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0" r:id="rId2"/>
    <p:sldId id="259" r:id="rId3"/>
    <p:sldId id="261" r:id="rId4"/>
    <p:sldId id="262" r:id="rId5"/>
    <p:sldId id="26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9"/>
    <p:restoredTop sz="94663"/>
  </p:normalViewPr>
  <p:slideViewPr>
    <p:cSldViewPr snapToGrid="0">
      <p:cViewPr varScale="1">
        <p:scale>
          <a:sx n="77" d="100"/>
          <a:sy n="77" d="100"/>
        </p:scale>
        <p:origin x="102" y="1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08/02/2021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72E372-565D-4A2D-9AFE-555369B1675E}" type="datetimeFigureOut">
              <a:rPr lang="en-GB" smtClean="0"/>
              <a:t>08/02/2021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542DA19-27D7-4C35-9A52-E633046A1862}" type="slidenum">
              <a:rPr lang="en-GB" smtClean="0"/>
              <a:t>‹#›</a:t>
            </a:fld>
            <a:endParaRPr lang="en-GB"/>
          </a:p>
        </p:txBody>
      </p:sp>
    </p:spTree>
    <p:extLst>
      <p:ext uri="{BB962C8B-B14F-4D97-AF65-F5344CB8AC3E}">
        <p14:creationId xmlns:p14="http://schemas.microsoft.com/office/powerpoint/2010/main" val="2299341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smtClean="0">
                <a:solidFill>
                  <a:srgbClr val="002060"/>
                </a:solidFill>
                <a:latin typeface="Helvetica" pitchFamily="2" charset="0"/>
                <a:cs typeface="Arial" panose="020B0604020202020204" pitchFamily="34" charset="0"/>
              </a:rPr>
              <a:t>Remote 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education.gov.scot/improvement/covid-19-education-recovery/national-overviews/national-overview-of-practice-reports/" TargetMode="External"/><Relationship Id="rId5" Type="http://schemas.openxmlformats.org/officeDocument/2006/relationships/image" Target="../media/image2.jpeg"/><Relationship Id="rId4" Type="http://schemas.openxmlformats.org/officeDocument/2006/relationships/image" Target="cid:8139B2B0-6CE0-41DF-A1C3-27DE60F94E1A@la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gaelichomelinkcowal.com/"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Supporting Gaelic during remote </a:t>
            </a:r>
            <a:r>
              <a:rPr lang="en-GB" dirty="0">
                <a:latin typeface="Arial" panose="020B0604020202020204" pitchFamily="34" charset="0"/>
                <a:cs typeface="Arial" panose="020B0604020202020204" pitchFamily="34" charset="0"/>
              </a:rPr>
              <a:t>learning</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Sandbank </a:t>
            </a:r>
            <a:r>
              <a:rPr lang="en-GB" b="1" dirty="0">
                <a:latin typeface="Arial" panose="020B0604020202020204" pitchFamily="34" charset="0"/>
                <a:cs typeface="Arial" panose="020B0604020202020204" pitchFamily="34" charset="0"/>
              </a:rPr>
              <a:t>Primary School, </a:t>
            </a: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Argyll and Bute Council </a:t>
            </a:r>
            <a:r>
              <a:rPr lang="en-US" dirty="0"/>
              <a:t/>
            </a:r>
            <a:br>
              <a:rPr lang="en-US" dirty="0"/>
            </a:br>
            <a:endParaRPr lang="en-US" dirty="0"/>
          </a:p>
        </p:txBody>
      </p:sp>
      <p:pic>
        <p:nvPicPr>
          <p:cNvPr id="5" name="Picture 4" descr="cid:8139B2B0-6CE0-41DF-A1C3-27DE60F94E1A@lan"/>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6744930" y="1188752"/>
            <a:ext cx="4993280" cy="4966243"/>
          </a:xfrm>
          <a:prstGeom prst="rect">
            <a:avLst/>
          </a:prstGeom>
          <a:noFill/>
          <a:ln>
            <a:noFill/>
          </a:ln>
        </p:spPr>
      </p:pic>
      <p:pic>
        <p:nvPicPr>
          <p:cNvPr id="6" name="Picture 5" descr="Education Scotland RGB (45mm)"/>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8603" y="5507295"/>
            <a:ext cx="1619250" cy="647700"/>
          </a:xfrm>
          <a:prstGeom prst="rect">
            <a:avLst/>
          </a:prstGeom>
          <a:noFill/>
        </p:spPr>
      </p:pic>
      <p:sp>
        <p:nvSpPr>
          <p:cNvPr id="7" name="TextBox 6"/>
          <p:cNvSpPr txBox="1"/>
          <p:nvPr/>
        </p:nvSpPr>
        <p:spPr>
          <a:xfrm>
            <a:off x="2898775" y="5785663"/>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6"/>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898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Sandbank </a:t>
            </a:r>
            <a:r>
              <a:rPr lang="en-GB" dirty="0">
                <a:solidFill>
                  <a:srgbClr val="002060"/>
                </a:solidFill>
                <a:latin typeface="Arial" panose="020B0604020202020204" pitchFamily="34" charset="0"/>
                <a:cs typeface="Arial" panose="020B0604020202020204" pitchFamily="34" charset="0"/>
              </a:rPr>
              <a:t>Primary </a:t>
            </a:r>
            <a:r>
              <a:rPr lang="en-GB" dirty="0" smtClean="0">
                <a:solidFill>
                  <a:srgbClr val="002060"/>
                </a:solidFill>
                <a:latin typeface="Arial" panose="020B0604020202020204" pitchFamily="34" charset="0"/>
                <a:cs typeface="Arial" panose="020B0604020202020204" pitchFamily="34" charset="0"/>
              </a:rPr>
              <a:t>School</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709798" y="2204357"/>
            <a:ext cx="10948802" cy="4175519"/>
          </a:xfrm>
          <a:prstGeom prst="rect">
            <a:avLst/>
          </a:prstGeom>
          <a:noFill/>
        </p:spPr>
        <p:txBody>
          <a:bodyPr wrap="square" numCol="2" spcCol="540000" rtlCol="0">
            <a:spAutoFit/>
          </a:bodyPr>
          <a:lstStyle/>
          <a:p>
            <a:pPr marL="285750" indent="-285750" algn="just">
              <a:buFont typeface="Arial" panose="020B0604020202020204" pitchFamily="34" charset="0"/>
              <a:buChar char="•"/>
            </a:pPr>
            <a:r>
              <a:rPr lang="en-GB" sz="2400" dirty="0" smtClean="0">
                <a:latin typeface="Arial" panose="020B0604020202020204" pitchFamily="34" charset="0"/>
                <a:cs typeface="Arial" panose="020B0604020202020204" pitchFamily="34" charset="0"/>
              </a:rPr>
              <a:t>Immersion </a:t>
            </a:r>
            <a:r>
              <a:rPr lang="en-GB" sz="2400" dirty="0">
                <a:latin typeface="Arial" panose="020B0604020202020204" pitchFamily="34" charset="0"/>
                <a:cs typeface="Arial" panose="020B0604020202020204" pitchFamily="34" charset="0"/>
              </a:rPr>
              <a:t>in Gaelic cannot be offered therefore staff are being creative in their support of parents, who do not have the language, as they undertake remote learning. </a:t>
            </a:r>
          </a:p>
          <a:p>
            <a:pPr algn="just"/>
            <a:endParaRPr lang="en-GB" sz="2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GB" sz="2400" dirty="0">
                <a:latin typeface="Arial" panose="020B0604020202020204" pitchFamily="34" charset="0"/>
                <a:cs typeface="Arial" panose="020B0604020202020204" pitchFamily="34" charset="0"/>
              </a:rPr>
              <a:t>Children are offered three live inputs daily to support language acquisition and parents are now more involved in methodologies than during in-school learning. </a:t>
            </a:r>
          </a:p>
          <a:p>
            <a:pPr marL="285750" indent="-285750" algn="just">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 </a:t>
            </a:r>
            <a:r>
              <a:rPr lang="en-GB" sz="2400" dirty="0">
                <a:latin typeface="Arial" panose="020B0604020202020204" pitchFamily="34" charset="0"/>
                <a:cs typeface="Arial" panose="020B0604020202020204" pitchFamily="34" charset="0"/>
              </a:rPr>
              <a:t>school has developed their website to include sound files and relevant links to support parents. </a:t>
            </a:r>
            <a:endParaRPr lang="en-GB" sz="24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endParaRPr lang="en-US" sz="2100" dirty="0"/>
          </a:p>
        </p:txBody>
      </p:sp>
      <p:sp>
        <p:nvSpPr>
          <p:cNvPr id="4" name="TextBox 3"/>
          <p:cNvSpPr txBox="1"/>
          <p:nvPr/>
        </p:nvSpPr>
        <p:spPr>
          <a:xfrm>
            <a:off x="8214102" y="5179547"/>
            <a:ext cx="3445328"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following information has been shared from the school to further illustrate their approach.</a:t>
            </a:r>
          </a:p>
          <a:p>
            <a:endParaRPr lang="en-GB" dirty="0"/>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149" y="818387"/>
            <a:ext cx="5948516" cy="624786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Sandbank </a:t>
            </a:r>
            <a:r>
              <a:rPr lang="en-GB" sz="1600" b="1" dirty="0" smtClean="0">
                <a:latin typeface="Arial" panose="020B0604020202020204" pitchFamily="34" charset="0"/>
                <a:cs typeface="Arial" panose="020B0604020202020204" pitchFamily="34" charset="0"/>
              </a:rPr>
              <a:t>Primary have shared informat</a:t>
            </a:r>
            <a:r>
              <a:rPr lang="en-GB" sz="1600" b="1" dirty="0" smtClean="0">
                <a:latin typeface="Arial" panose="020B0604020202020204" pitchFamily="34" charset="0"/>
                <a:cs typeface="Arial" panose="020B0604020202020204" pitchFamily="34" charset="0"/>
                <a:hlinkClick r:id="rId2"/>
              </a:rPr>
              <a:t>i</a:t>
            </a:r>
            <a:r>
              <a:rPr lang="en-GB" sz="1600" b="1" dirty="0" smtClean="0">
                <a:latin typeface="Arial" panose="020B0604020202020204" pitchFamily="34" charset="0"/>
                <a:cs typeface="Arial" panose="020B0604020202020204" pitchFamily="34" charset="0"/>
              </a:rPr>
              <a:t>on on their website: </a:t>
            </a:r>
            <a:r>
              <a:rPr lang="en-GB" sz="1600" dirty="0" smtClean="0">
                <a:latin typeface="Arial" panose="020B0604020202020204" pitchFamily="34" charset="0"/>
                <a:cs typeface="Arial" panose="020B0604020202020204" pitchFamily="34" charset="0"/>
                <a:hlinkClick r:id="rId2"/>
              </a:rPr>
              <a:t>www.gaelichomelinkcowal.com</a:t>
            </a:r>
            <a:r>
              <a:rPr lang="en-GB" sz="1600" dirty="0" smtClean="0">
                <a:latin typeface="Arial" panose="020B0604020202020204" pitchFamily="34" charset="0"/>
                <a:cs typeface="Arial" panose="020B0604020202020204" pitchFamily="34" charset="0"/>
              </a:rPr>
              <a:t> </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Our website was initially created around 2019 to support Gaelic learning at home and provide support for all families and community members. Since the lockdown period in early 2020 lots of new resources, sound files and links have been added to further enhance and support high quality learning in our Gaelic classes. Examples are as follows:</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Sound files and videos developed and added to the website to keep Gaelic daily listening routines in place</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sound files can also be added to our Seesaw class pages as part of individual lessons and activities</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Website is now supporting children with daily reading activities as part of remote learning</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Sound files created for individual word sets and words. There is a link to each book which allows for live lessons to be projected onto all viewer’s screens, thus supporting children and parents throughout each lesson </a:t>
            </a:r>
          </a:p>
          <a:p>
            <a:pPr marL="285750" lvl="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A sound file of the full book allows children to follow the book while the book is being read to support pronunciation of tricky words. A workbook is also linked to allow the children to follow the plans that would be in place for comprehension in the classroom to be followed at </a:t>
            </a:r>
            <a:r>
              <a:rPr lang="en-GB" sz="1600" dirty="0" smtClean="0">
                <a:latin typeface="Arial" panose="020B0604020202020204" pitchFamily="34" charset="0"/>
                <a:cs typeface="Arial" panose="020B0604020202020204" pitchFamily="34" charset="0"/>
              </a:rPr>
              <a:t>home.</a:t>
            </a:r>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p:txBody>
      </p:sp>
      <p:pic>
        <p:nvPicPr>
          <p:cNvPr id="3" name="Picture 2"/>
          <p:cNvPicPr/>
          <p:nvPr/>
        </p:nvPicPr>
        <p:blipFill rotWithShape="1">
          <a:blip r:embed="rId3"/>
          <a:srcRect l="14318" t="9842" r="14833"/>
          <a:stretch/>
        </p:blipFill>
        <p:spPr>
          <a:xfrm>
            <a:off x="6213987" y="1651819"/>
            <a:ext cx="5978013" cy="4070555"/>
          </a:xfrm>
          <a:prstGeom prst="rect">
            <a:avLst/>
          </a:prstGeom>
        </p:spPr>
      </p:pic>
    </p:spTree>
    <p:extLst>
      <p:ext uri="{BB962C8B-B14F-4D97-AF65-F5344CB8AC3E}">
        <p14:creationId xmlns:p14="http://schemas.microsoft.com/office/powerpoint/2010/main" val="3972096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cstate="print">
            <a:extLst>
              <a:ext uri="{28A0092B-C50C-407E-A947-70E740481C1C}">
                <a14:useLocalDpi xmlns:a14="http://schemas.microsoft.com/office/drawing/2010/main" val="0"/>
              </a:ext>
            </a:extLst>
          </a:blip>
          <a:srcRect l="7673" t="3488" r="19982"/>
          <a:stretch/>
        </p:blipFill>
        <p:spPr>
          <a:xfrm>
            <a:off x="147484" y="1874039"/>
            <a:ext cx="5702709" cy="4339949"/>
          </a:xfrm>
          <a:prstGeom prst="rect">
            <a:avLst/>
          </a:prstGeom>
        </p:spPr>
      </p:pic>
      <p:sp>
        <p:nvSpPr>
          <p:cNvPr id="3" name="Rectangle 2"/>
          <p:cNvSpPr/>
          <p:nvPr/>
        </p:nvSpPr>
        <p:spPr>
          <a:xfrm>
            <a:off x="530942" y="780404"/>
            <a:ext cx="5171767" cy="1146211"/>
          </a:xfrm>
          <a:prstGeom prst="rect">
            <a:avLst/>
          </a:prstGeom>
        </p:spPr>
        <p:txBody>
          <a:bodyPr wrap="square">
            <a:spAutoFit/>
          </a:bodyPr>
          <a:lstStyle/>
          <a:p>
            <a:pPr marL="285750" lvl="0" indent="-285750">
              <a:lnSpc>
                <a:spcPct val="107000"/>
              </a:lnSpc>
              <a:spcAft>
                <a:spcPts val="0"/>
              </a:spcAft>
              <a:buFont typeface="Arial" panose="020B0604020202020204" pitchFamily="34" charset="0"/>
              <a:buChar char="•"/>
              <a:tabLst>
                <a:tab pos="1419225" algn="l"/>
              </a:tabLst>
            </a:pPr>
            <a:r>
              <a:rPr lang="en-GB" sz="1600" dirty="0">
                <a:latin typeface="Arial" panose="020B0604020202020204" pitchFamily="34" charset="0"/>
                <a:ea typeface="Calibri" panose="020F0502020204030204" pitchFamily="34" charset="0"/>
                <a:cs typeface="Arial" panose="020B0604020202020204" pitchFamily="34" charset="0"/>
              </a:rPr>
              <a:t>Phonics  support has been </a:t>
            </a:r>
            <a:r>
              <a:rPr lang="en-GB" sz="1600" dirty="0" smtClean="0">
                <a:latin typeface="Arial" panose="020B0604020202020204" pitchFamily="34" charset="0"/>
                <a:ea typeface="Calibri" panose="020F0502020204030204" pitchFamily="34" charset="0"/>
                <a:cs typeface="Arial" panose="020B0604020202020204" pitchFamily="34" charset="0"/>
              </a:rPr>
              <a:t>developed </a:t>
            </a:r>
            <a:r>
              <a:rPr lang="en-GB" sz="1600" dirty="0">
                <a:latin typeface="Arial" panose="020B0604020202020204" pitchFamily="34" charset="0"/>
                <a:ea typeface="Calibri" panose="020F0502020204030204" pitchFamily="34" charset="0"/>
                <a:cs typeface="Arial" panose="020B0604020202020204" pitchFamily="34" charset="0"/>
              </a:rPr>
              <a:t>on the website through sound files for the Gaelic Toe-by-toe scheme we have adapted for our </a:t>
            </a:r>
            <a:r>
              <a:rPr lang="en-GB" sz="1600" dirty="0" smtClean="0">
                <a:latin typeface="Arial" panose="020B0604020202020204" pitchFamily="34" charset="0"/>
                <a:ea typeface="Calibri" panose="020F0502020204030204" pitchFamily="34" charset="0"/>
                <a:cs typeface="Arial" panose="020B0604020202020204" pitchFamily="34" charset="0"/>
              </a:rPr>
              <a:t>learners.</a:t>
            </a:r>
            <a:endParaRPr lang="en-GB" sz="1600" dirty="0">
              <a:latin typeface="Arial" panose="020B0604020202020204" pitchFamily="34" charset="0"/>
              <a:ea typeface="Calibri" panose="020F0502020204030204" pitchFamily="34" charset="0"/>
              <a:cs typeface="Arial" panose="020B0604020202020204" pitchFamily="34" charset="0"/>
            </a:endParaRPr>
          </a:p>
          <a:p>
            <a:pPr marL="457200">
              <a:lnSpc>
                <a:spcPct val="107000"/>
              </a:lnSpc>
              <a:spcAft>
                <a:spcPts val="800"/>
              </a:spcAft>
              <a:tabLst>
                <a:tab pos="1419225" algn="l"/>
              </a:tabLst>
            </a:pPr>
            <a:r>
              <a:rPr lang="en-GB" sz="1600" dirty="0">
                <a:latin typeface="Arial" panose="020B0604020202020204" pitchFamily="34" charset="0"/>
                <a:ea typeface="Calibri" panose="020F0502020204030204" pitchFamily="34" charset="0"/>
                <a:cs typeface="Arial" panose="020B0604020202020204" pitchFamily="34" charset="0"/>
              </a:rPr>
              <a:t> </a:t>
            </a:r>
          </a:p>
        </p:txBody>
      </p:sp>
      <p:pic>
        <p:nvPicPr>
          <p:cNvPr id="4" name="Picture 3"/>
          <p:cNvPicPr/>
          <p:nvPr/>
        </p:nvPicPr>
        <p:blipFill rotWithShape="1">
          <a:blip r:embed="rId3"/>
          <a:srcRect r="15005"/>
          <a:stretch/>
        </p:blipFill>
        <p:spPr>
          <a:xfrm>
            <a:off x="5982926" y="1972362"/>
            <a:ext cx="5810867" cy="4241626"/>
          </a:xfrm>
          <a:prstGeom prst="rect">
            <a:avLst/>
          </a:prstGeom>
        </p:spPr>
      </p:pic>
      <p:sp>
        <p:nvSpPr>
          <p:cNvPr id="5" name="Rectangle 4"/>
          <p:cNvSpPr/>
          <p:nvPr/>
        </p:nvSpPr>
        <p:spPr>
          <a:xfrm>
            <a:off x="5850192" y="754116"/>
            <a:ext cx="6076336" cy="1146211"/>
          </a:xfrm>
          <a:prstGeom prst="rect">
            <a:avLst/>
          </a:prstGeom>
        </p:spPr>
        <p:txBody>
          <a:bodyPr wrap="square">
            <a:spAutoFit/>
          </a:bodyPr>
          <a:lstStyle/>
          <a:p>
            <a:pPr marL="342900" lvl="0" indent="-342900">
              <a:lnSpc>
                <a:spcPct val="107000"/>
              </a:lnSpc>
              <a:spcAft>
                <a:spcPts val="800"/>
              </a:spcAft>
              <a:buFont typeface="Symbol" panose="05050102010706020507" pitchFamily="18" charset="2"/>
              <a:buChar char=""/>
            </a:pPr>
            <a:r>
              <a:rPr lang="en-GB" sz="1600" dirty="0">
                <a:latin typeface="Arial" panose="020B0604020202020204" pitchFamily="34" charset="0"/>
                <a:ea typeface="Calibri" panose="020F0502020204030204" pitchFamily="34" charset="0"/>
                <a:cs typeface="Arial" panose="020B0604020202020204" pitchFamily="34" charset="0"/>
              </a:rPr>
              <a:t>Sound files have been </a:t>
            </a:r>
            <a:r>
              <a:rPr lang="en-GB" sz="1600" dirty="0" smtClean="0">
                <a:latin typeface="Arial" panose="020B0604020202020204" pitchFamily="34" charset="0"/>
                <a:ea typeface="Calibri" panose="020F0502020204030204" pitchFamily="34" charset="0"/>
                <a:cs typeface="Arial" panose="020B0604020202020204" pitchFamily="34" charset="0"/>
              </a:rPr>
              <a:t>developed </a:t>
            </a:r>
            <a:r>
              <a:rPr lang="en-GB" sz="1600" dirty="0">
                <a:latin typeface="Arial" panose="020B0604020202020204" pitchFamily="34" charset="0"/>
                <a:ea typeface="Calibri" panose="020F0502020204030204" pitchFamily="34" charset="0"/>
                <a:cs typeface="Arial" panose="020B0604020202020204" pitchFamily="34" charset="0"/>
              </a:rPr>
              <a:t>for the Gaelic spelling scheme and organised into the school’s Gold, Silver and Bronze categories for each level to allow for clearer progression and tracking of pupil </a:t>
            </a:r>
            <a:r>
              <a:rPr lang="en-GB" sz="1600" dirty="0" smtClean="0">
                <a:latin typeface="Arial" panose="020B0604020202020204" pitchFamily="34" charset="0"/>
                <a:ea typeface="Calibri" panose="020F0502020204030204" pitchFamily="34" charset="0"/>
                <a:cs typeface="Arial" panose="020B0604020202020204" pitchFamily="34" charset="0"/>
              </a:rPr>
              <a:t>ability/need.</a:t>
            </a:r>
            <a:endParaRPr lang="en-GB" sz="16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87798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41643"/>
            <a:ext cx="8337754" cy="882742"/>
          </a:xfrm>
          <a:prstGeom prst="rect">
            <a:avLst/>
          </a:prstGeom>
        </p:spPr>
        <p:txBody>
          <a:bodyPr wrap="square">
            <a:spAutoFit/>
          </a:bodyPr>
          <a:lstStyle/>
          <a:p>
            <a:pPr marL="342900" lvl="0" indent="-342900">
              <a:lnSpc>
                <a:spcPct val="107000"/>
              </a:lnSpc>
              <a:spcAft>
                <a:spcPts val="800"/>
              </a:spcAft>
              <a:buFont typeface="Symbol" panose="05050102010706020507" pitchFamily="18" charset="2"/>
              <a:buChar char=""/>
            </a:pPr>
            <a:r>
              <a:rPr lang="en-GB" sz="1600" dirty="0">
                <a:latin typeface="Arial" panose="020B0604020202020204" pitchFamily="34" charset="0"/>
                <a:ea typeface="Calibri" panose="020F0502020204030204" pitchFamily="34" charset="0"/>
                <a:cs typeface="Arial" panose="020B0604020202020204" pitchFamily="34" charset="0"/>
              </a:rPr>
              <a:t>All Heinemann, </a:t>
            </a:r>
            <a:r>
              <a:rPr lang="en-GB" sz="1600" dirty="0" err="1">
                <a:latin typeface="Arial" panose="020B0604020202020204" pitchFamily="34" charset="0"/>
                <a:ea typeface="Calibri" panose="020F0502020204030204" pitchFamily="34" charset="0"/>
                <a:cs typeface="Arial" panose="020B0604020202020204" pitchFamily="34" charset="0"/>
              </a:rPr>
              <a:t>Teejay</a:t>
            </a:r>
            <a:r>
              <a:rPr lang="en-GB" sz="1600" dirty="0">
                <a:latin typeface="Arial" panose="020B0604020202020204" pitchFamily="34" charset="0"/>
                <a:ea typeface="Calibri" panose="020F0502020204030204" pitchFamily="34" charset="0"/>
                <a:cs typeface="Arial" panose="020B0604020202020204" pitchFamily="34" charset="0"/>
              </a:rPr>
              <a:t> and Active Maths workbooks have been made available to all teachers in English and Gaelic to support delivery of lessons and remote learning during </a:t>
            </a:r>
            <a:r>
              <a:rPr lang="en-GB" sz="1600" dirty="0" smtClean="0">
                <a:latin typeface="Arial" panose="020B0604020202020204" pitchFamily="34" charset="0"/>
                <a:ea typeface="Calibri" panose="020F0502020204030204" pitchFamily="34" charset="0"/>
                <a:cs typeface="Arial" panose="020B0604020202020204" pitchFamily="34" charset="0"/>
              </a:rPr>
              <a:t>lockdown.</a:t>
            </a:r>
            <a:endParaRPr lang="en-GB" sz="1600" dirty="0">
              <a:latin typeface="Arial" panose="020B0604020202020204" pitchFamily="34" charset="0"/>
              <a:ea typeface="Calibri" panose="020F0502020204030204" pitchFamily="34" charset="0"/>
              <a:cs typeface="Arial" panose="020B0604020202020204" pitchFamily="34" charset="0"/>
            </a:endParaRPr>
          </a:p>
        </p:txBody>
      </p:sp>
      <p:pic>
        <p:nvPicPr>
          <p:cNvPr id="3" name="Picture 2"/>
          <p:cNvPicPr/>
          <p:nvPr/>
        </p:nvPicPr>
        <p:blipFill rotWithShape="1">
          <a:blip r:embed="rId2"/>
          <a:srcRect l="12793" t="16473" r="13803"/>
          <a:stretch/>
        </p:blipFill>
        <p:spPr>
          <a:xfrm>
            <a:off x="157317" y="1789471"/>
            <a:ext cx="8180437" cy="4807974"/>
          </a:xfrm>
          <a:prstGeom prst="rect">
            <a:avLst/>
          </a:prstGeom>
        </p:spPr>
      </p:pic>
      <p:sp>
        <p:nvSpPr>
          <p:cNvPr id="6" name="Rectangle 5"/>
          <p:cNvSpPr/>
          <p:nvPr/>
        </p:nvSpPr>
        <p:spPr>
          <a:xfrm>
            <a:off x="8337754" y="1232806"/>
            <a:ext cx="3628104" cy="5625194"/>
          </a:xfrm>
          <a:prstGeom prst="rect">
            <a:avLst/>
          </a:prstGeom>
        </p:spPr>
        <p:txBody>
          <a:bodyPr wrap="square">
            <a:spAutoFit/>
          </a:bodyPr>
          <a:lstStyle/>
          <a:p>
            <a:pPr marL="342900" lvl="0" indent="-342900">
              <a:lnSpc>
                <a:spcPct val="107000"/>
              </a:lnSpc>
              <a:spcAft>
                <a:spcPts val="0"/>
              </a:spcAft>
              <a:buFont typeface="Symbol" panose="05050102010706020507" pitchFamily="18" charset="2"/>
              <a:buChar char=""/>
            </a:pPr>
            <a:r>
              <a:rPr lang="en-GB" sz="1600" dirty="0">
                <a:latin typeface="Arial" panose="020B0604020202020204" pitchFamily="34" charset="0"/>
                <a:ea typeface="Calibri" panose="020F0502020204030204" pitchFamily="34" charset="0"/>
                <a:cs typeface="Arial" panose="020B0604020202020204" pitchFamily="34" charset="0"/>
              </a:rPr>
              <a:t>The website is averaging roughly 260 site visits a week with Early/First Level as its main audience due to the content </a:t>
            </a:r>
            <a:r>
              <a:rPr lang="en-GB" sz="1600" dirty="0" smtClean="0">
                <a:latin typeface="Arial" panose="020B0604020202020204" pitchFamily="34" charset="0"/>
                <a:ea typeface="Calibri" panose="020F0502020204030204" pitchFamily="34" charset="0"/>
                <a:cs typeface="Arial" panose="020B0604020202020204" pitchFamily="34" charset="0"/>
              </a:rPr>
              <a:t>available.</a:t>
            </a:r>
          </a:p>
          <a:p>
            <a:pPr lvl="0">
              <a:lnSpc>
                <a:spcPct val="107000"/>
              </a:lnSpc>
              <a:spcAft>
                <a:spcPts val="0"/>
              </a:spcAft>
            </a:pPr>
            <a:endParaRPr lang="en-GB" sz="16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600" dirty="0">
                <a:latin typeface="Arial" panose="020B0604020202020204" pitchFamily="34" charset="0"/>
                <a:ea typeface="Calibri" panose="020F0502020204030204" pitchFamily="34" charset="0"/>
                <a:cs typeface="Arial" panose="020B0604020202020204" pitchFamily="34" charset="0"/>
              </a:rPr>
              <a:t>Teachers have made themselves available through Google Meet and Google Classroom for any child to drop in and ask </a:t>
            </a:r>
            <a:r>
              <a:rPr lang="en-GB" sz="1600" dirty="0" smtClean="0">
                <a:latin typeface="Arial" panose="020B0604020202020204" pitchFamily="34" charset="0"/>
                <a:ea typeface="Calibri" panose="020F0502020204030204" pitchFamily="34" charset="0"/>
                <a:cs typeface="Arial" panose="020B0604020202020204" pitchFamily="34" charset="0"/>
              </a:rPr>
              <a:t>questions.</a:t>
            </a:r>
          </a:p>
          <a:p>
            <a:pPr lvl="0">
              <a:lnSpc>
                <a:spcPct val="107000"/>
              </a:lnSpc>
              <a:spcAft>
                <a:spcPts val="0"/>
              </a:spcAft>
            </a:pPr>
            <a:endParaRPr lang="en-GB" sz="16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600" dirty="0">
                <a:latin typeface="Arial" panose="020B0604020202020204" pitchFamily="34" charset="0"/>
                <a:ea typeface="Calibri" panose="020F0502020204030204" pitchFamily="34" charset="0"/>
                <a:cs typeface="Arial" panose="020B0604020202020204" pitchFamily="34" charset="0"/>
              </a:rPr>
              <a:t>90% engagement in learning over early, first and second level primary classes and this will rise as 1 family had technology issue, which is now </a:t>
            </a:r>
            <a:r>
              <a:rPr lang="en-GB" sz="1600" dirty="0" smtClean="0">
                <a:latin typeface="Arial" panose="020B0604020202020204" pitchFamily="34" charset="0"/>
                <a:ea typeface="Calibri" panose="020F0502020204030204" pitchFamily="34" charset="0"/>
                <a:cs typeface="Arial" panose="020B0604020202020204" pitchFamily="34" charset="0"/>
              </a:rPr>
              <a:t>resolved.</a:t>
            </a:r>
          </a:p>
          <a:p>
            <a:pPr lvl="0">
              <a:lnSpc>
                <a:spcPct val="107000"/>
              </a:lnSpc>
              <a:spcAft>
                <a:spcPts val="0"/>
              </a:spcAft>
            </a:pPr>
            <a:endParaRPr lang="en-GB" sz="1600" dirty="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en-GB" sz="1600" dirty="0">
                <a:latin typeface="Arial" panose="020B0604020202020204" pitchFamily="34" charset="0"/>
                <a:ea typeface="Calibri" panose="020F0502020204030204" pitchFamily="34" charset="0"/>
                <a:cs typeface="Arial" panose="020B0604020202020204" pitchFamily="34" charset="0"/>
              </a:rPr>
              <a:t>100% of parents across all primary levels have been contacted as part of our remote learning </a:t>
            </a:r>
            <a:r>
              <a:rPr lang="en-GB" sz="1600" dirty="0" smtClean="0">
                <a:latin typeface="Arial" panose="020B0604020202020204" pitchFamily="34" charset="0"/>
                <a:ea typeface="Calibri" panose="020F0502020204030204" pitchFamily="34" charset="0"/>
                <a:cs typeface="Arial" panose="020B0604020202020204" pitchFamily="34" charset="0"/>
              </a:rPr>
              <a:t>provision.</a:t>
            </a:r>
            <a:endParaRPr lang="en-GB" sz="16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288650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TotalTime>
  <Words>509</Words>
  <Application>Microsoft Office PowerPoint</Application>
  <PresentationFormat>Widescreen</PresentationFormat>
  <Paragraphs>28</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Helvetica</vt:lpstr>
      <vt:lpstr>Helvetica Light</vt:lpstr>
      <vt:lpstr>Symbol</vt:lpstr>
      <vt:lpstr>Office Theme</vt:lpstr>
      <vt:lpstr>Supporting Gaelic during remote learning  Sandbank Primary School,  Argyll and Bute Council  </vt:lpstr>
      <vt:lpstr>Sandbank Primary School</vt:lpstr>
      <vt:lpstr>PowerPoint Presentation</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Sandbank Primary School, Argyll and Bute Council</dc:title>
  <dc:creator>Gordon L (Louise)</dc:creator>
  <cp:lastModifiedBy>Stevenson J (Jeremy)</cp:lastModifiedBy>
  <cp:revision>21</cp:revision>
  <dcterms:created xsi:type="dcterms:W3CDTF">2021-02-02T15:43:17Z</dcterms:created>
  <dcterms:modified xsi:type="dcterms:W3CDTF">2021-02-08T12:48:15Z</dcterms:modified>
</cp:coreProperties>
</file>