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83" d="100"/>
          <a:sy n="83" d="100"/>
        </p:scale>
        <p:origin x="4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24/03/2021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FCC30149-9673-4CDD-A14D-C981B18FAC0D@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t>‘Parent </a:t>
            </a:r>
            <a:r>
              <a:rPr lang="en-GB" dirty="0"/>
              <a:t>Blethers’ at North West Community Campus (2-18)</a:t>
            </a:r>
            <a:br>
              <a:rPr lang="en-GB" dirty="0"/>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North West Community Campus, </a:t>
            </a:r>
            <a:r>
              <a:rPr lang="en-GB" dirty="0" smtClean="0">
                <a:latin typeface="Arial" panose="020B0604020202020204" pitchFamily="34" charset="0"/>
                <a:cs typeface="Arial" panose="020B0604020202020204" pitchFamily="34" charset="0"/>
              </a:rPr>
              <a:t>Dumfries and Galloway </a:t>
            </a:r>
            <a:r>
              <a:rPr lang="en-GB" dirty="0" smtClean="0">
                <a:latin typeface="Arial" panose="020B0604020202020204" pitchFamily="34" charset="0"/>
                <a:cs typeface="Arial" panose="020B0604020202020204" pitchFamily="34" charset="0"/>
              </a:rPr>
              <a:t>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9" name="Picture 8" descr="cid:FCC30149-9673-4CDD-A14D-C981B18FAC0D@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237502" y="1456326"/>
            <a:ext cx="5062051" cy="4360999"/>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220534014"/>
              </p:ext>
            </p:extLst>
          </p:nvPr>
        </p:nvGraphicFramePr>
        <p:xfrm>
          <a:off x="368835" y="1937289"/>
          <a:ext cx="11141848" cy="5396727"/>
        </p:xfrm>
        <a:graphic>
          <a:graphicData uri="http://schemas.openxmlformats.org/drawingml/2006/table">
            <a:tbl>
              <a:tblPr firstRow="1" firstCol="1" bandRow="1">
                <a:tableStyleId>{5C22544A-7EE6-4342-B048-85BDC9FD1C3A}</a:tableStyleId>
              </a:tblPr>
              <a:tblGrid>
                <a:gridCol w="11141848">
                  <a:extLst>
                    <a:ext uri="{9D8B030D-6E8A-4147-A177-3AD203B41FA5}">
                      <a16:colId xmlns:a16="http://schemas.microsoft.com/office/drawing/2014/main" val="820176041"/>
                    </a:ext>
                  </a:extLst>
                </a:gridCol>
              </a:tblGrid>
              <a:tr h="5396727">
                <a:tc>
                  <a:txBody>
                    <a:bodyPr/>
                    <a:lstStyle/>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	The Senior Leadership Team (</a:t>
                      </a:r>
                      <a:r>
                        <a:rPr lang="en-GB" sz="1800" b="0" kern="1200" dirty="0" err="1" smtClean="0">
                          <a:solidFill>
                            <a:schemeClr val="tx1"/>
                          </a:solidFill>
                          <a:effectLst/>
                          <a:latin typeface="Arial" panose="020B0604020202020204" pitchFamily="34" charset="0"/>
                          <a:ea typeface="+mn-ea"/>
                          <a:cs typeface="Arial" panose="020B0604020202020204" pitchFamily="34" charset="0"/>
                        </a:rPr>
                        <a:t>SLT</a:t>
                      </a:r>
                      <a:r>
                        <a:rPr lang="en-GB" sz="1800" b="0" kern="1200" dirty="0" smtClean="0">
                          <a:solidFill>
                            <a:schemeClr val="tx1"/>
                          </a:solidFill>
                          <a:effectLst/>
                          <a:latin typeface="Arial" panose="020B0604020202020204" pitchFamily="34" charset="0"/>
                          <a:ea typeface="+mn-ea"/>
                          <a:cs typeface="Arial" panose="020B0604020202020204" pitchFamily="34" charset="0"/>
                        </a:rPr>
                        <a:t>)  has established a format for parents/carers to meet with staff and each other to discuss their experiences of remote learning and share ideas and suggestions around how the delivery could be improved. This is part of the school’s approach to increasing parental engagement, an area staff have identified as an improvement priority.</a:t>
                      </a: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	The ‘Parent Blether’ sessions last for approximately 30 minutes and are hosted online. A principal teacher from the secondary sector leads the conversations and then collates the feedback for the rest of the leadership team. This information is analysed and shared with staff during staff meetings.</a:t>
                      </a: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	To date there have been four sessions, each attended by approximately 16 parents, representing all sectors. The </a:t>
                      </a:r>
                      <a:r>
                        <a:rPr lang="en-GB" sz="1800" b="0" kern="1200" dirty="0" err="1" smtClean="0">
                          <a:solidFill>
                            <a:schemeClr val="tx1"/>
                          </a:solidFill>
                          <a:effectLst/>
                          <a:latin typeface="Arial" panose="020B0604020202020204" pitchFamily="34" charset="0"/>
                          <a:ea typeface="+mn-ea"/>
                          <a:cs typeface="Arial" panose="020B0604020202020204" pitchFamily="34" charset="0"/>
                        </a:rPr>
                        <a:t>SLT</a:t>
                      </a:r>
                      <a:r>
                        <a:rPr lang="en-GB" sz="1800" b="0" kern="1200" dirty="0" smtClean="0">
                          <a:solidFill>
                            <a:schemeClr val="tx1"/>
                          </a:solidFill>
                          <a:effectLst/>
                          <a:latin typeface="Arial" panose="020B0604020202020204" pitchFamily="34" charset="0"/>
                          <a:ea typeface="+mn-ea"/>
                          <a:cs typeface="Arial" panose="020B0604020202020204" pitchFamily="34" charset="0"/>
                        </a:rPr>
                        <a:t> plan to extend this approach and have invited more staff to facilitate the discussions.</a:t>
                      </a: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pPr marL="457200" algn="just">
                        <a:lnSpc>
                          <a:spcPct val="100000"/>
                        </a:lnSpc>
                        <a:spcAft>
                          <a:spcPts val="0"/>
                        </a:spcAft>
                        <a:tabLst>
                          <a:tab pos="457200" algn="l"/>
                          <a:tab pos="914400" algn="l"/>
                          <a:tab pos="1371600" algn="l"/>
                          <a:tab pos="1828800" algn="l"/>
                          <a:tab pos="2971800" algn="l"/>
                          <a:tab pos="3429000" algn="l"/>
                          <a:tab pos="5715000" algn="r"/>
                        </a:tabLst>
                      </a:pPr>
                      <a:r>
                        <a:rPr lang="en-GB" sz="1800" b="0" kern="1200" dirty="0" smtClean="0">
                          <a:solidFill>
                            <a:schemeClr val="tx1"/>
                          </a:solidFill>
                          <a:effectLst/>
                          <a:latin typeface="Arial" panose="020B0604020202020204" pitchFamily="34" charset="0"/>
                          <a:ea typeface="+mn-ea"/>
                          <a:cs typeface="Arial" panose="020B0604020202020204" pitchFamily="34" charset="0"/>
                        </a:rPr>
                        <a:t>•	The </a:t>
                      </a:r>
                      <a:r>
                        <a:rPr lang="en-GB" sz="1800" b="0" kern="1200" dirty="0" err="1" smtClean="0">
                          <a:solidFill>
                            <a:schemeClr val="tx1"/>
                          </a:solidFill>
                          <a:effectLst/>
                          <a:latin typeface="Arial" panose="020B0604020202020204" pitchFamily="34" charset="0"/>
                          <a:ea typeface="+mn-ea"/>
                          <a:cs typeface="Arial" panose="020B0604020202020204" pitchFamily="34" charset="0"/>
                        </a:rPr>
                        <a:t>SLT</a:t>
                      </a:r>
                      <a:r>
                        <a:rPr lang="en-GB" sz="1800" b="0" kern="1200" dirty="0" smtClean="0">
                          <a:solidFill>
                            <a:schemeClr val="tx1"/>
                          </a:solidFill>
                          <a:effectLst/>
                          <a:latin typeface="Arial" panose="020B0604020202020204" pitchFamily="34" charset="0"/>
                          <a:ea typeface="+mn-ea"/>
                          <a:cs typeface="Arial" panose="020B0604020202020204" pitchFamily="34" charset="0"/>
                        </a:rPr>
                        <a:t> view this initiative as a positive start to reaching a wider group of parents/carers. The informal and brief format is designed to make attendees feel comfortable and encourage them to contribute their ideas.</a:t>
                      </a: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txBody>
                  <a:tcPr marL="35297" marR="35297" marT="18629" marB="18629" anchor="ctr">
                    <a:noFill/>
                  </a:tcPr>
                </a:tc>
                <a:extLst>
                  <a:ext uri="{0D108BD9-81ED-4DB2-BD59-A6C34878D82A}">
                    <a16:rowId xmlns:a16="http://schemas.microsoft.com/office/drawing/2014/main" val="759255095"/>
                  </a:ext>
                </a:extLst>
              </a:tr>
            </a:tbl>
          </a:graphicData>
        </a:graphic>
      </p:graphicFrame>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North West Community Campus</a:t>
            </a:r>
            <a:endParaRPr lang="en-US" dirty="0"/>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TotalTime>
  <Words>230</Words>
  <Application>Microsoft Office PowerPoint</Application>
  <PresentationFormat>Widescreen</PresentationFormat>
  <Paragraphs>11</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‘Parent Blethers’ at North West Community Campus (2-18)   North West Community Campus, Dumfries and Galloway Council  </vt:lpstr>
      <vt:lpstr>North West Community Campus</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35</cp:revision>
  <dcterms:created xsi:type="dcterms:W3CDTF">2021-02-02T15:43:17Z</dcterms:created>
  <dcterms:modified xsi:type="dcterms:W3CDTF">2021-03-24T15:49:07Z</dcterms:modified>
</cp:coreProperties>
</file>