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60" r:id="rId2"/>
    <p:sldId id="259"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D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9"/>
    <p:restoredTop sz="94663"/>
  </p:normalViewPr>
  <p:slideViewPr>
    <p:cSldViewPr snapToGrid="0">
      <p:cViewPr varScale="1">
        <p:scale>
          <a:sx n="77" d="100"/>
          <a:sy n="77" d="100"/>
        </p:scale>
        <p:origin x="102" y="3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51C643-D55E-4EEA-A071-400F82D37146}" type="datetimeFigureOut">
              <a:rPr lang="en-GB" smtClean="0"/>
              <a:t>08/02/2021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9241DF-0B4C-4350-B69D-F3507402665E}" type="slidenum">
              <a:rPr lang="en-GB" smtClean="0"/>
              <a:t>‹#›</a:t>
            </a:fld>
            <a:endParaRPr lang="en-GB"/>
          </a:p>
        </p:txBody>
      </p:sp>
    </p:spTree>
    <p:extLst>
      <p:ext uri="{BB962C8B-B14F-4D97-AF65-F5344CB8AC3E}">
        <p14:creationId xmlns:p14="http://schemas.microsoft.com/office/powerpoint/2010/main" val="3806759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9241DF-0B4C-4350-B69D-F3507402665E}" type="slidenum">
              <a:rPr lang="en-GB" smtClean="0"/>
              <a:t>1</a:t>
            </a:fld>
            <a:endParaRPr lang="en-GB"/>
          </a:p>
        </p:txBody>
      </p:sp>
    </p:spTree>
    <p:extLst>
      <p:ext uri="{BB962C8B-B14F-4D97-AF65-F5344CB8AC3E}">
        <p14:creationId xmlns:p14="http://schemas.microsoft.com/office/powerpoint/2010/main" val="1166479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alpha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
        <p:nvSpPr>
          <p:cNvPr id="3" name="Subtitle 2"/>
          <p:cNvSpPr>
            <a:spLocks noGrp="1"/>
          </p:cNvSpPr>
          <p:nvPr>
            <p:ph type="subTitle" idx="1"/>
          </p:nvPr>
        </p:nvSpPr>
        <p:spPr>
          <a:xfrm>
            <a:off x="557938" y="2200759"/>
            <a:ext cx="7671661" cy="3797085"/>
          </a:xfrm>
          <a:prstGeom prst="rect">
            <a:avLst/>
          </a:prstGeom>
          <a:solidFill>
            <a:schemeClr val="bg1"/>
          </a:solidFill>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Rectangle 7">
            <a:extLst>
              <a:ext uri="{FF2B5EF4-FFF2-40B4-BE49-F238E27FC236}">
                <a16:creationId xmlns:a16="http://schemas.microsoft.com/office/drawing/2014/main" id="{0EB8E9D5-8169-214E-B73A-351AFBAEB507}"/>
              </a:ext>
            </a:extLst>
          </p:cNvPr>
          <p:cNvSpPr/>
          <p:nvPr userDrawn="1"/>
        </p:nvSpPr>
        <p:spPr>
          <a:xfrm>
            <a:off x="-154983" y="0"/>
            <a:ext cx="12584624" cy="976393"/>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6A0E1B2-69FA-A54E-9DD8-5AC7EAF8AE8C}"/>
              </a:ext>
            </a:extLst>
          </p:cNvPr>
          <p:cNvSpPr txBox="1"/>
          <p:nvPr userDrawn="1"/>
        </p:nvSpPr>
        <p:spPr>
          <a:xfrm>
            <a:off x="449451" y="325464"/>
            <a:ext cx="8787539" cy="461665"/>
          </a:xfrm>
          <a:prstGeom prst="rect">
            <a:avLst/>
          </a:prstGeom>
          <a:noFill/>
        </p:spPr>
        <p:txBody>
          <a:bodyPr wrap="square" rtlCol="0">
            <a:spAutoFit/>
          </a:bodyPr>
          <a:lstStyle/>
          <a:p>
            <a:r>
              <a:rPr lang="en-US" sz="2400" dirty="0">
                <a:latin typeface="Helvetica Light" panose="020B0403020202020204" pitchFamily="34" charset="0"/>
              </a:rPr>
              <a:t>Remote learning entitlements</a:t>
            </a:r>
          </a:p>
        </p:txBody>
      </p:sp>
      <p:cxnSp>
        <p:nvCxnSpPr>
          <p:cNvPr id="11" name="Straight Connector 10">
            <a:extLst>
              <a:ext uri="{FF2B5EF4-FFF2-40B4-BE49-F238E27FC236}">
                <a16:creationId xmlns:a16="http://schemas.microsoft.com/office/drawing/2014/main" id="{B81C36DD-D9B0-724E-B237-5F765FDB9FD0}"/>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94172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45A645E-3A57-A04B-B7F3-05222B16B5A2}"/>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
        <p:nvSpPr>
          <p:cNvPr id="6" name="Title 1">
            <a:extLst>
              <a:ext uri="{FF2B5EF4-FFF2-40B4-BE49-F238E27FC236}">
                <a16:creationId xmlns:a16="http://schemas.microsoft.com/office/drawing/2014/main" id="{46E4B72D-A922-3641-A3B1-4835BDCC04A8}"/>
              </a:ext>
            </a:extLst>
          </p:cNvPr>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Tree>
    <p:extLst>
      <p:ext uri="{BB962C8B-B14F-4D97-AF65-F5344CB8AC3E}">
        <p14:creationId xmlns:p14="http://schemas.microsoft.com/office/powerpoint/2010/main" val="33086269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102CE3-9909-464A-85BF-3440FEA83F0F}"/>
              </a:ext>
            </a:extLst>
          </p:cNvPr>
          <p:cNvSpPr/>
          <p:nvPr userDrawn="1"/>
        </p:nvSpPr>
        <p:spPr>
          <a:xfrm>
            <a:off x="-1" y="1"/>
            <a:ext cx="12192001" cy="691375"/>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A57A87D-F018-DA45-8373-ECD8B8656E31}"/>
              </a:ext>
            </a:extLst>
          </p:cNvPr>
          <p:cNvSpPr txBox="1"/>
          <p:nvPr userDrawn="1"/>
        </p:nvSpPr>
        <p:spPr>
          <a:xfrm>
            <a:off x="449451" y="258558"/>
            <a:ext cx="8787539" cy="276999"/>
          </a:xfrm>
          <a:prstGeom prst="rect">
            <a:avLst/>
          </a:prstGeom>
          <a:noFill/>
        </p:spPr>
        <p:txBody>
          <a:bodyPr wrap="square" lIns="0" tIns="0" rIns="0" bIns="0" rtlCol="0">
            <a:spAutoFit/>
          </a:bodyPr>
          <a:lstStyle/>
          <a:p>
            <a:r>
              <a:rPr lang="en-GB" sz="1800" dirty="0" smtClean="0">
                <a:solidFill>
                  <a:srgbClr val="002060"/>
                </a:solidFill>
                <a:latin typeface="Helvetica" pitchFamily="2" charset="0"/>
                <a:cs typeface="Arial" panose="020B0604020202020204" pitchFamily="34" charset="0"/>
              </a:rPr>
              <a:t>Remote learning entitlements:</a:t>
            </a:r>
            <a:r>
              <a:rPr lang="en-GB" sz="1800" baseline="0" dirty="0" smtClean="0">
                <a:solidFill>
                  <a:srgbClr val="002060"/>
                </a:solidFill>
                <a:latin typeface="Helvetica" pitchFamily="2" charset="0"/>
                <a:cs typeface="Arial" panose="020B0604020202020204" pitchFamily="34" charset="0"/>
              </a:rPr>
              <a:t> Examples from the national overviews of practice</a:t>
            </a:r>
            <a:endParaRPr lang="en-US" sz="1800" dirty="0">
              <a:latin typeface="Helvetica" pitchFamily="2" charset="0"/>
            </a:endParaRPr>
          </a:p>
        </p:txBody>
      </p:sp>
    </p:spTree>
    <p:extLst>
      <p:ext uri="{BB962C8B-B14F-4D97-AF65-F5344CB8AC3E}">
        <p14:creationId xmlns:p14="http://schemas.microsoft.com/office/powerpoint/2010/main" val="3255787119"/>
      </p:ext>
    </p:extLst>
  </p:cSld>
  <p:clrMap bg1="lt1" tx1="dk1" bg2="lt2" tx2="dk2" accent1="accent1" accent2="accent2" accent3="accent3" accent4="accent4" accent5="accent5" accent6="accent6" hlink="hlink" folHlink="folHlink"/>
  <p:sldLayoutIdLst>
    <p:sldLayoutId id="2147483649"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cid:FCC30149-9673-4CDD-A14D-C981B18FAC0D@lan" TargetMode="External"/><Relationship Id="rId5" Type="http://schemas.openxmlformats.org/officeDocument/2006/relationships/image" Target="../media/image2.png"/><Relationship Id="rId4" Type="http://schemas.openxmlformats.org/officeDocument/2006/relationships/hyperlink" Target="https://education.gov.scot/improvement/covid-19-education-recovery/national-overviews/national-overview-of-practice-report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43D2AE86-83DA-B644-A499-0F9A0F25B988}"/>
              </a:ext>
            </a:extLst>
          </p:cNvPr>
          <p:cNvSpPr txBox="1">
            <a:spLocks/>
          </p:cNvSpPr>
          <p:nvPr/>
        </p:nvSpPr>
        <p:spPr>
          <a:xfrm>
            <a:off x="593725" y="1379788"/>
            <a:ext cx="5078278" cy="551454"/>
          </a:xfrm>
          <a:prstGeom prst="rect">
            <a:avLst/>
          </a:prstGeom>
        </p:spPr>
        <p:txBody>
          <a:bodyPr lIns="0" tIns="0" rIns="0" bIns="0" anchor="t"/>
          <a:lstStyle>
            <a:lvl1pPr algn="l" defTabSz="914400" rtl="0" eaLnBrk="1" latinLnBrk="0" hangingPunct="1">
              <a:lnSpc>
                <a:spcPct val="90000"/>
              </a:lnSpc>
              <a:spcBef>
                <a:spcPct val="0"/>
              </a:spcBef>
              <a:buNone/>
              <a:defRPr sz="3600" kern="1200">
                <a:solidFill>
                  <a:schemeClr val="tx1">
                    <a:lumMod val="75000"/>
                    <a:lumOff val="25000"/>
                  </a:schemeClr>
                </a:solidFill>
                <a:latin typeface="Helvetica" pitchFamily="2" charset="0"/>
                <a:ea typeface="+mj-ea"/>
                <a:cs typeface="+mj-cs"/>
              </a:defRPr>
            </a:lvl1pPr>
          </a:lstStyle>
          <a:p>
            <a:endParaRPr lang="en-US" dirty="0"/>
          </a:p>
        </p:txBody>
      </p:sp>
      <p:sp>
        <p:nvSpPr>
          <p:cNvPr id="11" name="Title 10">
            <a:extLst>
              <a:ext uri="{FF2B5EF4-FFF2-40B4-BE49-F238E27FC236}">
                <a16:creationId xmlns:a16="http://schemas.microsoft.com/office/drawing/2014/main" id="{6A8298AD-252A-6B46-BBF1-9FA4A7AC002D}"/>
              </a:ext>
            </a:extLst>
          </p:cNvPr>
          <p:cNvSpPr>
            <a:spLocks noGrp="1"/>
          </p:cNvSpPr>
          <p:nvPr>
            <p:ph type="ctrTitle"/>
          </p:nvPr>
        </p:nvSpPr>
        <p:spPr>
          <a:xfrm>
            <a:off x="578603" y="1385835"/>
            <a:ext cx="5643777" cy="551454"/>
          </a:xfrm>
        </p:spPr>
        <p:txBody>
          <a:bodyPr/>
          <a:lstStyle/>
          <a:p>
            <a:r>
              <a:rPr lang="en-GB" dirty="0" smtClean="0">
                <a:latin typeface="Arial" panose="020B0604020202020204" pitchFamily="34" charset="0"/>
                <a:cs typeface="Arial" panose="020B0604020202020204" pitchFamily="34" charset="0"/>
              </a:rPr>
              <a:t>Ongoing feedback and dialogue about learning using a variety of methods</a:t>
            </a: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b="1" dirty="0" smtClean="0">
                <a:latin typeface="Arial" panose="020B0604020202020204" pitchFamily="34" charset="0"/>
                <a:cs typeface="Arial" panose="020B0604020202020204" pitchFamily="34" charset="0"/>
              </a:rPr>
              <a:t/>
            </a:r>
            <a:br>
              <a:rPr lang="en-GB" b="1" dirty="0" smtClean="0">
                <a:latin typeface="Arial" panose="020B0604020202020204" pitchFamily="34" charset="0"/>
                <a:cs typeface="Arial" panose="020B0604020202020204" pitchFamily="34" charset="0"/>
              </a:rPr>
            </a:br>
            <a:r>
              <a:rPr lang="en-GB" b="1" dirty="0" err="1" smtClean="0">
                <a:latin typeface="Arial" panose="020B0604020202020204" pitchFamily="34" charset="0"/>
                <a:cs typeface="Arial" panose="020B0604020202020204" pitchFamily="34" charset="0"/>
              </a:rPr>
              <a:t>Barrhead</a:t>
            </a:r>
            <a:r>
              <a:rPr lang="en-GB" b="1" dirty="0" smtClean="0">
                <a:latin typeface="Arial" panose="020B0604020202020204" pitchFamily="34" charset="0"/>
                <a:cs typeface="Arial" panose="020B0604020202020204" pitchFamily="34" charset="0"/>
              </a:rPr>
              <a:t> High School, </a:t>
            </a:r>
            <a:r>
              <a:rPr lang="en-GB" dirty="0" smtClean="0">
                <a:latin typeface="Arial" panose="020B0604020202020204" pitchFamily="34" charset="0"/>
                <a:cs typeface="Arial" panose="020B0604020202020204" pitchFamily="34" charset="0"/>
              </a:rPr>
              <a:t>East Renfrewshire Council </a:t>
            </a:r>
            <a:r>
              <a:rPr lang="en-US" dirty="0"/>
              <a:t/>
            </a:r>
            <a:br>
              <a:rPr lang="en-US" dirty="0"/>
            </a:br>
            <a:endParaRPr lang="en-US" dirty="0"/>
          </a:p>
        </p:txBody>
      </p:sp>
      <p:pic>
        <p:nvPicPr>
          <p:cNvPr id="6" name="Picture 5" descr="Education Scotland RGB (45mm)"/>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8603" y="5507295"/>
            <a:ext cx="1619250" cy="647700"/>
          </a:xfrm>
          <a:prstGeom prst="rect">
            <a:avLst/>
          </a:prstGeom>
          <a:noFill/>
        </p:spPr>
      </p:pic>
      <p:sp>
        <p:nvSpPr>
          <p:cNvPr id="7" name="TextBox 6"/>
          <p:cNvSpPr txBox="1"/>
          <p:nvPr/>
        </p:nvSpPr>
        <p:spPr>
          <a:xfrm>
            <a:off x="2898775" y="5785663"/>
            <a:ext cx="4555672" cy="369332"/>
          </a:xfrm>
          <a:prstGeom prst="rect">
            <a:avLst/>
          </a:prstGeom>
          <a:noFill/>
        </p:spPr>
        <p:txBody>
          <a:bodyPr wrap="square" rtlCol="0">
            <a:spAutoFit/>
          </a:bodyPr>
          <a:lstStyle/>
          <a:p>
            <a:r>
              <a:rPr lang="en-GB" dirty="0" smtClean="0">
                <a:solidFill>
                  <a:srgbClr val="0070C0"/>
                </a:solidFill>
                <a:latin typeface="Arial" panose="020B0604020202020204" pitchFamily="34" charset="0"/>
                <a:cs typeface="Arial" panose="020B0604020202020204" pitchFamily="34" charset="0"/>
              </a:rPr>
              <a:t>&gt;</a:t>
            </a:r>
            <a:r>
              <a:rPr lang="en-GB" dirty="0" smtClean="0">
                <a:solidFill>
                  <a:srgbClr val="0070C0"/>
                </a:solidFill>
                <a:latin typeface="Arial" panose="020B0604020202020204" pitchFamily="34" charset="0"/>
                <a:cs typeface="Arial" panose="020B0604020202020204" pitchFamily="34" charset="0"/>
                <a:hlinkClick r:id="rId4"/>
              </a:rPr>
              <a:t>National overviews of practice</a:t>
            </a:r>
            <a:r>
              <a:rPr lang="en-GB" dirty="0" smtClean="0">
                <a:solidFill>
                  <a:srgbClr val="0070C0"/>
                </a:solidFill>
                <a:latin typeface="Arial" panose="020B0604020202020204" pitchFamily="34" charset="0"/>
                <a:cs typeface="Arial" panose="020B0604020202020204" pitchFamily="34" charset="0"/>
              </a:rPr>
              <a:t>&lt;</a:t>
            </a:r>
            <a:endParaRPr lang="en-GB" dirty="0">
              <a:solidFill>
                <a:srgbClr val="0070C0"/>
              </a:solidFill>
              <a:latin typeface="Arial" panose="020B0604020202020204" pitchFamily="34" charset="0"/>
              <a:cs typeface="Arial" panose="020B0604020202020204" pitchFamily="34" charset="0"/>
            </a:endParaRPr>
          </a:p>
        </p:txBody>
      </p:sp>
      <p:pic>
        <p:nvPicPr>
          <p:cNvPr id="10" name="Picture 9" descr="cid:FCC30149-9673-4CDD-A14D-C981B18FAC0D@lan"/>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7168243" y="1379787"/>
            <a:ext cx="4497070" cy="4405875"/>
          </a:xfrm>
          <a:prstGeom prst="rect">
            <a:avLst/>
          </a:prstGeom>
          <a:noFill/>
          <a:ln>
            <a:noFill/>
          </a:ln>
        </p:spPr>
      </p:pic>
    </p:spTree>
    <p:extLst>
      <p:ext uri="{BB962C8B-B14F-4D97-AF65-F5344CB8AC3E}">
        <p14:creationId xmlns:p14="http://schemas.microsoft.com/office/powerpoint/2010/main" val="17189809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p:txBody>
          <a:bodyPr/>
          <a:lstStyle/>
          <a:p>
            <a:r>
              <a:rPr lang="en-GB" dirty="0" err="1" smtClean="0">
                <a:solidFill>
                  <a:srgbClr val="002060"/>
                </a:solidFill>
                <a:latin typeface="Arial" panose="020B0604020202020204" pitchFamily="34" charset="0"/>
                <a:cs typeface="Arial" panose="020B0604020202020204" pitchFamily="34" charset="0"/>
              </a:rPr>
              <a:t>Barrhead</a:t>
            </a:r>
            <a:r>
              <a:rPr lang="en-GB" dirty="0" smtClean="0">
                <a:solidFill>
                  <a:srgbClr val="002060"/>
                </a:solidFill>
                <a:latin typeface="Arial" panose="020B0604020202020204" pitchFamily="34" charset="0"/>
                <a:cs typeface="Arial" panose="020B0604020202020204" pitchFamily="34" charset="0"/>
              </a:rPr>
              <a:t> High School </a:t>
            </a:r>
            <a:endParaRPr lang="en-US" dirty="0"/>
          </a:p>
        </p:txBody>
      </p:sp>
      <p:sp>
        <p:nvSpPr>
          <p:cNvPr id="3" name="TextBox 2">
            <a:extLst>
              <a:ext uri="{FF2B5EF4-FFF2-40B4-BE49-F238E27FC236}">
                <a16:creationId xmlns:a16="http://schemas.microsoft.com/office/drawing/2014/main" id="{FADEE2A6-377D-0044-9148-52AF3D0DE193}"/>
              </a:ext>
            </a:extLst>
          </p:cNvPr>
          <p:cNvSpPr txBox="1"/>
          <p:nvPr/>
        </p:nvSpPr>
        <p:spPr>
          <a:xfrm>
            <a:off x="709798" y="2204357"/>
            <a:ext cx="10948802" cy="5078313"/>
          </a:xfrm>
          <a:prstGeom prst="rect">
            <a:avLst/>
          </a:prstGeom>
          <a:noFill/>
        </p:spPr>
        <p:txBody>
          <a:bodyPr wrap="square" numCol="2" spcCol="540000" rtlCol="0">
            <a:spAutoFit/>
          </a:bodyPr>
          <a:lstStyle/>
          <a:p>
            <a:pPr marL="285750" lvl="0" indent="-285750">
              <a:buFont typeface="Arial" panose="020B0604020202020204" pitchFamily="34" charset="0"/>
              <a:buChar char="•"/>
            </a:pPr>
            <a:r>
              <a:rPr lang="en-GB" sz="1600" dirty="0" smtClean="0">
                <a:latin typeface="Arial" panose="020B0604020202020204" pitchFamily="34" charset="0"/>
                <a:cs typeface="Arial" panose="020B0604020202020204" pitchFamily="34" charset="0"/>
              </a:rPr>
              <a:t>Staff </a:t>
            </a:r>
            <a:r>
              <a:rPr lang="en-GB" sz="1600" dirty="0">
                <a:latin typeface="Arial" panose="020B0604020202020204" pitchFamily="34" charset="0"/>
                <a:cs typeface="Arial" panose="020B0604020202020204" pitchFamily="34" charset="0"/>
              </a:rPr>
              <a:t>are using a range of approaches to assess young people’s learning. These include: Graphics tablet to show workings; self-paced </a:t>
            </a:r>
            <a:r>
              <a:rPr lang="en-GB" sz="1600" dirty="0" err="1">
                <a:latin typeface="Arial" panose="020B0604020202020204" pitchFamily="34" charset="0"/>
                <a:cs typeface="Arial" panose="020B0604020202020204" pitchFamily="34" charset="0"/>
              </a:rPr>
              <a:t>Kahoots</a:t>
            </a:r>
            <a:r>
              <a:rPr lang="en-GB" sz="1600" dirty="0">
                <a:latin typeface="Arial" panose="020B0604020202020204" pitchFamily="34" charset="0"/>
                <a:cs typeface="Arial" panose="020B0604020202020204" pitchFamily="34" charset="0"/>
              </a:rPr>
              <a:t>; posing a </a:t>
            </a:r>
            <a:r>
              <a:rPr lang="en-GB" sz="1600" dirty="0" smtClean="0">
                <a:latin typeface="Arial" panose="020B0604020202020204" pitchFamily="34" charset="0"/>
                <a:cs typeface="Arial" panose="020B0604020202020204" pitchFamily="34" charset="0"/>
              </a:rPr>
              <a:t>question at </a:t>
            </a:r>
            <a:r>
              <a:rPr lang="en-GB" sz="1600" dirty="0">
                <a:latin typeface="Arial" panose="020B0604020202020204" pitchFamily="34" charset="0"/>
                <a:cs typeface="Arial" panose="020B0604020202020204" pitchFamily="34" charset="0"/>
              </a:rPr>
              <a:t>the end of the lesson to gauge engagement and feedback; use of the hands-up function to gauge opinion or feedback; self-assessment via Literacy Planet website; and use of collaboration Google slides to complete questions (Learners all given their own </a:t>
            </a:r>
            <a:r>
              <a:rPr lang="en-GB" sz="1600" dirty="0" smtClean="0">
                <a:latin typeface="Arial" panose="020B0604020202020204" pitchFamily="34" charset="0"/>
                <a:cs typeface="Arial" panose="020B0604020202020204" pitchFamily="34" charset="0"/>
              </a:rPr>
              <a:t>slides). </a:t>
            </a:r>
          </a:p>
          <a:p>
            <a:pPr marL="285750" lvl="0" indent="-285750">
              <a:buFont typeface="Arial" panose="020B0604020202020204" pitchFamily="34" charset="0"/>
              <a:buChar char="•"/>
            </a:pPr>
            <a:r>
              <a:rPr lang="en-GB" sz="1600" dirty="0" smtClean="0">
                <a:latin typeface="Arial" panose="020B0604020202020204" pitchFamily="34" charset="0"/>
                <a:cs typeface="Arial" panose="020B0604020202020204" pitchFamily="34" charset="0"/>
              </a:rPr>
              <a:t>While </a:t>
            </a:r>
            <a:r>
              <a:rPr lang="en-GB" sz="1600" dirty="0">
                <a:latin typeface="Arial" panose="020B0604020202020204" pitchFamily="34" charset="0"/>
                <a:cs typeface="Arial" panose="020B0604020202020204" pitchFamily="34" charset="0"/>
              </a:rPr>
              <a:t>they are answering questions, the teacher can give instant feedback and young people can amend their answers accordingly. </a:t>
            </a:r>
            <a:endParaRPr lang="en-GB" sz="1600" dirty="0" smtClean="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sz="1600" dirty="0" smtClean="0">
                <a:latin typeface="Arial" panose="020B0604020202020204" pitchFamily="34" charset="0"/>
                <a:cs typeface="Arial" panose="020B0604020202020204" pitchFamily="34" charset="0"/>
              </a:rPr>
              <a:t>Young </a:t>
            </a:r>
            <a:r>
              <a:rPr lang="en-GB" sz="1600" dirty="0">
                <a:latin typeface="Arial" panose="020B0604020202020204" pitchFamily="34" charset="0"/>
                <a:cs typeface="Arial" panose="020B0604020202020204" pitchFamily="34" charset="0"/>
              </a:rPr>
              <a:t>people can also give feedback on other pupils’ work using the marking scheme uploaded.); and </a:t>
            </a:r>
            <a:r>
              <a:rPr lang="en-GB" sz="1600" dirty="0" err="1">
                <a:latin typeface="Arial" panose="020B0604020202020204" pitchFamily="34" charset="0"/>
                <a:cs typeface="Arial" panose="020B0604020202020204" pitchFamily="34" charset="0"/>
              </a:rPr>
              <a:t>Wordwall</a:t>
            </a:r>
            <a:r>
              <a:rPr lang="en-GB" sz="1600" dirty="0">
                <a:latin typeface="Arial" panose="020B0604020202020204" pitchFamily="34" charset="0"/>
                <a:cs typeface="Arial" panose="020B0604020202020204" pitchFamily="34" charset="0"/>
              </a:rPr>
              <a:t> to increase engagement through fun, interactive tasks which are self-marking but allow staff to look at work for feedback. </a:t>
            </a:r>
            <a:endParaRPr lang="en-GB" sz="1600" dirty="0" smtClean="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sz="1600"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sz="1600" dirty="0" smtClean="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600" dirty="0" smtClean="0">
                <a:latin typeface="Arial" panose="020B0604020202020204" pitchFamily="34" charset="0"/>
                <a:cs typeface="Arial" panose="020B0604020202020204" pitchFamily="34" charset="0"/>
              </a:rPr>
              <a:t>Multi-layered</a:t>
            </a:r>
            <a:r>
              <a:rPr lang="en-GB" sz="1600" dirty="0">
                <a:latin typeface="Arial" panose="020B0604020202020204" pitchFamily="34" charset="0"/>
                <a:cs typeface="Arial" panose="020B0604020202020204" pitchFamily="34" charset="0"/>
              </a:rPr>
              <a:t>, bespoke strategies are in place to support vulnerable young people and those who require additional support with their learning. These include regular check-ins with staff, online ‘base time’ (as normal), nurture groups, and close work with personal support assistants (</a:t>
            </a:r>
            <a:r>
              <a:rPr lang="en-GB" sz="1600" dirty="0" err="1">
                <a:latin typeface="Arial" panose="020B0604020202020204" pitchFamily="34" charset="0"/>
                <a:cs typeface="Arial" panose="020B0604020202020204" pitchFamily="34" charset="0"/>
              </a:rPr>
              <a:t>PSAs</a:t>
            </a:r>
            <a:r>
              <a:rPr lang="en-GB" sz="1600" dirty="0">
                <a:latin typeface="Arial" panose="020B0604020202020204" pitchFamily="34" charset="0"/>
                <a:cs typeface="Arial" panose="020B0604020202020204" pitchFamily="34" charset="0"/>
              </a:rPr>
              <a:t>) in live lessons and through Google Classroom. </a:t>
            </a:r>
            <a:endParaRPr lang="en-GB" sz="16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600" dirty="0" smtClean="0">
                <a:latin typeface="Arial" panose="020B0604020202020204" pitchFamily="34" charset="0"/>
                <a:cs typeface="Arial" panose="020B0604020202020204" pitchFamily="34" charset="0"/>
              </a:rPr>
              <a:t>The </a:t>
            </a:r>
            <a:r>
              <a:rPr lang="en-GB" sz="1600" dirty="0">
                <a:latin typeface="Arial" panose="020B0604020202020204" pitchFamily="34" charset="0"/>
                <a:cs typeface="Arial" panose="020B0604020202020204" pitchFamily="34" charset="0"/>
              </a:rPr>
              <a:t>school has provided much support for </a:t>
            </a:r>
            <a:r>
              <a:rPr lang="en-GB" sz="1600" dirty="0" err="1">
                <a:latin typeface="Arial" panose="020B0604020202020204" pitchFamily="34" charset="0"/>
                <a:cs typeface="Arial" panose="020B0604020202020204" pitchFamily="34" charset="0"/>
              </a:rPr>
              <a:t>PSAs</a:t>
            </a:r>
            <a:r>
              <a:rPr lang="en-GB" sz="1600" dirty="0">
                <a:latin typeface="Arial" panose="020B0604020202020204" pitchFamily="34" charset="0"/>
                <a:cs typeface="Arial" panose="020B0604020202020204" pitchFamily="34" charset="0"/>
              </a:rPr>
              <a:t> to help them support young people well digitally. The school’s social justice manager is also available to meet individual pupils for a walk if required. </a:t>
            </a:r>
          </a:p>
          <a:p>
            <a:pPr marL="285750" indent="-285750">
              <a:buFont typeface="Arial" panose="020B0604020202020204" pitchFamily="34" charset="0"/>
              <a:buChar char="•"/>
            </a:pPr>
            <a:r>
              <a:rPr lang="en-GB" sz="1600" dirty="0" smtClean="0">
                <a:latin typeface="Arial" panose="020B0604020202020204" pitchFamily="34" charset="0"/>
                <a:cs typeface="Arial" panose="020B0604020202020204" pitchFamily="34" charset="0"/>
              </a:rPr>
              <a:t>Subject </a:t>
            </a:r>
            <a:r>
              <a:rPr lang="en-GB" sz="1600" dirty="0">
                <a:latin typeface="Arial" panose="020B0604020202020204" pitchFamily="34" charset="0"/>
                <a:cs typeface="Arial" panose="020B0604020202020204" pitchFamily="34" charset="0"/>
              </a:rPr>
              <a:t>teachers are available to support young people with their learning for at least fifteen minutes during every period of the school day. This may be through live chat or the chat pane. Staff members, such as the school librarian, are also joining specific classes </a:t>
            </a:r>
            <a:r>
              <a:rPr lang="en-GB" sz="1600" dirty="0" smtClean="0">
                <a:latin typeface="Arial" panose="020B0604020202020204" pitchFamily="34" charset="0"/>
                <a:cs typeface="Arial" panose="020B0604020202020204" pitchFamily="34" charset="0"/>
              </a:rPr>
              <a:t>online.</a:t>
            </a: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9355633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482</TotalTime>
  <Words>311</Words>
  <Application>Microsoft Office PowerPoint</Application>
  <PresentationFormat>Widescreen</PresentationFormat>
  <Paragraphs>13</Paragraphs>
  <Slides>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Helvetica</vt:lpstr>
      <vt:lpstr>Helvetica Light</vt:lpstr>
      <vt:lpstr>Office Theme</vt:lpstr>
      <vt:lpstr>Ongoing feedback and dialogue about learning using a variety of methods  Barrhead High School, East Renfrewshire Council  </vt:lpstr>
      <vt:lpstr>Barrhead High School </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Barrhead High School, East Renfrewshire Council</dc:title>
  <dc:creator>Gordon L (Louise)</dc:creator>
  <cp:lastModifiedBy>Stevenson J (Jeremy)</cp:lastModifiedBy>
  <cp:revision>30</cp:revision>
  <dcterms:created xsi:type="dcterms:W3CDTF">2021-02-02T15:43:17Z</dcterms:created>
  <dcterms:modified xsi:type="dcterms:W3CDTF">2021-02-08T09:44:51Z</dcterms:modified>
</cp:coreProperties>
</file>