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304" r:id="rId4"/>
    <p:sldId id="403" r:id="rId5"/>
    <p:sldId id="399" r:id="rId6"/>
    <p:sldId id="258" r:id="rId7"/>
    <p:sldId id="432" r:id="rId8"/>
    <p:sldId id="409" r:id="rId9"/>
    <p:sldId id="411" r:id="rId10"/>
    <p:sldId id="433" r:id="rId11"/>
    <p:sldId id="412" r:id="rId12"/>
    <p:sldId id="436" r:id="rId13"/>
    <p:sldId id="437" r:id="rId14"/>
    <p:sldId id="438" r:id="rId15"/>
    <p:sldId id="434" r:id="rId16"/>
    <p:sldId id="439" r:id="rId17"/>
    <p:sldId id="440" r:id="rId18"/>
    <p:sldId id="441" r:id="rId19"/>
    <p:sldId id="442" r:id="rId20"/>
    <p:sldId id="443" r:id="rId21"/>
    <p:sldId id="444" r:id="rId22"/>
    <p:sldId id="446" r:id="rId23"/>
    <p:sldId id="445" r:id="rId24"/>
    <p:sldId id="447" r:id="rId25"/>
    <p:sldId id="448" r:id="rId26"/>
    <p:sldId id="449" r:id="rId27"/>
    <p:sldId id="451" r:id="rId28"/>
    <p:sldId id="450" r:id="rId29"/>
    <p:sldId id="429" r:id="rId30"/>
    <p:sldId id="435" r:id="rId31"/>
    <p:sldId id="452" r:id="rId32"/>
    <p:sldId id="453" r:id="rId33"/>
    <p:sldId id="45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3D2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0" d="100"/>
          <a:sy n="80" d="100"/>
        </p:scale>
        <p:origin x="33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1" Type="http://schemas.openxmlformats.org/officeDocument/2006/relationships/hyperlink" Target="https://education.gov.scot/education-scotland/what-we-do/inspection-and-review/chief-inspector-report/school-inspection-findings/school-inspection-findings-2018-19/"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education.gov.scot/education-scotland/what-we-do/inspection-and-review/chief-inspector-report/school-inspection-findings/school-inspection-findings-2018-19/"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9DBB71-1FBC-4EF5-87BD-1B77719B29B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EE4E3EB-AEA2-4994-84FB-EF2CD6EDD410}">
      <dgm:prSet/>
      <dgm:spPr>
        <a:solidFill>
          <a:srgbClr val="B3D236"/>
        </a:solidFill>
        <a:ln w="12700" cap="flat" cmpd="sng" algn="ctr">
          <a:solidFill>
            <a:prstClr val="white">
              <a:hueOff val="0"/>
              <a:satOff val="0"/>
              <a:lumOff val="0"/>
              <a:alphaOff val="0"/>
            </a:prstClr>
          </a:solidFill>
          <a:prstDash val="solid"/>
          <a:miter lim="800000"/>
        </a:ln>
        <a:effectLst/>
      </dgm:spPr>
      <dgm:t>
        <a:bodyPr spcFirstLastPara="0" vert="horz" wrap="square" lIns="57150" tIns="57150" rIns="57150" bIns="57150" numCol="1" spcCol="1270" anchor="ctr" anchorCtr="0"/>
        <a:lstStyle/>
        <a:p>
          <a:r>
            <a:rPr lang="en-GB" b="0" i="0" dirty="0">
              <a:solidFill>
                <a:schemeClr val="tx1"/>
              </a:solidFill>
              <a:latin typeface="Arial" panose="020B0604020202020204" pitchFamily="34" charset="0"/>
              <a:cs typeface="Arial" panose="020B0604020202020204" pitchFamily="34" charset="0"/>
            </a:rPr>
            <a:t>The Advice on Gaelic Education provides important information on the national context, and describes best practice to support senior leaders, practitioners and education authorities in evaluating and planning for improvement in Gaelic Education. It is based on evidence from inspections, reviews and other statutory functions, covering all sectors of Gaelic Education; and other engagements with a wide range of stakeholders.</a:t>
          </a:r>
          <a:endParaRPr lang="en-US" dirty="0">
            <a:solidFill>
              <a:schemeClr val="tx1"/>
            </a:solidFill>
            <a:latin typeface="Arial" panose="020B0604020202020204" pitchFamily="34" charset="0"/>
            <a:cs typeface="Arial" panose="020B0604020202020204" pitchFamily="34" charset="0"/>
          </a:endParaRPr>
        </a:p>
      </dgm:t>
    </dgm:pt>
    <dgm:pt modelId="{906DE4E4-2560-4C77-9507-AB12098E019B}" type="parTrans" cxnId="{9021062A-AA48-4D59-B2F3-BB145A4A9FDD}">
      <dgm:prSet/>
      <dgm:spPr/>
      <dgm:t>
        <a:bodyPr/>
        <a:lstStyle/>
        <a:p>
          <a:endParaRPr lang="en-US"/>
        </a:p>
      </dgm:t>
    </dgm:pt>
    <dgm:pt modelId="{03927346-FD75-434F-BD42-769505D441FB}" type="sibTrans" cxnId="{9021062A-AA48-4D59-B2F3-BB145A4A9FDD}">
      <dgm:prSet/>
      <dgm:spPr/>
      <dgm:t>
        <a:bodyPr/>
        <a:lstStyle/>
        <a:p>
          <a:endParaRPr lang="en-US"/>
        </a:p>
      </dgm:t>
    </dgm:pt>
    <dgm:pt modelId="{9895DD95-C5C1-4B17-B686-A12AE5CC1FA1}">
      <dgm:prSet/>
      <dgm:spPr>
        <a:solidFill>
          <a:srgbClr val="B3D236"/>
        </a:solidFill>
      </dgm:spPr>
      <dgm:t>
        <a:bodyPr/>
        <a:lstStyle/>
        <a:p>
          <a:r>
            <a:rPr lang="en-GB" b="0" i="0" dirty="0">
              <a:solidFill>
                <a:schemeClr val="tx1"/>
              </a:solidFill>
              <a:latin typeface="Arial" panose="020B0604020202020204" pitchFamily="34" charset="0"/>
              <a:cs typeface="Arial" panose="020B0604020202020204" pitchFamily="34" charset="0"/>
            </a:rPr>
            <a:t>HM Inspectors use the Advice to support scrutiny activities.</a:t>
          </a:r>
          <a:endParaRPr lang="en-US" dirty="0">
            <a:solidFill>
              <a:schemeClr val="tx1"/>
            </a:solidFill>
            <a:latin typeface="Arial" panose="020B0604020202020204" pitchFamily="34" charset="0"/>
            <a:cs typeface="Arial" panose="020B0604020202020204" pitchFamily="34" charset="0"/>
          </a:endParaRPr>
        </a:p>
      </dgm:t>
    </dgm:pt>
    <dgm:pt modelId="{E7AD19BC-4126-4DE3-9D4A-5757AFB1779A}" type="parTrans" cxnId="{859D1074-BDB4-4276-AA1A-EE154F37BFCA}">
      <dgm:prSet/>
      <dgm:spPr/>
      <dgm:t>
        <a:bodyPr/>
        <a:lstStyle/>
        <a:p>
          <a:endParaRPr lang="en-US"/>
        </a:p>
      </dgm:t>
    </dgm:pt>
    <dgm:pt modelId="{0CDC9950-6D14-4871-B6A5-9EE02B586AED}" type="sibTrans" cxnId="{859D1074-BDB4-4276-AA1A-EE154F37BFCA}">
      <dgm:prSet/>
      <dgm:spPr/>
      <dgm:t>
        <a:bodyPr/>
        <a:lstStyle/>
        <a:p>
          <a:endParaRPr lang="en-US"/>
        </a:p>
      </dgm:t>
    </dgm:pt>
    <dgm:pt modelId="{838FBA03-6A78-4D36-9C99-782A973D7E1C}" type="pres">
      <dgm:prSet presAssocID="{729DBB71-1FBC-4EF5-87BD-1B77719B29BF}" presName="linear" presStyleCnt="0">
        <dgm:presLayoutVars>
          <dgm:animLvl val="lvl"/>
          <dgm:resizeHandles val="exact"/>
        </dgm:presLayoutVars>
      </dgm:prSet>
      <dgm:spPr/>
      <dgm:t>
        <a:bodyPr/>
        <a:lstStyle/>
        <a:p>
          <a:endParaRPr lang="en-US"/>
        </a:p>
      </dgm:t>
    </dgm:pt>
    <dgm:pt modelId="{5F126F6D-DA76-4C23-A23E-63CA7C95BB16}" type="pres">
      <dgm:prSet presAssocID="{FEE4E3EB-AEA2-4994-84FB-EF2CD6EDD410}" presName="parentText" presStyleLbl="node1" presStyleIdx="0" presStyleCnt="2" custLinFactNeighborX="-25" custLinFactNeighborY="83829">
        <dgm:presLayoutVars>
          <dgm:chMax val="0"/>
          <dgm:bulletEnabled val="1"/>
        </dgm:presLayoutVars>
      </dgm:prSet>
      <dgm:spPr>
        <a:xfrm>
          <a:off x="0" y="3660"/>
          <a:ext cx="6097508" cy="1544400"/>
        </a:xfrm>
        <a:prstGeom prst="roundRect">
          <a:avLst/>
        </a:prstGeom>
      </dgm:spPr>
      <dgm:t>
        <a:bodyPr/>
        <a:lstStyle/>
        <a:p>
          <a:endParaRPr lang="en-US"/>
        </a:p>
      </dgm:t>
    </dgm:pt>
    <dgm:pt modelId="{39A37C44-991B-4075-BD39-1F53379F8045}" type="pres">
      <dgm:prSet presAssocID="{03927346-FD75-434F-BD42-769505D441FB}" presName="spacer" presStyleCnt="0"/>
      <dgm:spPr/>
    </dgm:pt>
    <dgm:pt modelId="{2BC74DC1-94B9-4C13-A705-B8C1639F7158}" type="pres">
      <dgm:prSet presAssocID="{9895DD95-C5C1-4B17-B686-A12AE5CC1FA1}" presName="parentText" presStyleLbl="node1" presStyleIdx="1" presStyleCnt="2" custLinFactNeighborX="-863" custLinFactNeighborY="19996">
        <dgm:presLayoutVars>
          <dgm:chMax val="0"/>
          <dgm:bulletEnabled val="1"/>
        </dgm:presLayoutVars>
      </dgm:prSet>
      <dgm:spPr/>
      <dgm:t>
        <a:bodyPr/>
        <a:lstStyle/>
        <a:p>
          <a:endParaRPr lang="en-US"/>
        </a:p>
      </dgm:t>
    </dgm:pt>
  </dgm:ptLst>
  <dgm:cxnLst>
    <dgm:cxn modelId="{9B81C0F2-BC88-4503-9E1A-E336C88155F8}" type="presOf" srcId="{729DBB71-1FBC-4EF5-87BD-1B77719B29BF}" destId="{838FBA03-6A78-4D36-9C99-782A973D7E1C}" srcOrd="0" destOrd="0" presId="urn:microsoft.com/office/officeart/2005/8/layout/vList2"/>
    <dgm:cxn modelId="{9021062A-AA48-4D59-B2F3-BB145A4A9FDD}" srcId="{729DBB71-1FBC-4EF5-87BD-1B77719B29BF}" destId="{FEE4E3EB-AEA2-4994-84FB-EF2CD6EDD410}" srcOrd="0" destOrd="0" parTransId="{906DE4E4-2560-4C77-9507-AB12098E019B}" sibTransId="{03927346-FD75-434F-BD42-769505D441FB}"/>
    <dgm:cxn modelId="{10EDEC43-9926-4FEB-A6EE-798AE528E8A6}" type="presOf" srcId="{FEE4E3EB-AEA2-4994-84FB-EF2CD6EDD410}" destId="{5F126F6D-DA76-4C23-A23E-63CA7C95BB16}" srcOrd="0" destOrd="0" presId="urn:microsoft.com/office/officeart/2005/8/layout/vList2"/>
    <dgm:cxn modelId="{859D1074-BDB4-4276-AA1A-EE154F37BFCA}" srcId="{729DBB71-1FBC-4EF5-87BD-1B77719B29BF}" destId="{9895DD95-C5C1-4B17-B686-A12AE5CC1FA1}" srcOrd="1" destOrd="0" parTransId="{E7AD19BC-4126-4DE3-9D4A-5757AFB1779A}" sibTransId="{0CDC9950-6D14-4871-B6A5-9EE02B586AED}"/>
    <dgm:cxn modelId="{5F5890BA-7912-4A3B-8FB8-99EFAF287B3D}" type="presOf" srcId="{9895DD95-C5C1-4B17-B686-A12AE5CC1FA1}" destId="{2BC74DC1-94B9-4C13-A705-B8C1639F7158}" srcOrd="0" destOrd="0" presId="urn:microsoft.com/office/officeart/2005/8/layout/vList2"/>
    <dgm:cxn modelId="{B11E8288-4720-4D0C-A484-0E50356439A8}" type="presParOf" srcId="{838FBA03-6A78-4D36-9C99-782A973D7E1C}" destId="{5F126F6D-DA76-4C23-A23E-63CA7C95BB16}" srcOrd="0" destOrd="0" presId="urn:microsoft.com/office/officeart/2005/8/layout/vList2"/>
    <dgm:cxn modelId="{F3B2EF4E-74F2-413C-B45B-6895AF8C3DBC}" type="presParOf" srcId="{838FBA03-6A78-4D36-9C99-782A973D7E1C}" destId="{39A37C44-991B-4075-BD39-1F53379F8045}" srcOrd="1" destOrd="0" presId="urn:microsoft.com/office/officeart/2005/8/layout/vList2"/>
    <dgm:cxn modelId="{F87B262F-5B93-4127-A871-638DF6FB204F}" type="presParOf" srcId="{838FBA03-6A78-4D36-9C99-782A973D7E1C}" destId="{2BC74DC1-94B9-4C13-A705-B8C1639F7158}"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A7F230-D3C0-4C5A-8D51-602009300AE1}" type="doc">
      <dgm:prSet loTypeId="urn:microsoft.com/office/officeart/2005/8/layout/vList2" loCatId="list" qsTypeId="urn:microsoft.com/office/officeart/2005/8/quickstyle/3d2" qsCatId="3D" csTypeId="urn:microsoft.com/office/officeart/2005/8/colors/accent6_2" csCatId="accent6" phldr="1"/>
      <dgm:spPr/>
      <dgm:t>
        <a:bodyPr/>
        <a:lstStyle/>
        <a:p>
          <a:endParaRPr lang="en-US"/>
        </a:p>
      </dgm:t>
    </dgm:pt>
    <dgm:pt modelId="{3967695F-5641-4CC6-B473-13418ACE41F8}">
      <dgm:prSet/>
      <dgm:spPr/>
      <dgm:t>
        <a:bodyPr/>
        <a:lstStyle/>
        <a:p>
          <a:r>
            <a:rPr lang="en-GB" b="0" i="0" dirty="0"/>
            <a:t>To what extent are senior leaders and staff critically engaging with the Advice on Gaelic Education and </a:t>
          </a:r>
          <a:r>
            <a:rPr lang="en-GB" b="1" i="0" dirty="0">
              <a:solidFill>
                <a:schemeClr val="bg1"/>
              </a:solidFill>
              <a:hlinkClick xmlns:r="http://schemas.openxmlformats.org/officeDocument/2006/relationships" r:id="rId1" tooltip="School Inspection Findings 2018-19">
                <a:extLst>
                  <a:ext uri="{A12FA001-AC4F-418D-AE19-62706E023703}">
                    <ahyp:hlinkClr xmlns="" xmlns:ahyp="http://schemas.microsoft.com/office/drawing/2018/hyperlinkcolor" val="tx"/>
                  </a:ext>
                </a:extLst>
              </a:hlinkClick>
            </a:rPr>
            <a:t>scrutiny findings</a:t>
          </a:r>
          <a:r>
            <a:rPr lang="en-GB" b="0" i="0" dirty="0">
              <a:solidFill>
                <a:schemeClr val="bg1"/>
              </a:solidFill>
            </a:rPr>
            <a:t> </a:t>
          </a:r>
          <a:r>
            <a:rPr lang="en-GB" b="0" i="0" dirty="0"/>
            <a:t>to improve their outcomes for children and young people?</a:t>
          </a:r>
        </a:p>
      </dgm:t>
    </dgm:pt>
    <dgm:pt modelId="{9A51C148-F1EF-4588-BEAC-5515CCD9074A}" type="parTrans" cxnId="{C85DA2CC-3E34-41FF-8F55-4F51A0B63FA4}">
      <dgm:prSet/>
      <dgm:spPr/>
      <dgm:t>
        <a:bodyPr/>
        <a:lstStyle/>
        <a:p>
          <a:endParaRPr lang="en-US"/>
        </a:p>
      </dgm:t>
    </dgm:pt>
    <dgm:pt modelId="{D7C78A03-2FAF-483E-921D-8CBEDB174C22}" type="sibTrans" cxnId="{C85DA2CC-3E34-41FF-8F55-4F51A0B63FA4}">
      <dgm:prSet/>
      <dgm:spPr/>
      <dgm:t>
        <a:bodyPr/>
        <a:lstStyle/>
        <a:p>
          <a:endParaRPr lang="en-US"/>
        </a:p>
      </dgm:t>
    </dgm:pt>
    <dgm:pt modelId="{A38DFE4B-A9AD-4A7A-8792-F9FC0D503C69}">
      <dgm:prSet/>
      <dgm:spPr/>
      <dgm:t>
        <a:bodyPr/>
        <a:lstStyle/>
        <a:p>
          <a:r>
            <a:rPr lang="en-GB" b="0" i="0" dirty="0"/>
            <a:t>How do we ensure that improving provision for Gaelic is central to self-evaluation activity and part of impactful strategic planning for improvement?</a:t>
          </a:r>
          <a:endParaRPr lang="en-US" dirty="0"/>
        </a:p>
      </dgm:t>
    </dgm:pt>
    <dgm:pt modelId="{21D86B57-EFDB-49F9-A8CE-AA1CB170A6AC}" type="parTrans" cxnId="{0E8995C6-5D0C-4C1D-A599-174B397C0960}">
      <dgm:prSet/>
      <dgm:spPr/>
      <dgm:t>
        <a:bodyPr/>
        <a:lstStyle/>
        <a:p>
          <a:endParaRPr lang="en-US"/>
        </a:p>
      </dgm:t>
    </dgm:pt>
    <dgm:pt modelId="{11AF1E0B-766F-4FFC-A262-6E608CA4E67A}" type="sibTrans" cxnId="{0E8995C6-5D0C-4C1D-A599-174B397C0960}">
      <dgm:prSet/>
      <dgm:spPr/>
      <dgm:t>
        <a:bodyPr/>
        <a:lstStyle/>
        <a:p>
          <a:endParaRPr lang="en-US"/>
        </a:p>
      </dgm:t>
    </dgm:pt>
    <dgm:pt modelId="{26990D66-8D5F-4406-B87D-56908E0836E1}">
      <dgm:prSet/>
      <dgm:spPr/>
      <dgm:t>
        <a:bodyPr/>
        <a:lstStyle/>
        <a:p>
          <a:r>
            <a:rPr lang="en-GB" b="0" i="0" dirty="0"/>
            <a:t>What are our approaches to raising attainment and closing the poverty-related attainment gap across all areas of the curriculum?</a:t>
          </a:r>
          <a:endParaRPr lang="en-US" dirty="0"/>
        </a:p>
      </dgm:t>
    </dgm:pt>
    <dgm:pt modelId="{9A606110-6F38-4B39-8B63-C2EF1F443034}" type="parTrans" cxnId="{288C7849-E88F-4D6E-9945-CD1ECB76A977}">
      <dgm:prSet/>
      <dgm:spPr/>
      <dgm:t>
        <a:bodyPr/>
        <a:lstStyle/>
        <a:p>
          <a:endParaRPr lang="en-US"/>
        </a:p>
      </dgm:t>
    </dgm:pt>
    <dgm:pt modelId="{DF32A18A-46BE-41B3-8E45-9C40038DCD26}" type="sibTrans" cxnId="{288C7849-E88F-4D6E-9945-CD1ECB76A977}">
      <dgm:prSet/>
      <dgm:spPr/>
      <dgm:t>
        <a:bodyPr/>
        <a:lstStyle/>
        <a:p>
          <a:endParaRPr lang="en-US"/>
        </a:p>
      </dgm:t>
    </dgm:pt>
    <dgm:pt modelId="{C1F0C567-40E6-4A91-A000-70F6A71EBD4D}">
      <dgm:prSet/>
      <dgm:spPr/>
      <dgm:t>
        <a:bodyPr/>
        <a:lstStyle/>
        <a:p>
          <a:r>
            <a:rPr lang="en-GB" b="0" i="0" dirty="0"/>
            <a:t>How do we use our understanding of the social, economic and cultural context of the school to inform and shape planning for improvement?</a:t>
          </a:r>
          <a:endParaRPr lang="en-US" dirty="0"/>
        </a:p>
      </dgm:t>
    </dgm:pt>
    <dgm:pt modelId="{79138106-0516-4B9D-AFC6-75447CE110A7}" type="parTrans" cxnId="{82D5F4B7-D331-4588-AAFF-CA59163FED48}">
      <dgm:prSet/>
      <dgm:spPr/>
      <dgm:t>
        <a:bodyPr/>
        <a:lstStyle/>
        <a:p>
          <a:endParaRPr lang="en-US"/>
        </a:p>
      </dgm:t>
    </dgm:pt>
    <dgm:pt modelId="{58A40FB6-F848-4682-82E0-0AB5DCE41A3E}" type="sibTrans" cxnId="{82D5F4B7-D331-4588-AAFF-CA59163FED48}">
      <dgm:prSet/>
      <dgm:spPr/>
      <dgm:t>
        <a:bodyPr/>
        <a:lstStyle/>
        <a:p>
          <a:endParaRPr lang="en-US"/>
        </a:p>
      </dgm:t>
    </dgm:pt>
    <dgm:pt modelId="{E56B691B-C8C0-4357-A375-69AFEBED52BF}">
      <dgm:prSet/>
      <dgm:spPr/>
      <dgm:t>
        <a:bodyPr/>
        <a:lstStyle/>
        <a:p>
          <a:r>
            <a:rPr lang="en-GB" b="0" i="0" dirty="0"/>
            <a:t>In what ways do we gather and take account of a range of evidence on the quality of immersion we provide?</a:t>
          </a:r>
          <a:endParaRPr lang="en-US" dirty="0"/>
        </a:p>
      </dgm:t>
    </dgm:pt>
    <dgm:pt modelId="{2F7F5EF4-3620-45E2-978C-8595AAAB0822}" type="parTrans" cxnId="{78FE055E-BF75-46E1-A0E7-51261D19C04E}">
      <dgm:prSet/>
      <dgm:spPr/>
      <dgm:t>
        <a:bodyPr/>
        <a:lstStyle/>
        <a:p>
          <a:endParaRPr lang="en-US"/>
        </a:p>
      </dgm:t>
    </dgm:pt>
    <dgm:pt modelId="{F0468761-7074-4477-B782-DB2A0286B996}" type="sibTrans" cxnId="{78FE055E-BF75-46E1-A0E7-51261D19C04E}">
      <dgm:prSet/>
      <dgm:spPr/>
      <dgm:t>
        <a:bodyPr/>
        <a:lstStyle/>
        <a:p>
          <a:endParaRPr lang="en-US"/>
        </a:p>
      </dgm:t>
    </dgm:pt>
    <dgm:pt modelId="{6FA09377-1A5B-4F45-B5C1-E112B6B85A98}" type="pres">
      <dgm:prSet presAssocID="{79A7F230-D3C0-4C5A-8D51-602009300AE1}" presName="linear" presStyleCnt="0">
        <dgm:presLayoutVars>
          <dgm:animLvl val="lvl"/>
          <dgm:resizeHandles val="exact"/>
        </dgm:presLayoutVars>
      </dgm:prSet>
      <dgm:spPr/>
      <dgm:t>
        <a:bodyPr/>
        <a:lstStyle/>
        <a:p>
          <a:endParaRPr lang="en-US"/>
        </a:p>
      </dgm:t>
    </dgm:pt>
    <dgm:pt modelId="{386873A5-C1EF-4554-9EF9-9E89B494386D}" type="pres">
      <dgm:prSet presAssocID="{3967695F-5641-4CC6-B473-13418ACE41F8}" presName="parentText" presStyleLbl="node1" presStyleIdx="0" presStyleCnt="5">
        <dgm:presLayoutVars>
          <dgm:chMax val="0"/>
          <dgm:bulletEnabled val="1"/>
        </dgm:presLayoutVars>
      </dgm:prSet>
      <dgm:spPr/>
      <dgm:t>
        <a:bodyPr/>
        <a:lstStyle/>
        <a:p>
          <a:endParaRPr lang="en-US"/>
        </a:p>
      </dgm:t>
    </dgm:pt>
    <dgm:pt modelId="{1F6560BB-4151-4388-8954-87A90DEA9AAA}" type="pres">
      <dgm:prSet presAssocID="{D7C78A03-2FAF-483E-921D-8CBEDB174C22}" presName="spacer" presStyleCnt="0"/>
      <dgm:spPr/>
    </dgm:pt>
    <dgm:pt modelId="{CCD270CC-13D5-4C1E-95AA-D5DE731C8E24}" type="pres">
      <dgm:prSet presAssocID="{A38DFE4B-A9AD-4A7A-8792-F9FC0D503C69}" presName="parentText" presStyleLbl="node1" presStyleIdx="1" presStyleCnt="5">
        <dgm:presLayoutVars>
          <dgm:chMax val="0"/>
          <dgm:bulletEnabled val="1"/>
        </dgm:presLayoutVars>
      </dgm:prSet>
      <dgm:spPr/>
      <dgm:t>
        <a:bodyPr/>
        <a:lstStyle/>
        <a:p>
          <a:endParaRPr lang="en-US"/>
        </a:p>
      </dgm:t>
    </dgm:pt>
    <dgm:pt modelId="{80F77A1D-A1CE-407D-9A69-4FE1F9FE0CA8}" type="pres">
      <dgm:prSet presAssocID="{11AF1E0B-766F-4FFC-A262-6E608CA4E67A}" presName="spacer" presStyleCnt="0"/>
      <dgm:spPr/>
    </dgm:pt>
    <dgm:pt modelId="{0E392577-C438-4F85-AC5C-1D2B98149A87}" type="pres">
      <dgm:prSet presAssocID="{26990D66-8D5F-4406-B87D-56908E0836E1}" presName="parentText" presStyleLbl="node1" presStyleIdx="2" presStyleCnt="5">
        <dgm:presLayoutVars>
          <dgm:chMax val="0"/>
          <dgm:bulletEnabled val="1"/>
        </dgm:presLayoutVars>
      </dgm:prSet>
      <dgm:spPr/>
      <dgm:t>
        <a:bodyPr/>
        <a:lstStyle/>
        <a:p>
          <a:endParaRPr lang="en-US"/>
        </a:p>
      </dgm:t>
    </dgm:pt>
    <dgm:pt modelId="{BA27A212-0704-4AB4-BF8E-6326BD186898}" type="pres">
      <dgm:prSet presAssocID="{DF32A18A-46BE-41B3-8E45-9C40038DCD26}" presName="spacer" presStyleCnt="0"/>
      <dgm:spPr/>
    </dgm:pt>
    <dgm:pt modelId="{6A2CAD1A-864D-4364-A10C-DDCB7344227C}" type="pres">
      <dgm:prSet presAssocID="{C1F0C567-40E6-4A91-A000-70F6A71EBD4D}" presName="parentText" presStyleLbl="node1" presStyleIdx="3" presStyleCnt="5">
        <dgm:presLayoutVars>
          <dgm:chMax val="0"/>
          <dgm:bulletEnabled val="1"/>
        </dgm:presLayoutVars>
      </dgm:prSet>
      <dgm:spPr/>
      <dgm:t>
        <a:bodyPr/>
        <a:lstStyle/>
        <a:p>
          <a:endParaRPr lang="en-US"/>
        </a:p>
      </dgm:t>
    </dgm:pt>
    <dgm:pt modelId="{A9F9F777-8C49-41C9-B032-9A858E0B919A}" type="pres">
      <dgm:prSet presAssocID="{58A40FB6-F848-4682-82E0-0AB5DCE41A3E}" presName="spacer" presStyleCnt="0"/>
      <dgm:spPr/>
    </dgm:pt>
    <dgm:pt modelId="{380A4DE3-597C-4642-8176-4977EBE3AEC1}" type="pres">
      <dgm:prSet presAssocID="{E56B691B-C8C0-4357-A375-69AFEBED52BF}" presName="parentText" presStyleLbl="node1" presStyleIdx="4" presStyleCnt="5">
        <dgm:presLayoutVars>
          <dgm:chMax val="0"/>
          <dgm:bulletEnabled val="1"/>
        </dgm:presLayoutVars>
      </dgm:prSet>
      <dgm:spPr/>
      <dgm:t>
        <a:bodyPr/>
        <a:lstStyle/>
        <a:p>
          <a:endParaRPr lang="en-US"/>
        </a:p>
      </dgm:t>
    </dgm:pt>
  </dgm:ptLst>
  <dgm:cxnLst>
    <dgm:cxn modelId="{1F1F3F23-340A-48BC-855B-025950BB3BA4}" type="presOf" srcId="{3967695F-5641-4CC6-B473-13418ACE41F8}" destId="{386873A5-C1EF-4554-9EF9-9E89B494386D}" srcOrd="0" destOrd="0" presId="urn:microsoft.com/office/officeart/2005/8/layout/vList2"/>
    <dgm:cxn modelId="{1CE911BB-B6F0-4425-9464-0837060D290E}" type="presOf" srcId="{26990D66-8D5F-4406-B87D-56908E0836E1}" destId="{0E392577-C438-4F85-AC5C-1D2B98149A87}" srcOrd="0" destOrd="0" presId="urn:microsoft.com/office/officeart/2005/8/layout/vList2"/>
    <dgm:cxn modelId="{F7E8DD77-A78D-48C2-B971-36A871E357F3}" type="presOf" srcId="{79A7F230-D3C0-4C5A-8D51-602009300AE1}" destId="{6FA09377-1A5B-4F45-B5C1-E112B6B85A98}" srcOrd="0" destOrd="0" presId="urn:microsoft.com/office/officeart/2005/8/layout/vList2"/>
    <dgm:cxn modelId="{092D8B04-5D71-47B7-B805-BDF68175818E}" type="presOf" srcId="{A38DFE4B-A9AD-4A7A-8792-F9FC0D503C69}" destId="{CCD270CC-13D5-4C1E-95AA-D5DE731C8E24}" srcOrd="0" destOrd="0" presId="urn:microsoft.com/office/officeart/2005/8/layout/vList2"/>
    <dgm:cxn modelId="{1BFB052F-744A-4A3A-A3F2-BDCA7A33AEFE}" type="presOf" srcId="{E56B691B-C8C0-4357-A375-69AFEBED52BF}" destId="{380A4DE3-597C-4642-8176-4977EBE3AEC1}" srcOrd="0" destOrd="0" presId="urn:microsoft.com/office/officeart/2005/8/layout/vList2"/>
    <dgm:cxn modelId="{78FE055E-BF75-46E1-A0E7-51261D19C04E}" srcId="{79A7F230-D3C0-4C5A-8D51-602009300AE1}" destId="{E56B691B-C8C0-4357-A375-69AFEBED52BF}" srcOrd="4" destOrd="0" parTransId="{2F7F5EF4-3620-45E2-978C-8595AAAB0822}" sibTransId="{F0468761-7074-4477-B782-DB2A0286B996}"/>
    <dgm:cxn modelId="{82D5F4B7-D331-4588-AAFF-CA59163FED48}" srcId="{79A7F230-D3C0-4C5A-8D51-602009300AE1}" destId="{C1F0C567-40E6-4A91-A000-70F6A71EBD4D}" srcOrd="3" destOrd="0" parTransId="{79138106-0516-4B9D-AFC6-75447CE110A7}" sibTransId="{58A40FB6-F848-4682-82E0-0AB5DCE41A3E}"/>
    <dgm:cxn modelId="{C85DA2CC-3E34-41FF-8F55-4F51A0B63FA4}" srcId="{79A7F230-D3C0-4C5A-8D51-602009300AE1}" destId="{3967695F-5641-4CC6-B473-13418ACE41F8}" srcOrd="0" destOrd="0" parTransId="{9A51C148-F1EF-4588-BEAC-5515CCD9074A}" sibTransId="{D7C78A03-2FAF-483E-921D-8CBEDB174C22}"/>
    <dgm:cxn modelId="{288C7849-E88F-4D6E-9945-CD1ECB76A977}" srcId="{79A7F230-D3C0-4C5A-8D51-602009300AE1}" destId="{26990D66-8D5F-4406-B87D-56908E0836E1}" srcOrd="2" destOrd="0" parTransId="{9A606110-6F38-4B39-8B63-C2EF1F443034}" sibTransId="{DF32A18A-46BE-41B3-8E45-9C40038DCD26}"/>
    <dgm:cxn modelId="{DAC9FF69-0297-42EA-B9A2-15D994465B69}" type="presOf" srcId="{C1F0C567-40E6-4A91-A000-70F6A71EBD4D}" destId="{6A2CAD1A-864D-4364-A10C-DDCB7344227C}" srcOrd="0" destOrd="0" presId="urn:microsoft.com/office/officeart/2005/8/layout/vList2"/>
    <dgm:cxn modelId="{0E8995C6-5D0C-4C1D-A599-174B397C0960}" srcId="{79A7F230-D3C0-4C5A-8D51-602009300AE1}" destId="{A38DFE4B-A9AD-4A7A-8792-F9FC0D503C69}" srcOrd="1" destOrd="0" parTransId="{21D86B57-EFDB-49F9-A8CE-AA1CB170A6AC}" sibTransId="{11AF1E0B-766F-4FFC-A262-6E608CA4E67A}"/>
    <dgm:cxn modelId="{4FCAF5D6-D75B-4B6A-BB3B-391ABD90CB55}" type="presParOf" srcId="{6FA09377-1A5B-4F45-B5C1-E112B6B85A98}" destId="{386873A5-C1EF-4554-9EF9-9E89B494386D}" srcOrd="0" destOrd="0" presId="urn:microsoft.com/office/officeart/2005/8/layout/vList2"/>
    <dgm:cxn modelId="{7871443B-D7DB-41BB-BBD3-4B604A879E45}" type="presParOf" srcId="{6FA09377-1A5B-4F45-B5C1-E112B6B85A98}" destId="{1F6560BB-4151-4388-8954-87A90DEA9AAA}" srcOrd="1" destOrd="0" presId="urn:microsoft.com/office/officeart/2005/8/layout/vList2"/>
    <dgm:cxn modelId="{E583CB80-F849-464F-B52D-661B2978B1DC}" type="presParOf" srcId="{6FA09377-1A5B-4F45-B5C1-E112B6B85A98}" destId="{CCD270CC-13D5-4C1E-95AA-D5DE731C8E24}" srcOrd="2" destOrd="0" presId="urn:microsoft.com/office/officeart/2005/8/layout/vList2"/>
    <dgm:cxn modelId="{AF702422-C5D0-4E0B-9A61-C76EC4E29A7F}" type="presParOf" srcId="{6FA09377-1A5B-4F45-B5C1-E112B6B85A98}" destId="{80F77A1D-A1CE-407D-9A69-4FE1F9FE0CA8}" srcOrd="3" destOrd="0" presId="urn:microsoft.com/office/officeart/2005/8/layout/vList2"/>
    <dgm:cxn modelId="{4A5CC31C-1057-4526-AA6A-52E6F027DBD8}" type="presParOf" srcId="{6FA09377-1A5B-4F45-B5C1-E112B6B85A98}" destId="{0E392577-C438-4F85-AC5C-1D2B98149A87}" srcOrd="4" destOrd="0" presId="urn:microsoft.com/office/officeart/2005/8/layout/vList2"/>
    <dgm:cxn modelId="{CAEF97B5-82D4-42A0-B2AF-887648060D34}" type="presParOf" srcId="{6FA09377-1A5B-4F45-B5C1-E112B6B85A98}" destId="{BA27A212-0704-4AB4-BF8E-6326BD186898}" srcOrd="5" destOrd="0" presId="urn:microsoft.com/office/officeart/2005/8/layout/vList2"/>
    <dgm:cxn modelId="{DB38BCB5-4F56-4BC3-8933-DD034EDBB12F}" type="presParOf" srcId="{6FA09377-1A5B-4F45-B5C1-E112B6B85A98}" destId="{6A2CAD1A-864D-4364-A10C-DDCB7344227C}" srcOrd="6" destOrd="0" presId="urn:microsoft.com/office/officeart/2005/8/layout/vList2"/>
    <dgm:cxn modelId="{0682A380-376A-4570-9C1B-476320D30357}" type="presParOf" srcId="{6FA09377-1A5B-4F45-B5C1-E112B6B85A98}" destId="{A9F9F777-8C49-41C9-B032-9A858E0B919A}" srcOrd="7" destOrd="0" presId="urn:microsoft.com/office/officeart/2005/8/layout/vList2"/>
    <dgm:cxn modelId="{35B532C6-4C09-4190-9097-FEFAEFD35E0E}" type="presParOf" srcId="{6FA09377-1A5B-4F45-B5C1-E112B6B85A98}" destId="{380A4DE3-597C-4642-8176-4977EBE3AEC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D87BE7-B3E7-461F-9DAD-455F6F6766C0}" type="doc">
      <dgm:prSet loTypeId="urn:microsoft.com/office/officeart/2005/8/layout/vList2" loCatId="list" qsTypeId="urn:microsoft.com/office/officeart/2005/8/quickstyle/3d3" qsCatId="3D" csTypeId="urn:microsoft.com/office/officeart/2005/8/colors/accent6_2" csCatId="accent6" phldr="1"/>
      <dgm:spPr/>
      <dgm:t>
        <a:bodyPr/>
        <a:lstStyle/>
        <a:p>
          <a:endParaRPr lang="en-US"/>
        </a:p>
      </dgm:t>
    </dgm:pt>
    <dgm:pt modelId="{06B13D9A-5DD5-499B-A17F-DB0474292ADD}">
      <dgm:prSet/>
      <dgm:spPr/>
      <dgm:t>
        <a:bodyPr/>
        <a:lstStyle/>
        <a:p>
          <a:r>
            <a:rPr lang="en-GB" b="0" i="0" dirty="0"/>
            <a:t>What actions are we taking to ensure learning and teaching is of a consistently high quality?</a:t>
          </a:r>
        </a:p>
      </dgm:t>
    </dgm:pt>
    <dgm:pt modelId="{545ECAC2-F95F-4568-9CE3-2AAC65B6DB03}" type="parTrans" cxnId="{A5A3476C-7209-4D55-B5A6-666EA2291922}">
      <dgm:prSet/>
      <dgm:spPr/>
      <dgm:t>
        <a:bodyPr/>
        <a:lstStyle/>
        <a:p>
          <a:endParaRPr lang="en-US"/>
        </a:p>
      </dgm:t>
    </dgm:pt>
    <dgm:pt modelId="{6BEB2432-0E7A-488B-B037-EC1613512D17}" type="sibTrans" cxnId="{A5A3476C-7209-4D55-B5A6-666EA2291922}">
      <dgm:prSet/>
      <dgm:spPr/>
      <dgm:t>
        <a:bodyPr/>
        <a:lstStyle/>
        <a:p>
          <a:endParaRPr lang="en-US"/>
        </a:p>
      </dgm:t>
    </dgm:pt>
    <dgm:pt modelId="{A2BEA2EF-8703-4E84-A482-95526006F892}">
      <dgm:prSet/>
      <dgm:spPr/>
      <dgm:t>
        <a:bodyPr/>
        <a:lstStyle/>
        <a:p>
          <a:r>
            <a:rPr lang="en-GB" b="0" i="0" dirty="0"/>
            <a:t>How effective is our use of digital technologies to enhance learning, deliver the curriculum and develop skills for learning, life and work?</a:t>
          </a:r>
          <a:endParaRPr lang="en-US" dirty="0"/>
        </a:p>
      </dgm:t>
    </dgm:pt>
    <dgm:pt modelId="{F77AC7D9-EC78-46DF-BF09-CD7053E68D20}" type="parTrans" cxnId="{BCC90C05-E7A2-4C66-AF6C-9AD86F993BBF}">
      <dgm:prSet/>
      <dgm:spPr/>
      <dgm:t>
        <a:bodyPr/>
        <a:lstStyle/>
        <a:p>
          <a:endParaRPr lang="en-US"/>
        </a:p>
      </dgm:t>
    </dgm:pt>
    <dgm:pt modelId="{8D085392-4CCA-4B8E-81E9-561CDCFC8E6B}" type="sibTrans" cxnId="{BCC90C05-E7A2-4C66-AF6C-9AD86F993BBF}">
      <dgm:prSet/>
      <dgm:spPr/>
      <dgm:t>
        <a:bodyPr/>
        <a:lstStyle/>
        <a:p>
          <a:endParaRPr lang="en-US"/>
        </a:p>
      </dgm:t>
    </dgm:pt>
    <dgm:pt modelId="{90FF9BDC-74D2-4A11-9ACB-74787514EC6F}">
      <dgm:prSet/>
      <dgm:spPr/>
      <dgm:t>
        <a:bodyPr/>
        <a:lstStyle/>
        <a:p>
          <a:r>
            <a:rPr lang="en-GB" b="0" i="0" dirty="0"/>
            <a:t>What does equality and equity look like for the children and young people in Gaelic Medium and Learner Education?</a:t>
          </a:r>
          <a:endParaRPr lang="en-US" dirty="0"/>
        </a:p>
      </dgm:t>
    </dgm:pt>
    <dgm:pt modelId="{E2798F7A-A027-4B42-9AEF-236769BDB0FC}" type="parTrans" cxnId="{61A05EE7-7B0F-4B84-A5A6-8FABCA7180DB}">
      <dgm:prSet/>
      <dgm:spPr/>
      <dgm:t>
        <a:bodyPr/>
        <a:lstStyle/>
        <a:p>
          <a:endParaRPr lang="en-US"/>
        </a:p>
      </dgm:t>
    </dgm:pt>
    <dgm:pt modelId="{E99F2996-44C5-43A5-B338-987582FF2292}" type="sibTrans" cxnId="{61A05EE7-7B0F-4B84-A5A6-8FABCA7180DB}">
      <dgm:prSet/>
      <dgm:spPr/>
      <dgm:t>
        <a:bodyPr/>
        <a:lstStyle/>
        <a:p>
          <a:endParaRPr lang="en-US"/>
        </a:p>
      </dgm:t>
    </dgm:pt>
    <dgm:pt modelId="{DE1079F5-84A9-4C5F-B83D-78CA8D28D5CE}">
      <dgm:prSet/>
      <dgm:spPr/>
      <dgm:t>
        <a:bodyPr/>
        <a:lstStyle/>
        <a:p>
          <a:r>
            <a:rPr lang="en-GB" b="0" i="0" dirty="0"/>
            <a:t>The General Teaching Council for Scotland’s Professional Standards apply in English and Gaelic Medium Education, with four bespoke references to Gaelic across standards. How will you embed their use in your setting?</a:t>
          </a:r>
          <a:endParaRPr lang="en-US" dirty="0"/>
        </a:p>
      </dgm:t>
    </dgm:pt>
    <dgm:pt modelId="{258D8AFD-9414-4F9D-9C51-4372FC0A3E3C}" type="parTrans" cxnId="{B8AE189A-EBD7-4616-A266-4D8149871DE9}">
      <dgm:prSet/>
      <dgm:spPr/>
      <dgm:t>
        <a:bodyPr/>
        <a:lstStyle/>
        <a:p>
          <a:endParaRPr lang="en-US"/>
        </a:p>
      </dgm:t>
    </dgm:pt>
    <dgm:pt modelId="{28DE4CE0-FC04-40FF-9B6D-A284D46177CD}" type="sibTrans" cxnId="{B8AE189A-EBD7-4616-A266-4D8149871DE9}">
      <dgm:prSet/>
      <dgm:spPr/>
      <dgm:t>
        <a:bodyPr/>
        <a:lstStyle/>
        <a:p>
          <a:endParaRPr lang="en-US"/>
        </a:p>
      </dgm:t>
    </dgm:pt>
    <dgm:pt modelId="{DAAFDC9A-3D10-4B37-A5ED-0136B727E21E}" type="pres">
      <dgm:prSet presAssocID="{80D87BE7-B3E7-461F-9DAD-455F6F6766C0}" presName="linear" presStyleCnt="0">
        <dgm:presLayoutVars>
          <dgm:animLvl val="lvl"/>
          <dgm:resizeHandles val="exact"/>
        </dgm:presLayoutVars>
      </dgm:prSet>
      <dgm:spPr/>
      <dgm:t>
        <a:bodyPr/>
        <a:lstStyle/>
        <a:p>
          <a:endParaRPr lang="en-US"/>
        </a:p>
      </dgm:t>
    </dgm:pt>
    <dgm:pt modelId="{58628FF5-5241-4571-A82E-17DC3EE1EC8E}" type="pres">
      <dgm:prSet presAssocID="{06B13D9A-5DD5-499B-A17F-DB0474292ADD}" presName="parentText" presStyleLbl="node1" presStyleIdx="0" presStyleCnt="4">
        <dgm:presLayoutVars>
          <dgm:chMax val="0"/>
          <dgm:bulletEnabled val="1"/>
        </dgm:presLayoutVars>
      </dgm:prSet>
      <dgm:spPr/>
      <dgm:t>
        <a:bodyPr/>
        <a:lstStyle/>
        <a:p>
          <a:endParaRPr lang="en-US"/>
        </a:p>
      </dgm:t>
    </dgm:pt>
    <dgm:pt modelId="{F7AB08A0-509E-4AE2-80D6-34305485FFBA}" type="pres">
      <dgm:prSet presAssocID="{6BEB2432-0E7A-488B-B037-EC1613512D17}" presName="spacer" presStyleCnt="0"/>
      <dgm:spPr/>
    </dgm:pt>
    <dgm:pt modelId="{38C32638-DECE-4ABF-A4C5-7DA0E963FF64}" type="pres">
      <dgm:prSet presAssocID="{A2BEA2EF-8703-4E84-A482-95526006F892}" presName="parentText" presStyleLbl="node1" presStyleIdx="1" presStyleCnt="4">
        <dgm:presLayoutVars>
          <dgm:chMax val="0"/>
          <dgm:bulletEnabled val="1"/>
        </dgm:presLayoutVars>
      </dgm:prSet>
      <dgm:spPr/>
      <dgm:t>
        <a:bodyPr/>
        <a:lstStyle/>
        <a:p>
          <a:endParaRPr lang="en-US"/>
        </a:p>
      </dgm:t>
    </dgm:pt>
    <dgm:pt modelId="{3698001F-522B-447C-81C1-D8ADA1945070}" type="pres">
      <dgm:prSet presAssocID="{8D085392-4CCA-4B8E-81E9-561CDCFC8E6B}" presName="spacer" presStyleCnt="0"/>
      <dgm:spPr/>
    </dgm:pt>
    <dgm:pt modelId="{062AD5A5-95EF-47C3-938E-19A32C2F9737}" type="pres">
      <dgm:prSet presAssocID="{90FF9BDC-74D2-4A11-9ACB-74787514EC6F}" presName="parentText" presStyleLbl="node1" presStyleIdx="2" presStyleCnt="4">
        <dgm:presLayoutVars>
          <dgm:chMax val="0"/>
          <dgm:bulletEnabled val="1"/>
        </dgm:presLayoutVars>
      </dgm:prSet>
      <dgm:spPr/>
      <dgm:t>
        <a:bodyPr/>
        <a:lstStyle/>
        <a:p>
          <a:endParaRPr lang="en-US"/>
        </a:p>
      </dgm:t>
    </dgm:pt>
    <dgm:pt modelId="{78301256-BE0B-4C85-B83B-891FD2835511}" type="pres">
      <dgm:prSet presAssocID="{E99F2996-44C5-43A5-B338-987582FF2292}" presName="spacer" presStyleCnt="0"/>
      <dgm:spPr/>
    </dgm:pt>
    <dgm:pt modelId="{DCA9694E-41A4-4E2A-AB60-550FA94C3C3A}" type="pres">
      <dgm:prSet presAssocID="{DE1079F5-84A9-4C5F-B83D-78CA8D28D5CE}" presName="parentText" presStyleLbl="node1" presStyleIdx="3" presStyleCnt="4">
        <dgm:presLayoutVars>
          <dgm:chMax val="0"/>
          <dgm:bulletEnabled val="1"/>
        </dgm:presLayoutVars>
      </dgm:prSet>
      <dgm:spPr/>
      <dgm:t>
        <a:bodyPr/>
        <a:lstStyle/>
        <a:p>
          <a:endParaRPr lang="en-US"/>
        </a:p>
      </dgm:t>
    </dgm:pt>
  </dgm:ptLst>
  <dgm:cxnLst>
    <dgm:cxn modelId="{BCC90C05-E7A2-4C66-AF6C-9AD86F993BBF}" srcId="{80D87BE7-B3E7-461F-9DAD-455F6F6766C0}" destId="{A2BEA2EF-8703-4E84-A482-95526006F892}" srcOrd="1" destOrd="0" parTransId="{F77AC7D9-EC78-46DF-BF09-CD7053E68D20}" sibTransId="{8D085392-4CCA-4B8E-81E9-561CDCFC8E6B}"/>
    <dgm:cxn modelId="{B8AE189A-EBD7-4616-A266-4D8149871DE9}" srcId="{80D87BE7-B3E7-461F-9DAD-455F6F6766C0}" destId="{DE1079F5-84A9-4C5F-B83D-78CA8D28D5CE}" srcOrd="3" destOrd="0" parTransId="{258D8AFD-9414-4F9D-9C51-4372FC0A3E3C}" sibTransId="{28DE4CE0-FC04-40FF-9B6D-A284D46177CD}"/>
    <dgm:cxn modelId="{3C772464-7BAB-4694-B932-8A24A98348F3}" type="presOf" srcId="{06B13D9A-5DD5-499B-A17F-DB0474292ADD}" destId="{58628FF5-5241-4571-A82E-17DC3EE1EC8E}" srcOrd="0" destOrd="0" presId="urn:microsoft.com/office/officeart/2005/8/layout/vList2"/>
    <dgm:cxn modelId="{AAF1D574-A43F-477A-A5A8-5B068ED7C1B9}" type="presOf" srcId="{DE1079F5-84A9-4C5F-B83D-78CA8D28D5CE}" destId="{DCA9694E-41A4-4E2A-AB60-550FA94C3C3A}" srcOrd="0" destOrd="0" presId="urn:microsoft.com/office/officeart/2005/8/layout/vList2"/>
    <dgm:cxn modelId="{83078D2A-8B87-4F24-9662-316F1F403CC8}" type="presOf" srcId="{80D87BE7-B3E7-461F-9DAD-455F6F6766C0}" destId="{DAAFDC9A-3D10-4B37-A5ED-0136B727E21E}" srcOrd="0" destOrd="0" presId="urn:microsoft.com/office/officeart/2005/8/layout/vList2"/>
    <dgm:cxn modelId="{48CC0CEA-E3B2-4602-BCC8-81368BC5F062}" type="presOf" srcId="{A2BEA2EF-8703-4E84-A482-95526006F892}" destId="{38C32638-DECE-4ABF-A4C5-7DA0E963FF64}" srcOrd="0" destOrd="0" presId="urn:microsoft.com/office/officeart/2005/8/layout/vList2"/>
    <dgm:cxn modelId="{61A05EE7-7B0F-4B84-A5A6-8FABCA7180DB}" srcId="{80D87BE7-B3E7-461F-9DAD-455F6F6766C0}" destId="{90FF9BDC-74D2-4A11-9ACB-74787514EC6F}" srcOrd="2" destOrd="0" parTransId="{E2798F7A-A027-4B42-9AEF-236769BDB0FC}" sibTransId="{E99F2996-44C5-43A5-B338-987582FF2292}"/>
    <dgm:cxn modelId="{D5CE5E82-4ED8-4BBF-9C2F-15109DAF5CEB}" type="presOf" srcId="{90FF9BDC-74D2-4A11-9ACB-74787514EC6F}" destId="{062AD5A5-95EF-47C3-938E-19A32C2F9737}" srcOrd="0" destOrd="0" presId="urn:microsoft.com/office/officeart/2005/8/layout/vList2"/>
    <dgm:cxn modelId="{A5A3476C-7209-4D55-B5A6-666EA2291922}" srcId="{80D87BE7-B3E7-461F-9DAD-455F6F6766C0}" destId="{06B13D9A-5DD5-499B-A17F-DB0474292ADD}" srcOrd="0" destOrd="0" parTransId="{545ECAC2-F95F-4568-9CE3-2AAC65B6DB03}" sibTransId="{6BEB2432-0E7A-488B-B037-EC1613512D17}"/>
    <dgm:cxn modelId="{3316EEE1-B035-482D-AAF9-62A053D4166E}" type="presParOf" srcId="{DAAFDC9A-3D10-4B37-A5ED-0136B727E21E}" destId="{58628FF5-5241-4571-A82E-17DC3EE1EC8E}" srcOrd="0" destOrd="0" presId="urn:microsoft.com/office/officeart/2005/8/layout/vList2"/>
    <dgm:cxn modelId="{48581FB4-8FEA-4B19-A629-A5190D75F83A}" type="presParOf" srcId="{DAAFDC9A-3D10-4B37-A5ED-0136B727E21E}" destId="{F7AB08A0-509E-4AE2-80D6-34305485FFBA}" srcOrd="1" destOrd="0" presId="urn:microsoft.com/office/officeart/2005/8/layout/vList2"/>
    <dgm:cxn modelId="{C6D825CA-1D27-42B2-AD6D-F74DE3C8E0D1}" type="presParOf" srcId="{DAAFDC9A-3D10-4B37-A5ED-0136B727E21E}" destId="{38C32638-DECE-4ABF-A4C5-7DA0E963FF64}" srcOrd="2" destOrd="0" presId="urn:microsoft.com/office/officeart/2005/8/layout/vList2"/>
    <dgm:cxn modelId="{EC98489C-7D48-4A75-9FAA-6A4E0A6464B0}" type="presParOf" srcId="{DAAFDC9A-3D10-4B37-A5ED-0136B727E21E}" destId="{3698001F-522B-447C-81C1-D8ADA1945070}" srcOrd="3" destOrd="0" presId="urn:microsoft.com/office/officeart/2005/8/layout/vList2"/>
    <dgm:cxn modelId="{DB2DECCE-3D24-4536-8EB5-4B5253451991}" type="presParOf" srcId="{DAAFDC9A-3D10-4B37-A5ED-0136B727E21E}" destId="{062AD5A5-95EF-47C3-938E-19A32C2F9737}" srcOrd="4" destOrd="0" presId="urn:microsoft.com/office/officeart/2005/8/layout/vList2"/>
    <dgm:cxn modelId="{FBFEEF3D-FA32-4360-A8BA-E612C4524BAD}" type="presParOf" srcId="{DAAFDC9A-3D10-4B37-A5ED-0136B727E21E}" destId="{78301256-BE0B-4C85-B83B-891FD2835511}" srcOrd="5" destOrd="0" presId="urn:microsoft.com/office/officeart/2005/8/layout/vList2"/>
    <dgm:cxn modelId="{1AC16114-5EE0-4156-811F-FB7CF128F84B}" type="presParOf" srcId="{DAAFDC9A-3D10-4B37-A5ED-0136B727E21E}" destId="{DCA9694E-41A4-4E2A-AB60-550FA94C3C3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26F6D-DA76-4C23-A23E-63CA7C95BB16}">
      <dsp:nvSpPr>
        <dsp:cNvPr id="0" name=""/>
        <dsp:cNvSpPr/>
      </dsp:nvSpPr>
      <dsp:spPr>
        <a:xfrm>
          <a:off x="0" y="80939"/>
          <a:ext cx="11538857" cy="2906280"/>
        </a:xfrm>
        <a:prstGeom prst="roundRect">
          <a:avLst/>
        </a:prstGeom>
        <a:solidFill>
          <a:srgbClr val="B3D236"/>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1200150">
            <a:lnSpc>
              <a:spcPct val="90000"/>
            </a:lnSpc>
            <a:spcBef>
              <a:spcPct val="0"/>
            </a:spcBef>
            <a:spcAft>
              <a:spcPct val="35000"/>
            </a:spcAft>
          </a:pPr>
          <a:r>
            <a:rPr lang="en-GB" sz="2700" b="0" i="0" kern="1200" dirty="0">
              <a:solidFill>
                <a:schemeClr val="tx1"/>
              </a:solidFill>
              <a:latin typeface="Arial" panose="020B0604020202020204" pitchFamily="34" charset="0"/>
              <a:cs typeface="Arial" panose="020B0604020202020204" pitchFamily="34" charset="0"/>
            </a:rPr>
            <a:t>The Advice on Gaelic Education provides important information on the national context, and describes best practice to support senior leaders, practitioners and education authorities in evaluating and planning for improvement in Gaelic Education. It is based on evidence from inspections, reviews and other statutory functions, covering all sectors of Gaelic Education; and other engagements with a wide range of stakeholders.</a:t>
          </a:r>
          <a:endParaRPr lang="en-US" sz="2700" kern="1200" dirty="0">
            <a:solidFill>
              <a:schemeClr val="tx1"/>
            </a:solidFill>
            <a:latin typeface="Arial" panose="020B0604020202020204" pitchFamily="34" charset="0"/>
            <a:cs typeface="Arial" panose="020B0604020202020204" pitchFamily="34" charset="0"/>
          </a:endParaRPr>
        </a:p>
      </dsp:txBody>
      <dsp:txXfrm>
        <a:off x="141873" y="222812"/>
        <a:ext cx="11255111" cy="2622534"/>
      </dsp:txXfrm>
    </dsp:sp>
    <dsp:sp modelId="{2BC74DC1-94B9-4C13-A705-B8C1639F7158}">
      <dsp:nvSpPr>
        <dsp:cNvPr id="0" name=""/>
        <dsp:cNvSpPr/>
      </dsp:nvSpPr>
      <dsp:spPr>
        <a:xfrm>
          <a:off x="0" y="3015343"/>
          <a:ext cx="11538857" cy="2906280"/>
        </a:xfrm>
        <a:prstGeom prst="roundRect">
          <a:avLst/>
        </a:prstGeom>
        <a:solidFill>
          <a:srgbClr val="B3D23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GB" sz="2700" b="0" i="0" kern="1200" dirty="0">
              <a:solidFill>
                <a:schemeClr val="tx1"/>
              </a:solidFill>
              <a:latin typeface="Arial" panose="020B0604020202020204" pitchFamily="34" charset="0"/>
              <a:cs typeface="Arial" panose="020B0604020202020204" pitchFamily="34" charset="0"/>
            </a:rPr>
            <a:t>HM Inspectors use the Advice to support scrutiny activities.</a:t>
          </a:r>
          <a:endParaRPr lang="en-US" sz="2700" kern="1200" dirty="0">
            <a:solidFill>
              <a:schemeClr val="tx1"/>
            </a:solidFill>
            <a:latin typeface="Arial" panose="020B0604020202020204" pitchFamily="34" charset="0"/>
            <a:cs typeface="Arial" panose="020B0604020202020204" pitchFamily="34" charset="0"/>
          </a:endParaRPr>
        </a:p>
      </dsp:txBody>
      <dsp:txXfrm>
        <a:off x="141873" y="3157216"/>
        <a:ext cx="11255111" cy="26225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873A5-C1EF-4554-9EF9-9E89B494386D}">
      <dsp:nvSpPr>
        <dsp:cNvPr id="0" name=""/>
        <dsp:cNvSpPr/>
      </dsp:nvSpPr>
      <dsp:spPr>
        <a:xfrm>
          <a:off x="0" y="106449"/>
          <a:ext cx="11545431" cy="954719"/>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b="0" i="0" kern="1200" dirty="0"/>
            <a:t>To what extent are senior leaders and staff critically engaging with the Advice on Gaelic Education and </a:t>
          </a:r>
          <a:r>
            <a:rPr lang="en-GB" sz="2400" b="1" i="0" kern="1200" dirty="0">
              <a:solidFill>
                <a:schemeClr val="bg1"/>
              </a:solidFill>
              <a:hlinkClick xmlns:r="http://schemas.openxmlformats.org/officeDocument/2006/relationships" r:id="rId1" tooltip="School Inspection Findings 2018-19">
                <a:extLst>
                  <a:ext uri="{A12FA001-AC4F-418D-AE19-62706E023703}">
                    <ahyp:hlinkClr xmlns="" xmlns:ahyp="http://schemas.microsoft.com/office/drawing/2018/hyperlinkcolor" val="tx"/>
                  </a:ext>
                </a:extLst>
              </a:hlinkClick>
            </a:rPr>
            <a:t>scrutiny findings</a:t>
          </a:r>
          <a:r>
            <a:rPr lang="en-GB" sz="2400" b="0" i="0" kern="1200" dirty="0">
              <a:solidFill>
                <a:schemeClr val="bg1"/>
              </a:solidFill>
            </a:rPr>
            <a:t> </a:t>
          </a:r>
          <a:r>
            <a:rPr lang="en-GB" sz="2400" b="0" i="0" kern="1200" dirty="0"/>
            <a:t>to improve their outcomes for children and young people?</a:t>
          </a:r>
        </a:p>
      </dsp:txBody>
      <dsp:txXfrm>
        <a:off x="46606" y="153055"/>
        <a:ext cx="11452219" cy="861507"/>
      </dsp:txXfrm>
    </dsp:sp>
    <dsp:sp modelId="{CCD270CC-13D5-4C1E-95AA-D5DE731C8E24}">
      <dsp:nvSpPr>
        <dsp:cNvPr id="0" name=""/>
        <dsp:cNvSpPr/>
      </dsp:nvSpPr>
      <dsp:spPr>
        <a:xfrm>
          <a:off x="0" y="1130289"/>
          <a:ext cx="11545431" cy="954719"/>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b="0" i="0" kern="1200" dirty="0"/>
            <a:t>How do we ensure that improving provision for Gaelic is central to self-evaluation activity and part of impactful strategic planning for improvement?</a:t>
          </a:r>
          <a:endParaRPr lang="en-US" sz="2400" kern="1200" dirty="0"/>
        </a:p>
      </dsp:txBody>
      <dsp:txXfrm>
        <a:off x="46606" y="1176895"/>
        <a:ext cx="11452219" cy="861507"/>
      </dsp:txXfrm>
    </dsp:sp>
    <dsp:sp modelId="{0E392577-C438-4F85-AC5C-1D2B98149A87}">
      <dsp:nvSpPr>
        <dsp:cNvPr id="0" name=""/>
        <dsp:cNvSpPr/>
      </dsp:nvSpPr>
      <dsp:spPr>
        <a:xfrm>
          <a:off x="0" y="2154129"/>
          <a:ext cx="11545431" cy="954719"/>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b="0" i="0" kern="1200" dirty="0"/>
            <a:t>What are our approaches to raising attainment and closing the poverty-related attainment gap across all areas of the curriculum?</a:t>
          </a:r>
          <a:endParaRPr lang="en-US" sz="2400" kern="1200" dirty="0"/>
        </a:p>
      </dsp:txBody>
      <dsp:txXfrm>
        <a:off x="46606" y="2200735"/>
        <a:ext cx="11452219" cy="861507"/>
      </dsp:txXfrm>
    </dsp:sp>
    <dsp:sp modelId="{6A2CAD1A-864D-4364-A10C-DDCB7344227C}">
      <dsp:nvSpPr>
        <dsp:cNvPr id="0" name=""/>
        <dsp:cNvSpPr/>
      </dsp:nvSpPr>
      <dsp:spPr>
        <a:xfrm>
          <a:off x="0" y="3177969"/>
          <a:ext cx="11545431" cy="954719"/>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b="0" i="0" kern="1200" dirty="0"/>
            <a:t>How do we use our understanding of the social, economic and cultural context of the school to inform and shape planning for improvement?</a:t>
          </a:r>
          <a:endParaRPr lang="en-US" sz="2400" kern="1200" dirty="0"/>
        </a:p>
      </dsp:txBody>
      <dsp:txXfrm>
        <a:off x="46606" y="3224575"/>
        <a:ext cx="11452219" cy="861507"/>
      </dsp:txXfrm>
    </dsp:sp>
    <dsp:sp modelId="{380A4DE3-597C-4642-8176-4977EBE3AEC1}">
      <dsp:nvSpPr>
        <dsp:cNvPr id="0" name=""/>
        <dsp:cNvSpPr/>
      </dsp:nvSpPr>
      <dsp:spPr>
        <a:xfrm>
          <a:off x="0" y="4201809"/>
          <a:ext cx="11545431" cy="954719"/>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b="0" i="0" kern="1200" dirty="0"/>
            <a:t>In what ways do we gather and take account of a range of evidence on the quality of immersion we provide?</a:t>
          </a:r>
          <a:endParaRPr lang="en-US" sz="2400" kern="1200" dirty="0"/>
        </a:p>
      </dsp:txBody>
      <dsp:txXfrm>
        <a:off x="46606" y="4248415"/>
        <a:ext cx="11452219" cy="8615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628FF5-5241-4571-A82E-17DC3EE1EC8E}">
      <dsp:nvSpPr>
        <dsp:cNvPr id="0" name=""/>
        <dsp:cNvSpPr/>
      </dsp:nvSpPr>
      <dsp:spPr>
        <a:xfrm>
          <a:off x="0" y="58103"/>
          <a:ext cx="11552223" cy="1342574"/>
        </a:xfrm>
        <a:prstGeom prst="round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b="0" i="0" kern="1200" dirty="0"/>
            <a:t>What actions are we taking to ensure learning and teaching is of a consistently high quality?</a:t>
          </a:r>
        </a:p>
      </dsp:txBody>
      <dsp:txXfrm>
        <a:off x="65539" y="123642"/>
        <a:ext cx="11421145" cy="1211496"/>
      </dsp:txXfrm>
    </dsp:sp>
    <dsp:sp modelId="{38C32638-DECE-4ABF-A4C5-7DA0E963FF64}">
      <dsp:nvSpPr>
        <dsp:cNvPr id="0" name=""/>
        <dsp:cNvSpPr/>
      </dsp:nvSpPr>
      <dsp:spPr>
        <a:xfrm>
          <a:off x="0" y="1469798"/>
          <a:ext cx="11552223" cy="1342574"/>
        </a:xfrm>
        <a:prstGeom prst="round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b="0" i="0" kern="1200" dirty="0"/>
            <a:t>How effective is our use of digital technologies to enhance learning, deliver the curriculum and develop skills for learning, life and work?</a:t>
          </a:r>
          <a:endParaRPr lang="en-US" sz="2400" kern="1200" dirty="0"/>
        </a:p>
      </dsp:txBody>
      <dsp:txXfrm>
        <a:off x="65539" y="1535337"/>
        <a:ext cx="11421145" cy="1211496"/>
      </dsp:txXfrm>
    </dsp:sp>
    <dsp:sp modelId="{062AD5A5-95EF-47C3-938E-19A32C2F9737}">
      <dsp:nvSpPr>
        <dsp:cNvPr id="0" name=""/>
        <dsp:cNvSpPr/>
      </dsp:nvSpPr>
      <dsp:spPr>
        <a:xfrm>
          <a:off x="0" y="2881493"/>
          <a:ext cx="11552223" cy="1342574"/>
        </a:xfrm>
        <a:prstGeom prst="round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b="0" i="0" kern="1200" dirty="0"/>
            <a:t>What does equality and equity look like for the children and young people in Gaelic Medium and Learner Education?</a:t>
          </a:r>
          <a:endParaRPr lang="en-US" sz="2400" kern="1200" dirty="0"/>
        </a:p>
      </dsp:txBody>
      <dsp:txXfrm>
        <a:off x="65539" y="2947032"/>
        <a:ext cx="11421145" cy="1211496"/>
      </dsp:txXfrm>
    </dsp:sp>
    <dsp:sp modelId="{DCA9694E-41A4-4E2A-AB60-550FA94C3C3A}">
      <dsp:nvSpPr>
        <dsp:cNvPr id="0" name=""/>
        <dsp:cNvSpPr/>
      </dsp:nvSpPr>
      <dsp:spPr>
        <a:xfrm>
          <a:off x="0" y="4293188"/>
          <a:ext cx="11552223" cy="1342574"/>
        </a:xfrm>
        <a:prstGeom prst="round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b="0" i="0" kern="1200" dirty="0"/>
            <a:t>The General Teaching Council for Scotland’s Professional Standards apply in English and Gaelic Medium Education, with four bespoke references to Gaelic across standards. How will you embed their use in your setting?</a:t>
          </a:r>
          <a:endParaRPr lang="en-US" sz="2400" kern="1200" dirty="0"/>
        </a:p>
      </dsp:txBody>
      <dsp:txXfrm>
        <a:off x="65539" y="4358727"/>
        <a:ext cx="11421145" cy="12114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DAB488-4159-4FF3-A46A-27682D5F2E21}" type="datetimeFigureOut">
              <a:rPr lang="en-GB" smtClean="0"/>
              <a:t>25/07/2022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7F2D93-3AE0-44B6-B186-FDB1BA4A39AF}" type="slidenum">
              <a:rPr lang="en-GB" smtClean="0"/>
              <a:t>‹#›</a:t>
            </a:fld>
            <a:endParaRPr lang="en-GB"/>
          </a:p>
        </p:txBody>
      </p:sp>
    </p:spTree>
    <p:extLst>
      <p:ext uri="{BB962C8B-B14F-4D97-AF65-F5344CB8AC3E}">
        <p14:creationId xmlns:p14="http://schemas.microsoft.com/office/powerpoint/2010/main" val="2780612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138238"/>
            <a:ext cx="5953125" cy="3349625"/>
          </a:xfrm>
        </p:spPr>
      </p:sp>
      <p:sp>
        <p:nvSpPr>
          <p:cNvPr id="3" name="Notes Placeholder 2"/>
          <p:cNvSpPr>
            <a:spLocks noGrp="1"/>
          </p:cNvSpPr>
          <p:nvPr>
            <p:ph type="body" idx="1"/>
          </p:nvPr>
        </p:nvSpPr>
        <p:spPr>
          <a:xfrm>
            <a:off x="422274" y="4631267"/>
            <a:ext cx="5953126" cy="4964146"/>
          </a:xfrm>
        </p:spPr>
        <p:txBody>
          <a:bodyPr/>
          <a:lstStyle/>
          <a:p>
            <a:endParaRPr lang="en-GB" dirty="0"/>
          </a:p>
        </p:txBody>
      </p:sp>
    </p:spTree>
    <p:extLst>
      <p:ext uri="{BB962C8B-B14F-4D97-AF65-F5344CB8AC3E}">
        <p14:creationId xmlns:p14="http://schemas.microsoft.com/office/powerpoint/2010/main" val="933192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138238"/>
            <a:ext cx="5953125" cy="3349625"/>
          </a:xfrm>
        </p:spPr>
      </p:sp>
      <p:sp>
        <p:nvSpPr>
          <p:cNvPr id="3" name="Notes Placeholder 2"/>
          <p:cNvSpPr>
            <a:spLocks noGrp="1"/>
          </p:cNvSpPr>
          <p:nvPr>
            <p:ph type="body" idx="1"/>
          </p:nvPr>
        </p:nvSpPr>
        <p:spPr>
          <a:xfrm>
            <a:off x="422274" y="4631267"/>
            <a:ext cx="5953126" cy="4964146"/>
          </a:xfrm>
        </p:spPr>
        <p:txBody>
          <a:bodyPr/>
          <a:lstStyle/>
          <a:p>
            <a:endParaRPr lang="en-GB" dirty="0"/>
          </a:p>
        </p:txBody>
      </p:sp>
    </p:spTree>
    <p:extLst>
      <p:ext uri="{BB962C8B-B14F-4D97-AF65-F5344CB8AC3E}">
        <p14:creationId xmlns:p14="http://schemas.microsoft.com/office/powerpoint/2010/main" val="2901274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80AB4-52BE-D8CF-817D-B0B4756B09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A5C1183-6107-FB60-C049-2118691764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04558A3-ABAE-9DBC-D5CA-CB072C4018EF}"/>
              </a:ext>
            </a:extLst>
          </p:cNvPr>
          <p:cNvSpPr>
            <a:spLocks noGrp="1"/>
          </p:cNvSpPr>
          <p:nvPr>
            <p:ph type="dt" sz="half" idx="10"/>
          </p:nvPr>
        </p:nvSpPr>
        <p:spPr/>
        <p:txBody>
          <a:bodyPr/>
          <a:lstStyle/>
          <a:p>
            <a:fld id="{B1B0A993-4C32-445E-BA97-1B31E23C2CBC}" type="datetimeFigureOut">
              <a:rPr lang="en-GB" smtClean="0"/>
              <a:t>25/07/2022</a:t>
            </a:fld>
            <a:endParaRPr lang="en-GB"/>
          </a:p>
        </p:txBody>
      </p:sp>
      <p:sp>
        <p:nvSpPr>
          <p:cNvPr id="5" name="Footer Placeholder 4">
            <a:extLst>
              <a:ext uri="{FF2B5EF4-FFF2-40B4-BE49-F238E27FC236}">
                <a16:creationId xmlns:a16="http://schemas.microsoft.com/office/drawing/2014/main" id="{3F34A9D3-8229-DEDA-D2C9-8E8CEB6D80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EB5561-B0DE-E472-A0FA-501E6A487408}"/>
              </a:ext>
            </a:extLst>
          </p:cNvPr>
          <p:cNvSpPr>
            <a:spLocks noGrp="1"/>
          </p:cNvSpPr>
          <p:nvPr>
            <p:ph type="sldNum" sz="quarter" idx="12"/>
          </p:nvPr>
        </p:nvSpPr>
        <p:spPr/>
        <p:txBody>
          <a:bodyPr/>
          <a:lstStyle/>
          <a:p>
            <a:fld id="{7851879D-281E-4126-B929-4AF7E7E62485}" type="slidenum">
              <a:rPr lang="en-GB" smtClean="0"/>
              <a:t>‹#›</a:t>
            </a:fld>
            <a:endParaRPr lang="en-GB"/>
          </a:p>
        </p:txBody>
      </p:sp>
    </p:spTree>
    <p:extLst>
      <p:ext uri="{BB962C8B-B14F-4D97-AF65-F5344CB8AC3E}">
        <p14:creationId xmlns:p14="http://schemas.microsoft.com/office/powerpoint/2010/main" val="1367083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B99C6-4D86-F6C4-6127-B7B3FE9BC0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71ED86-BE3D-0D8B-D102-1B198AA6D2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74010A-5D35-2628-C42D-45932C6C4520}"/>
              </a:ext>
            </a:extLst>
          </p:cNvPr>
          <p:cNvSpPr>
            <a:spLocks noGrp="1"/>
          </p:cNvSpPr>
          <p:nvPr>
            <p:ph type="dt" sz="half" idx="10"/>
          </p:nvPr>
        </p:nvSpPr>
        <p:spPr/>
        <p:txBody>
          <a:bodyPr/>
          <a:lstStyle/>
          <a:p>
            <a:fld id="{B1B0A993-4C32-445E-BA97-1B31E23C2CBC}" type="datetimeFigureOut">
              <a:rPr lang="en-GB" smtClean="0"/>
              <a:t>25/07/2022</a:t>
            </a:fld>
            <a:endParaRPr lang="en-GB"/>
          </a:p>
        </p:txBody>
      </p:sp>
      <p:sp>
        <p:nvSpPr>
          <p:cNvPr id="5" name="Footer Placeholder 4">
            <a:extLst>
              <a:ext uri="{FF2B5EF4-FFF2-40B4-BE49-F238E27FC236}">
                <a16:creationId xmlns:a16="http://schemas.microsoft.com/office/drawing/2014/main" id="{55FACA30-1AAD-591A-F5BB-C5DEDDB34A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2C6EBC-02DB-9E33-A9DC-4F5412826FE8}"/>
              </a:ext>
            </a:extLst>
          </p:cNvPr>
          <p:cNvSpPr>
            <a:spLocks noGrp="1"/>
          </p:cNvSpPr>
          <p:nvPr>
            <p:ph type="sldNum" sz="quarter" idx="12"/>
          </p:nvPr>
        </p:nvSpPr>
        <p:spPr/>
        <p:txBody>
          <a:bodyPr/>
          <a:lstStyle/>
          <a:p>
            <a:fld id="{7851879D-281E-4126-B929-4AF7E7E62485}" type="slidenum">
              <a:rPr lang="en-GB" smtClean="0"/>
              <a:t>‹#›</a:t>
            </a:fld>
            <a:endParaRPr lang="en-GB"/>
          </a:p>
        </p:txBody>
      </p:sp>
    </p:spTree>
    <p:extLst>
      <p:ext uri="{BB962C8B-B14F-4D97-AF65-F5344CB8AC3E}">
        <p14:creationId xmlns:p14="http://schemas.microsoft.com/office/powerpoint/2010/main" val="2275531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FDEE1-0DA2-D4A2-44E6-83BFB18B95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C97496-EC8F-75BA-DC2E-51B7132856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7C8770-74DC-6256-056A-DA7E522EC3E6}"/>
              </a:ext>
            </a:extLst>
          </p:cNvPr>
          <p:cNvSpPr>
            <a:spLocks noGrp="1"/>
          </p:cNvSpPr>
          <p:nvPr>
            <p:ph type="dt" sz="half" idx="10"/>
          </p:nvPr>
        </p:nvSpPr>
        <p:spPr/>
        <p:txBody>
          <a:bodyPr/>
          <a:lstStyle/>
          <a:p>
            <a:fld id="{B1B0A993-4C32-445E-BA97-1B31E23C2CBC}" type="datetimeFigureOut">
              <a:rPr lang="en-GB" smtClean="0"/>
              <a:t>25/07/2022</a:t>
            </a:fld>
            <a:endParaRPr lang="en-GB"/>
          </a:p>
        </p:txBody>
      </p:sp>
      <p:sp>
        <p:nvSpPr>
          <p:cNvPr id="5" name="Footer Placeholder 4">
            <a:extLst>
              <a:ext uri="{FF2B5EF4-FFF2-40B4-BE49-F238E27FC236}">
                <a16:creationId xmlns:a16="http://schemas.microsoft.com/office/drawing/2014/main" id="{B2066F65-9205-1D57-C95E-D91695FB30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8C9595-9CC3-5188-AA79-98C241AC342F}"/>
              </a:ext>
            </a:extLst>
          </p:cNvPr>
          <p:cNvSpPr>
            <a:spLocks noGrp="1"/>
          </p:cNvSpPr>
          <p:nvPr>
            <p:ph type="sldNum" sz="quarter" idx="12"/>
          </p:nvPr>
        </p:nvSpPr>
        <p:spPr/>
        <p:txBody>
          <a:bodyPr/>
          <a:lstStyle/>
          <a:p>
            <a:fld id="{7851879D-281E-4126-B929-4AF7E7E62485}" type="slidenum">
              <a:rPr lang="en-GB" smtClean="0"/>
              <a:t>‹#›</a:t>
            </a:fld>
            <a:endParaRPr lang="en-GB"/>
          </a:p>
        </p:txBody>
      </p:sp>
    </p:spTree>
    <p:extLst>
      <p:ext uri="{BB962C8B-B14F-4D97-AF65-F5344CB8AC3E}">
        <p14:creationId xmlns:p14="http://schemas.microsoft.com/office/powerpoint/2010/main" val="1366879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8517-7AF8-D4C9-4DA9-DE1D1C9CADE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677409-8251-4CD9-69C4-F4A4B983F0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A2E55BF-8961-2A24-FAD4-9D224C4583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65FF22-0DE5-4E25-0CB3-BEE2F28941C5}"/>
              </a:ext>
            </a:extLst>
          </p:cNvPr>
          <p:cNvSpPr>
            <a:spLocks noGrp="1"/>
          </p:cNvSpPr>
          <p:nvPr>
            <p:ph type="dt" sz="half" idx="10"/>
          </p:nvPr>
        </p:nvSpPr>
        <p:spPr/>
        <p:txBody>
          <a:bodyPr/>
          <a:lstStyle/>
          <a:p>
            <a:fld id="{B1B0A993-4C32-445E-BA97-1B31E23C2CBC}" type="datetimeFigureOut">
              <a:rPr lang="en-GB" smtClean="0"/>
              <a:t>25/07/2022</a:t>
            </a:fld>
            <a:endParaRPr lang="en-GB"/>
          </a:p>
        </p:txBody>
      </p:sp>
      <p:sp>
        <p:nvSpPr>
          <p:cNvPr id="6" name="Footer Placeholder 5">
            <a:extLst>
              <a:ext uri="{FF2B5EF4-FFF2-40B4-BE49-F238E27FC236}">
                <a16:creationId xmlns:a16="http://schemas.microsoft.com/office/drawing/2014/main" id="{44A49F39-AC71-0664-FA6B-2C07248A7B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8F246A-04DD-AA8E-5DF1-03B8A8E1A457}"/>
              </a:ext>
            </a:extLst>
          </p:cNvPr>
          <p:cNvSpPr>
            <a:spLocks noGrp="1"/>
          </p:cNvSpPr>
          <p:nvPr>
            <p:ph type="sldNum" sz="quarter" idx="12"/>
          </p:nvPr>
        </p:nvSpPr>
        <p:spPr/>
        <p:txBody>
          <a:bodyPr/>
          <a:lstStyle/>
          <a:p>
            <a:fld id="{7851879D-281E-4126-B929-4AF7E7E62485}" type="slidenum">
              <a:rPr lang="en-GB" smtClean="0"/>
              <a:t>‹#›</a:t>
            </a:fld>
            <a:endParaRPr lang="en-GB"/>
          </a:p>
        </p:txBody>
      </p:sp>
    </p:spTree>
    <p:extLst>
      <p:ext uri="{BB962C8B-B14F-4D97-AF65-F5344CB8AC3E}">
        <p14:creationId xmlns:p14="http://schemas.microsoft.com/office/powerpoint/2010/main" val="1581822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8AC27-71CE-EAC0-E470-81B59BFFCA2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C1372F4-83C4-BC60-CCA3-E5C0980F4C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15B7DB-A15A-036A-E391-16B4C2DD88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3F525C6-FAD4-5059-E359-2CA5C0F540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AE847E-5077-4EA9-71BC-777F5941EB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B0B26C2-2B4D-7383-D3B9-8765C85455FA}"/>
              </a:ext>
            </a:extLst>
          </p:cNvPr>
          <p:cNvSpPr>
            <a:spLocks noGrp="1"/>
          </p:cNvSpPr>
          <p:nvPr>
            <p:ph type="dt" sz="half" idx="10"/>
          </p:nvPr>
        </p:nvSpPr>
        <p:spPr/>
        <p:txBody>
          <a:bodyPr/>
          <a:lstStyle/>
          <a:p>
            <a:fld id="{B1B0A993-4C32-445E-BA97-1B31E23C2CBC}" type="datetimeFigureOut">
              <a:rPr lang="en-GB" smtClean="0"/>
              <a:t>25/07/2022</a:t>
            </a:fld>
            <a:endParaRPr lang="en-GB"/>
          </a:p>
        </p:txBody>
      </p:sp>
      <p:sp>
        <p:nvSpPr>
          <p:cNvPr id="8" name="Footer Placeholder 7">
            <a:extLst>
              <a:ext uri="{FF2B5EF4-FFF2-40B4-BE49-F238E27FC236}">
                <a16:creationId xmlns:a16="http://schemas.microsoft.com/office/drawing/2014/main" id="{51E78CEA-F27F-87E2-FFCD-76589BAC0C9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0BDBDD8-3D4F-5897-70C2-926CA4B3B2A7}"/>
              </a:ext>
            </a:extLst>
          </p:cNvPr>
          <p:cNvSpPr>
            <a:spLocks noGrp="1"/>
          </p:cNvSpPr>
          <p:nvPr>
            <p:ph type="sldNum" sz="quarter" idx="12"/>
          </p:nvPr>
        </p:nvSpPr>
        <p:spPr/>
        <p:txBody>
          <a:bodyPr/>
          <a:lstStyle/>
          <a:p>
            <a:fld id="{7851879D-281E-4126-B929-4AF7E7E62485}" type="slidenum">
              <a:rPr lang="en-GB" smtClean="0"/>
              <a:t>‹#›</a:t>
            </a:fld>
            <a:endParaRPr lang="en-GB"/>
          </a:p>
        </p:txBody>
      </p:sp>
    </p:spTree>
    <p:extLst>
      <p:ext uri="{BB962C8B-B14F-4D97-AF65-F5344CB8AC3E}">
        <p14:creationId xmlns:p14="http://schemas.microsoft.com/office/powerpoint/2010/main" val="2106745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87FB0-9039-6B06-A5B8-4BDCCDFF7A3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845CD57-4DE1-B7AE-BC9F-7DA6FAF7D30D}"/>
              </a:ext>
            </a:extLst>
          </p:cNvPr>
          <p:cNvSpPr>
            <a:spLocks noGrp="1"/>
          </p:cNvSpPr>
          <p:nvPr>
            <p:ph type="dt" sz="half" idx="10"/>
          </p:nvPr>
        </p:nvSpPr>
        <p:spPr/>
        <p:txBody>
          <a:bodyPr/>
          <a:lstStyle/>
          <a:p>
            <a:fld id="{B1B0A993-4C32-445E-BA97-1B31E23C2CBC}" type="datetimeFigureOut">
              <a:rPr lang="en-GB" smtClean="0"/>
              <a:t>25/07/2022</a:t>
            </a:fld>
            <a:endParaRPr lang="en-GB"/>
          </a:p>
        </p:txBody>
      </p:sp>
      <p:sp>
        <p:nvSpPr>
          <p:cNvPr id="4" name="Footer Placeholder 3">
            <a:extLst>
              <a:ext uri="{FF2B5EF4-FFF2-40B4-BE49-F238E27FC236}">
                <a16:creationId xmlns:a16="http://schemas.microsoft.com/office/drawing/2014/main" id="{79DA2FE5-B2D9-CAB1-B448-721B1130B81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17A47A1-2C1B-B703-F46B-28CD8B396DBD}"/>
              </a:ext>
            </a:extLst>
          </p:cNvPr>
          <p:cNvSpPr>
            <a:spLocks noGrp="1"/>
          </p:cNvSpPr>
          <p:nvPr>
            <p:ph type="sldNum" sz="quarter" idx="12"/>
          </p:nvPr>
        </p:nvSpPr>
        <p:spPr/>
        <p:txBody>
          <a:bodyPr/>
          <a:lstStyle/>
          <a:p>
            <a:fld id="{7851879D-281E-4126-B929-4AF7E7E62485}" type="slidenum">
              <a:rPr lang="en-GB" smtClean="0"/>
              <a:t>‹#›</a:t>
            </a:fld>
            <a:endParaRPr lang="en-GB"/>
          </a:p>
        </p:txBody>
      </p:sp>
    </p:spTree>
    <p:extLst>
      <p:ext uri="{BB962C8B-B14F-4D97-AF65-F5344CB8AC3E}">
        <p14:creationId xmlns:p14="http://schemas.microsoft.com/office/powerpoint/2010/main" val="89090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3E4F76-FEF4-DF0F-31B5-B632E36B4877}"/>
              </a:ext>
            </a:extLst>
          </p:cNvPr>
          <p:cNvSpPr>
            <a:spLocks noGrp="1"/>
          </p:cNvSpPr>
          <p:nvPr>
            <p:ph type="dt" sz="half" idx="10"/>
          </p:nvPr>
        </p:nvSpPr>
        <p:spPr/>
        <p:txBody>
          <a:bodyPr/>
          <a:lstStyle/>
          <a:p>
            <a:fld id="{B1B0A993-4C32-445E-BA97-1B31E23C2CBC}" type="datetimeFigureOut">
              <a:rPr lang="en-GB" smtClean="0"/>
              <a:t>25/07/2022</a:t>
            </a:fld>
            <a:endParaRPr lang="en-GB"/>
          </a:p>
        </p:txBody>
      </p:sp>
      <p:sp>
        <p:nvSpPr>
          <p:cNvPr id="3" name="Footer Placeholder 2">
            <a:extLst>
              <a:ext uri="{FF2B5EF4-FFF2-40B4-BE49-F238E27FC236}">
                <a16:creationId xmlns:a16="http://schemas.microsoft.com/office/drawing/2014/main" id="{0AE00C5A-3A66-70D2-DC42-C30E66D0297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AF8BFF7-EC45-A15B-700C-31589FA72408}"/>
              </a:ext>
            </a:extLst>
          </p:cNvPr>
          <p:cNvSpPr>
            <a:spLocks noGrp="1"/>
          </p:cNvSpPr>
          <p:nvPr>
            <p:ph type="sldNum" sz="quarter" idx="12"/>
          </p:nvPr>
        </p:nvSpPr>
        <p:spPr/>
        <p:txBody>
          <a:bodyPr/>
          <a:lstStyle/>
          <a:p>
            <a:fld id="{7851879D-281E-4126-B929-4AF7E7E62485}" type="slidenum">
              <a:rPr lang="en-GB" smtClean="0"/>
              <a:t>‹#›</a:t>
            </a:fld>
            <a:endParaRPr lang="en-GB"/>
          </a:p>
        </p:txBody>
      </p:sp>
    </p:spTree>
    <p:extLst>
      <p:ext uri="{BB962C8B-B14F-4D97-AF65-F5344CB8AC3E}">
        <p14:creationId xmlns:p14="http://schemas.microsoft.com/office/powerpoint/2010/main" val="1436599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037F5-9C4C-F78D-B696-CB56B04788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7410155-B28A-90F4-2882-5AF4C3FFBE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E12FA52-F48D-47CE-4BE9-869C7C949B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4AF068-5A1F-8569-8480-9B3FB74A71EB}"/>
              </a:ext>
            </a:extLst>
          </p:cNvPr>
          <p:cNvSpPr>
            <a:spLocks noGrp="1"/>
          </p:cNvSpPr>
          <p:nvPr>
            <p:ph type="dt" sz="half" idx="10"/>
          </p:nvPr>
        </p:nvSpPr>
        <p:spPr/>
        <p:txBody>
          <a:bodyPr/>
          <a:lstStyle/>
          <a:p>
            <a:fld id="{B1B0A993-4C32-445E-BA97-1B31E23C2CBC}" type="datetimeFigureOut">
              <a:rPr lang="en-GB" smtClean="0"/>
              <a:t>25/07/2022</a:t>
            </a:fld>
            <a:endParaRPr lang="en-GB"/>
          </a:p>
        </p:txBody>
      </p:sp>
      <p:sp>
        <p:nvSpPr>
          <p:cNvPr id="6" name="Footer Placeholder 5">
            <a:extLst>
              <a:ext uri="{FF2B5EF4-FFF2-40B4-BE49-F238E27FC236}">
                <a16:creationId xmlns:a16="http://schemas.microsoft.com/office/drawing/2014/main" id="{1D9939FB-5F91-AA67-7D0F-2E6FBBBFB36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FE9FAE0-733B-1F8E-E378-CCCDEB3D7F11}"/>
              </a:ext>
            </a:extLst>
          </p:cNvPr>
          <p:cNvSpPr>
            <a:spLocks noGrp="1"/>
          </p:cNvSpPr>
          <p:nvPr>
            <p:ph type="sldNum" sz="quarter" idx="12"/>
          </p:nvPr>
        </p:nvSpPr>
        <p:spPr/>
        <p:txBody>
          <a:bodyPr/>
          <a:lstStyle/>
          <a:p>
            <a:fld id="{7851879D-281E-4126-B929-4AF7E7E62485}" type="slidenum">
              <a:rPr lang="en-GB" smtClean="0"/>
              <a:t>‹#›</a:t>
            </a:fld>
            <a:endParaRPr lang="en-GB"/>
          </a:p>
        </p:txBody>
      </p:sp>
    </p:spTree>
    <p:extLst>
      <p:ext uri="{BB962C8B-B14F-4D97-AF65-F5344CB8AC3E}">
        <p14:creationId xmlns:p14="http://schemas.microsoft.com/office/powerpoint/2010/main" val="4028566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E17CA-C137-F0A5-664D-6166897461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55A54AF-F8C9-0E9C-C942-AA2416C1BC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72F5384-C533-7008-20E4-7BC7BD7DA0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B54F94-9A49-955C-EB82-61F44E899CEB}"/>
              </a:ext>
            </a:extLst>
          </p:cNvPr>
          <p:cNvSpPr>
            <a:spLocks noGrp="1"/>
          </p:cNvSpPr>
          <p:nvPr>
            <p:ph type="dt" sz="half" idx="10"/>
          </p:nvPr>
        </p:nvSpPr>
        <p:spPr/>
        <p:txBody>
          <a:bodyPr/>
          <a:lstStyle/>
          <a:p>
            <a:fld id="{B1B0A993-4C32-445E-BA97-1B31E23C2CBC}" type="datetimeFigureOut">
              <a:rPr lang="en-GB" smtClean="0"/>
              <a:t>25/07/2022</a:t>
            </a:fld>
            <a:endParaRPr lang="en-GB"/>
          </a:p>
        </p:txBody>
      </p:sp>
      <p:sp>
        <p:nvSpPr>
          <p:cNvPr id="6" name="Footer Placeholder 5">
            <a:extLst>
              <a:ext uri="{FF2B5EF4-FFF2-40B4-BE49-F238E27FC236}">
                <a16:creationId xmlns:a16="http://schemas.microsoft.com/office/drawing/2014/main" id="{4734BF50-9092-3414-969A-C0F0FF4CC7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16F4DB-AA3B-D7F7-EC37-76812D8B3FC2}"/>
              </a:ext>
            </a:extLst>
          </p:cNvPr>
          <p:cNvSpPr>
            <a:spLocks noGrp="1"/>
          </p:cNvSpPr>
          <p:nvPr>
            <p:ph type="sldNum" sz="quarter" idx="12"/>
          </p:nvPr>
        </p:nvSpPr>
        <p:spPr/>
        <p:txBody>
          <a:bodyPr/>
          <a:lstStyle/>
          <a:p>
            <a:fld id="{7851879D-281E-4126-B929-4AF7E7E62485}" type="slidenum">
              <a:rPr lang="en-GB" smtClean="0"/>
              <a:t>‹#›</a:t>
            </a:fld>
            <a:endParaRPr lang="en-GB"/>
          </a:p>
        </p:txBody>
      </p:sp>
    </p:spTree>
    <p:extLst>
      <p:ext uri="{BB962C8B-B14F-4D97-AF65-F5344CB8AC3E}">
        <p14:creationId xmlns:p14="http://schemas.microsoft.com/office/powerpoint/2010/main" val="4245518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0D258-FB7D-5A12-86E9-09008829EAF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EEB9CA-ADA6-9C89-82FC-9904118E45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D26168-6287-87F8-DCEA-357F8AEAE121}"/>
              </a:ext>
            </a:extLst>
          </p:cNvPr>
          <p:cNvSpPr>
            <a:spLocks noGrp="1"/>
          </p:cNvSpPr>
          <p:nvPr>
            <p:ph type="dt" sz="half" idx="10"/>
          </p:nvPr>
        </p:nvSpPr>
        <p:spPr/>
        <p:txBody>
          <a:bodyPr/>
          <a:lstStyle/>
          <a:p>
            <a:fld id="{B1B0A993-4C32-445E-BA97-1B31E23C2CBC}" type="datetimeFigureOut">
              <a:rPr lang="en-GB" smtClean="0"/>
              <a:t>25/07/2022</a:t>
            </a:fld>
            <a:endParaRPr lang="en-GB"/>
          </a:p>
        </p:txBody>
      </p:sp>
      <p:sp>
        <p:nvSpPr>
          <p:cNvPr id="5" name="Footer Placeholder 4">
            <a:extLst>
              <a:ext uri="{FF2B5EF4-FFF2-40B4-BE49-F238E27FC236}">
                <a16:creationId xmlns:a16="http://schemas.microsoft.com/office/drawing/2014/main" id="{E46528CA-3395-3263-7485-B881CD973C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94791C-EEEE-4DA6-DCA2-0DBEE9FB3618}"/>
              </a:ext>
            </a:extLst>
          </p:cNvPr>
          <p:cNvSpPr>
            <a:spLocks noGrp="1"/>
          </p:cNvSpPr>
          <p:nvPr>
            <p:ph type="sldNum" sz="quarter" idx="12"/>
          </p:nvPr>
        </p:nvSpPr>
        <p:spPr/>
        <p:txBody>
          <a:bodyPr/>
          <a:lstStyle/>
          <a:p>
            <a:fld id="{7851879D-281E-4126-B929-4AF7E7E62485}" type="slidenum">
              <a:rPr lang="en-GB" smtClean="0"/>
              <a:t>‹#›</a:t>
            </a:fld>
            <a:endParaRPr lang="en-GB"/>
          </a:p>
        </p:txBody>
      </p:sp>
    </p:spTree>
    <p:extLst>
      <p:ext uri="{BB962C8B-B14F-4D97-AF65-F5344CB8AC3E}">
        <p14:creationId xmlns:p14="http://schemas.microsoft.com/office/powerpoint/2010/main" val="1994611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C39A54-2A07-F6D4-967E-E0D033E3A99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8E7652-15E3-CCEB-DF0B-CF9ACE683F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0C56A5-A374-C0C3-4982-DAF50E60A352}"/>
              </a:ext>
            </a:extLst>
          </p:cNvPr>
          <p:cNvSpPr>
            <a:spLocks noGrp="1"/>
          </p:cNvSpPr>
          <p:nvPr>
            <p:ph type="dt" sz="half" idx="10"/>
          </p:nvPr>
        </p:nvSpPr>
        <p:spPr/>
        <p:txBody>
          <a:bodyPr/>
          <a:lstStyle/>
          <a:p>
            <a:fld id="{B1B0A993-4C32-445E-BA97-1B31E23C2CBC}" type="datetimeFigureOut">
              <a:rPr lang="en-GB" smtClean="0"/>
              <a:t>25/07/2022</a:t>
            </a:fld>
            <a:endParaRPr lang="en-GB"/>
          </a:p>
        </p:txBody>
      </p:sp>
      <p:sp>
        <p:nvSpPr>
          <p:cNvPr id="5" name="Footer Placeholder 4">
            <a:extLst>
              <a:ext uri="{FF2B5EF4-FFF2-40B4-BE49-F238E27FC236}">
                <a16:creationId xmlns:a16="http://schemas.microsoft.com/office/drawing/2014/main" id="{40A36104-B973-08D3-3662-31FFD78B57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63A64E-EF74-AC2A-C4C8-27049A9A42FA}"/>
              </a:ext>
            </a:extLst>
          </p:cNvPr>
          <p:cNvSpPr>
            <a:spLocks noGrp="1"/>
          </p:cNvSpPr>
          <p:nvPr>
            <p:ph type="sldNum" sz="quarter" idx="12"/>
          </p:nvPr>
        </p:nvSpPr>
        <p:spPr/>
        <p:txBody>
          <a:bodyPr/>
          <a:lstStyle/>
          <a:p>
            <a:fld id="{7851879D-281E-4126-B929-4AF7E7E62485}" type="slidenum">
              <a:rPr lang="en-GB" smtClean="0"/>
              <a:t>‹#›</a:t>
            </a:fld>
            <a:endParaRPr lang="en-GB"/>
          </a:p>
        </p:txBody>
      </p:sp>
    </p:spTree>
    <p:extLst>
      <p:ext uri="{BB962C8B-B14F-4D97-AF65-F5344CB8AC3E}">
        <p14:creationId xmlns:p14="http://schemas.microsoft.com/office/powerpoint/2010/main" val="122882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934176-7A17-9DDD-0F55-9C6F99D479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79710EB-894F-5FAD-3F71-05BBF327F5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A2D139-004F-810D-8E4E-CF7A88E696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0A993-4C32-445E-BA97-1B31E23C2CBC}" type="datetimeFigureOut">
              <a:rPr lang="en-GB" smtClean="0"/>
              <a:t>25/07/2022</a:t>
            </a:fld>
            <a:endParaRPr lang="en-GB"/>
          </a:p>
        </p:txBody>
      </p:sp>
      <p:sp>
        <p:nvSpPr>
          <p:cNvPr id="5" name="Footer Placeholder 4">
            <a:extLst>
              <a:ext uri="{FF2B5EF4-FFF2-40B4-BE49-F238E27FC236}">
                <a16:creationId xmlns:a16="http://schemas.microsoft.com/office/drawing/2014/main" id="{F3F9D9DF-43F6-748F-23DF-4795EABCFD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8A682F6-671B-4C7F-B242-31BDFD8EE2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51879D-281E-4126-B929-4AF7E7E62485}" type="slidenum">
              <a:rPr lang="en-GB" smtClean="0"/>
              <a:t>‹#›</a:t>
            </a:fld>
            <a:endParaRPr lang="en-GB"/>
          </a:p>
        </p:txBody>
      </p:sp>
    </p:spTree>
    <p:extLst>
      <p:ext uri="{BB962C8B-B14F-4D97-AF65-F5344CB8AC3E}">
        <p14:creationId xmlns:p14="http://schemas.microsoft.com/office/powerpoint/2010/main" val="168568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ducation.gov.scot/improvement/search/?orderBy=relevance&amp;originSubsite=NationalImprovementHub&amp;query=How%20good%20is%20our%20"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2.png"/><Relationship Id="rId3" Type="http://schemas.openxmlformats.org/officeDocument/2006/relationships/image" Target="../media/image2.emf"/><Relationship Id="rId7" Type="http://schemas.openxmlformats.org/officeDocument/2006/relationships/image" Target="../media/image7.png"/><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hyperlink" Target="https://education.gov.scot/improvement/search/?orderBy=relevance&amp;originSubsite=NationalImprovementHub&amp;query=How%20good%20is%20our%20" TargetMode="External"/><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www.scotland.gov.uk/Publications/2012/05/3670"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education.gov.scot/improvement/practice-exemplars/sharing-scrutiny-evidence-on-gaelic-medium-education-secondary-curriculum/" TargetMode="External"/><Relationship Id="rId7" Type="http://schemas.openxmlformats.org/officeDocument/2006/relationships/image" Target="../media/image16.png"/><Relationship Id="rId2" Type="http://schemas.openxmlformats.org/officeDocument/2006/relationships/hyperlink" Target="https://education.gov.scot/improvement/practice-exemplars/sharing-scrutiny-evidence-on-gme-elc-total-immersion/" TargetMode="Externa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s://education.gov.scot/improvement/practice-exemplars/developing-a-curriculum-for-gaelic-in-secondary-greenfaulds-high-school/" TargetMode="Externa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green 2.png">
            <a:extLst>
              <a:ext uri="{FF2B5EF4-FFF2-40B4-BE49-F238E27FC236}">
                <a16:creationId xmlns:a16="http://schemas.microsoft.com/office/drawing/2014/main" id="{0F4CDC42-653E-41F2-A327-DBFC16D4DD2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92" y="3752515"/>
            <a:ext cx="12209384" cy="3105485"/>
          </a:xfrm>
          <a:prstGeom prst="rect">
            <a:avLst/>
          </a:prstGeom>
        </p:spPr>
      </p:pic>
      <p:sp>
        <p:nvSpPr>
          <p:cNvPr id="12" name="Title 1">
            <a:extLst>
              <a:ext uri="{FF2B5EF4-FFF2-40B4-BE49-F238E27FC236}">
                <a16:creationId xmlns:a16="http://schemas.microsoft.com/office/drawing/2014/main" id="{E5C1952E-E8BC-45F7-8821-3A73C0B0FC33}"/>
              </a:ext>
            </a:extLst>
          </p:cNvPr>
          <p:cNvSpPr>
            <a:spLocks noGrp="1"/>
          </p:cNvSpPr>
          <p:nvPr>
            <p:ph type="ctrTitle"/>
          </p:nvPr>
        </p:nvSpPr>
        <p:spPr>
          <a:xfrm>
            <a:off x="1194121" y="181069"/>
            <a:ext cx="10348949" cy="4979332"/>
          </a:xfrm>
        </p:spPr>
        <p:txBody>
          <a:bodyPr>
            <a:normAutofit fontScale="90000"/>
          </a:bodyPr>
          <a:lstStyle/>
          <a:p>
            <a:pPr algn="l"/>
            <a:r>
              <a:rPr lang="en-GB" sz="5400" b="1" dirty="0">
                <a:solidFill>
                  <a:srgbClr val="B3D236"/>
                </a:solidFill>
              </a:rPr>
              <a:t/>
            </a:r>
            <a:br>
              <a:rPr lang="en-GB" sz="5400" b="1" dirty="0">
                <a:solidFill>
                  <a:srgbClr val="B3D236"/>
                </a:solidFill>
              </a:rPr>
            </a:br>
            <a:r>
              <a:rPr lang="en-GB" sz="5400" b="1" dirty="0">
                <a:solidFill>
                  <a:srgbClr val="B3D236"/>
                </a:solidFill>
              </a:rPr>
              <a:t/>
            </a:r>
            <a:br>
              <a:rPr lang="en-GB" sz="5400" b="1" dirty="0">
                <a:solidFill>
                  <a:srgbClr val="B3D236"/>
                </a:solidFill>
              </a:rPr>
            </a:br>
            <a:r>
              <a:rPr lang="en-GB" sz="5400" b="1" dirty="0">
                <a:solidFill>
                  <a:srgbClr val="B3D236"/>
                </a:solidFill>
              </a:rPr>
              <a:t/>
            </a:r>
            <a:br>
              <a:rPr lang="en-GB" sz="5400" b="1" dirty="0">
                <a:solidFill>
                  <a:srgbClr val="B3D236"/>
                </a:solidFill>
              </a:rPr>
            </a:br>
            <a:r>
              <a:rPr lang="en-GB" sz="5400" b="1" dirty="0">
                <a:solidFill>
                  <a:srgbClr val="B3D236"/>
                </a:solidFill>
              </a:rPr>
              <a:t/>
            </a:r>
            <a:br>
              <a:rPr lang="en-GB" sz="5400" b="1" dirty="0">
                <a:solidFill>
                  <a:srgbClr val="B3D236"/>
                </a:solidFill>
              </a:rPr>
            </a:br>
            <a:r>
              <a:rPr lang="en-GB" sz="5400" b="1" dirty="0">
                <a:solidFill>
                  <a:srgbClr val="B3D236"/>
                </a:solidFill>
              </a:rPr>
              <a:t/>
            </a:r>
            <a:br>
              <a:rPr lang="en-GB" sz="5400" b="1" dirty="0">
                <a:solidFill>
                  <a:srgbClr val="B3D236"/>
                </a:solidFill>
              </a:rPr>
            </a:br>
            <a:r>
              <a:rPr lang="en-GB" sz="5400" b="1" dirty="0">
                <a:solidFill>
                  <a:srgbClr val="B3D236"/>
                </a:solidFill>
              </a:rPr>
              <a:t/>
            </a:r>
            <a:br>
              <a:rPr lang="en-GB" sz="5400" b="1" dirty="0">
                <a:solidFill>
                  <a:srgbClr val="B3D236"/>
                </a:solidFill>
              </a:rPr>
            </a:br>
            <a:r>
              <a:rPr lang="en-GB" sz="5400" b="1" dirty="0">
                <a:solidFill>
                  <a:srgbClr val="B3D236"/>
                </a:solidFill>
              </a:rPr>
              <a:t/>
            </a:r>
            <a:br>
              <a:rPr lang="en-GB" sz="5400" b="1" dirty="0">
                <a:solidFill>
                  <a:srgbClr val="B3D236"/>
                </a:solidFill>
              </a:rPr>
            </a:br>
            <a:r>
              <a:rPr lang="en-GB" sz="5400" b="1" dirty="0">
                <a:solidFill>
                  <a:srgbClr val="B3D236"/>
                </a:solidFill>
                <a:latin typeface="Arial" panose="020B0604020202020204" pitchFamily="34" charset="0"/>
                <a:cs typeface="Arial" panose="020B0604020202020204" pitchFamily="34" charset="0"/>
              </a:rPr>
              <a:t>Inspection</a:t>
            </a:r>
            <a:r>
              <a:rPr lang="en-GB" sz="5400" b="1" dirty="0">
                <a:solidFill>
                  <a:srgbClr val="B3D236"/>
                </a:solidFill>
              </a:rPr>
              <a:t> </a:t>
            </a:r>
            <a:r>
              <a:rPr lang="en-GB" sz="5400" b="1" dirty="0">
                <a:solidFill>
                  <a:srgbClr val="B3D236"/>
                </a:solidFill>
                <a:latin typeface="Arial" panose="020B0604020202020204" pitchFamily="34" charset="0"/>
                <a:cs typeface="Arial" panose="020B0604020202020204" pitchFamily="34" charset="0"/>
              </a:rPr>
              <a:t>Advice on Gaelic Education</a:t>
            </a:r>
            <a:br>
              <a:rPr lang="en-GB" sz="5400" b="1" dirty="0">
                <a:solidFill>
                  <a:srgbClr val="B3D236"/>
                </a:solidFill>
                <a:latin typeface="Arial" panose="020B0604020202020204" pitchFamily="34" charset="0"/>
                <a:cs typeface="Arial" panose="020B0604020202020204" pitchFamily="34" charset="0"/>
              </a:rPr>
            </a:br>
            <a:r>
              <a:rPr lang="en-GB" sz="5400" b="1" dirty="0" err="1">
                <a:solidFill>
                  <a:srgbClr val="B3D236"/>
                </a:solidFill>
                <a:latin typeface="Arial" panose="020B0604020202020204" pitchFamily="34" charset="0"/>
                <a:cs typeface="Arial" panose="020B0604020202020204" pitchFamily="34" charset="0"/>
              </a:rPr>
              <a:t>Comhairle</a:t>
            </a:r>
            <a:r>
              <a:rPr lang="en-GB" sz="5400" b="1" dirty="0">
                <a:solidFill>
                  <a:srgbClr val="B3D236"/>
                </a:solidFill>
                <a:latin typeface="Arial" panose="020B0604020202020204" pitchFamily="34" charset="0"/>
                <a:cs typeface="Arial" panose="020B0604020202020204" pitchFamily="34" charset="0"/>
              </a:rPr>
              <a:t> air </a:t>
            </a:r>
            <a:r>
              <a:rPr lang="en-GB" sz="5400" b="1" dirty="0" err="1">
                <a:solidFill>
                  <a:srgbClr val="B3D236"/>
                </a:solidFill>
                <a:latin typeface="Arial" panose="020B0604020202020204" pitchFamily="34" charset="0"/>
                <a:cs typeface="Arial" panose="020B0604020202020204" pitchFamily="34" charset="0"/>
              </a:rPr>
              <a:t>Foghlam</a:t>
            </a:r>
            <a:r>
              <a:rPr lang="en-GB" sz="5400" b="1" dirty="0">
                <a:solidFill>
                  <a:srgbClr val="B3D236"/>
                </a:solidFill>
                <a:latin typeface="Arial" panose="020B0604020202020204" pitchFamily="34" charset="0"/>
                <a:cs typeface="Arial" panose="020B0604020202020204" pitchFamily="34" charset="0"/>
              </a:rPr>
              <a:t> Gàidhlig</a:t>
            </a: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5400" b="1" dirty="0">
                <a:solidFill>
                  <a:schemeClr val="bg1"/>
                </a:solidFill>
              </a:rPr>
              <a:t>Do</a:t>
            </a: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Key Messages</a:t>
            </a:r>
            <a:r>
              <a:rPr lang="en-US" sz="5400" b="1" dirty="0">
                <a:solidFill>
                  <a:srgbClr val="B3D236"/>
                </a:solidFill>
              </a:rPr>
              <a:t/>
            </a:r>
            <a:br>
              <a:rPr lang="en-US" sz="5400" b="1" dirty="0">
                <a:solidFill>
                  <a:srgbClr val="B3D236"/>
                </a:solidFill>
              </a:rPr>
            </a:br>
            <a:endParaRPr lang="en-GB" sz="5400" dirty="0"/>
          </a:p>
        </p:txBody>
      </p:sp>
      <p:sp>
        <p:nvSpPr>
          <p:cNvPr id="18" name="TextBox 17">
            <a:extLst>
              <a:ext uri="{FF2B5EF4-FFF2-40B4-BE49-F238E27FC236}">
                <a16:creationId xmlns:a16="http://schemas.microsoft.com/office/drawing/2014/main" id="{4BEB906B-4038-BFB2-60C6-F12C09D397E2}"/>
              </a:ext>
            </a:extLst>
          </p:cNvPr>
          <p:cNvSpPr txBox="1"/>
          <p:nvPr/>
        </p:nvSpPr>
        <p:spPr>
          <a:xfrm>
            <a:off x="1588654" y="6411724"/>
            <a:ext cx="11465483" cy="892552"/>
          </a:xfrm>
          <a:prstGeom prst="rect">
            <a:avLst/>
          </a:prstGeom>
          <a:noFill/>
        </p:spPr>
        <p:txBody>
          <a:bodyPr wrap="square">
            <a:spAutoFit/>
          </a:bodyPr>
          <a:lstStyle/>
          <a:p>
            <a:r>
              <a:rPr lang="en-GB" sz="1600" b="1" dirty="0" err="1">
                <a:solidFill>
                  <a:schemeClr val="bg1"/>
                </a:solidFill>
                <a:latin typeface="Arial" panose="020B0604020202020204" pitchFamily="34" charset="0"/>
                <a:cs typeface="Arial" panose="020B0604020202020204" pitchFamily="34" charset="0"/>
              </a:rPr>
              <a:t>Airson</a:t>
            </a:r>
            <a:r>
              <a:rPr lang="en-GB" sz="1600" b="1" dirty="0">
                <a:solidFill>
                  <a:schemeClr val="bg1"/>
                </a:solidFill>
                <a:latin typeface="Arial" panose="020B0604020202020204" pitchFamily="34" charset="0"/>
                <a:cs typeface="Arial" panose="020B0604020202020204" pitchFamily="34" charset="0"/>
              </a:rPr>
              <a:t> </a:t>
            </a:r>
            <a:r>
              <a:rPr lang="en-GB" sz="1600" b="1" dirty="0" err="1">
                <a:solidFill>
                  <a:schemeClr val="bg1"/>
                </a:solidFill>
                <a:latin typeface="Arial" panose="020B0604020202020204" pitchFamily="34" charset="0"/>
                <a:cs typeface="Arial" panose="020B0604020202020204" pitchFamily="34" charset="0"/>
              </a:rPr>
              <a:t>luchd-ionnsachaidh</a:t>
            </a:r>
            <a:r>
              <a:rPr lang="en-GB" sz="1600" b="1" dirty="0">
                <a:solidFill>
                  <a:schemeClr val="bg1"/>
                </a:solidFill>
                <a:latin typeface="Arial" panose="020B0604020202020204" pitchFamily="34" charset="0"/>
                <a:cs typeface="Arial" panose="020B0604020202020204" pitchFamily="34" charset="0"/>
              </a:rPr>
              <a:t> </a:t>
            </a:r>
            <a:r>
              <a:rPr lang="en-GB" sz="1600" b="1" dirty="0" err="1">
                <a:solidFill>
                  <a:schemeClr val="bg1"/>
                </a:solidFill>
                <a:latin typeface="Arial" panose="020B0604020202020204" pitchFamily="34" charset="0"/>
                <a:cs typeface="Arial" panose="020B0604020202020204" pitchFamily="34" charset="0"/>
              </a:rPr>
              <a:t>na</a:t>
            </a:r>
            <a:r>
              <a:rPr lang="en-GB" sz="1600" b="1" dirty="0">
                <a:solidFill>
                  <a:schemeClr val="bg1"/>
                </a:solidFill>
                <a:latin typeface="Arial" panose="020B0604020202020204" pitchFamily="34" charset="0"/>
                <a:cs typeface="Arial" panose="020B0604020202020204" pitchFamily="34" charset="0"/>
              </a:rPr>
              <a:t> h-Alba, le </a:t>
            </a:r>
            <a:r>
              <a:rPr lang="en-GB" sz="1600" b="1" dirty="0" err="1">
                <a:solidFill>
                  <a:schemeClr val="bg1"/>
                </a:solidFill>
                <a:latin typeface="Arial" panose="020B0604020202020204" pitchFamily="34" charset="0"/>
                <a:cs typeface="Arial" panose="020B0604020202020204" pitchFamily="34" charset="0"/>
              </a:rPr>
              <a:t>luchd-foghlaim</a:t>
            </a:r>
            <a:r>
              <a:rPr lang="en-GB" sz="1600" b="1" dirty="0">
                <a:solidFill>
                  <a:schemeClr val="bg1"/>
                </a:solidFill>
                <a:latin typeface="Arial" panose="020B0604020202020204" pitchFamily="34" charset="0"/>
                <a:cs typeface="Arial" panose="020B0604020202020204" pitchFamily="34" charset="0"/>
              </a:rPr>
              <a:t> Alba </a:t>
            </a:r>
            <a:r>
              <a:rPr lang="en-GB" sz="1600" dirty="0">
                <a:solidFill>
                  <a:srgbClr val="FFFFFF"/>
                </a:solidFill>
                <a:effectLst/>
                <a:latin typeface="Arial" panose="020B0604020202020204" pitchFamily="34" charset="0"/>
                <a:ea typeface="ＭＳ 明朝"/>
                <a:cs typeface="Arial" panose="020B0604020202020204" pitchFamily="34" charset="0"/>
              </a:rPr>
              <a:t>For Scotland's learners, with Scotland's educators</a:t>
            </a:r>
            <a:endParaRPr lang="en-GB" sz="1600" dirty="0">
              <a:solidFill>
                <a:srgbClr val="595959"/>
              </a:solidFill>
              <a:effectLst/>
              <a:latin typeface="Arial" panose="020B0604020202020204" pitchFamily="34" charset="0"/>
              <a:ea typeface="ＭＳ 明朝"/>
              <a:cs typeface="Arial" panose="020B0604020202020204" pitchFamily="34" charset="0"/>
            </a:endParaRPr>
          </a:p>
          <a:p>
            <a:r>
              <a:rPr lang="en-GB" sz="1800" b="1" dirty="0">
                <a:solidFill>
                  <a:srgbClr val="B3D236"/>
                </a:solidFill>
                <a:latin typeface="Arial" panose="020B0604020202020204" pitchFamily="34" charset="0"/>
                <a:cs typeface="Arial" panose="020B0604020202020204" pitchFamily="34" charset="0"/>
              </a:rPr>
              <a:t/>
            </a:r>
            <a:br>
              <a:rPr lang="en-GB" sz="1800" b="1" dirty="0">
                <a:solidFill>
                  <a:srgbClr val="B3D236"/>
                </a:solidFill>
                <a:latin typeface="Arial" panose="020B0604020202020204" pitchFamily="34" charset="0"/>
                <a:cs typeface="Arial" panose="020B0604020202020204" pitchFamily="34" charset="0"/>
              </a:rPr>
            </a:br>
            <a:endParaRPr lang="en-GB" dirty="0"/>
          </a:p>
        </p:txBody>
      </p:sp>
    </p:spTree>
    <p:extLst>
      <p:ext uri="{BB962C8B-B14F-4D97-AF65-F5344CB8AC3E}">
        <p14:creationId xmlns:p14="http://schemas.microsoft.com/office/powerpoint/2010/main" val="3664250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Box 2">
            <a:extLst>
              <a:ext uri="{FF2B5EF4-FFF2-40B4-BE49-F238E27FC236}">
                <a16:creationId xmlns:a16="http://schemas.microsoft.com/office/drawing/2014/main" id="{399718CF-6206-8A27-6CA3-69D2C5B58280}"/>
              </a:ext>
            </a:extLst>
          </p:cNvPr>
          <p:cNvGraphicFramePr/>
          <p:nvPr>
            <p:extLst>
              <p:ext uri="{D42A27DB-BD31-4B8C-83A1-F6EECF244321}">
                <p14:modId xmlns:p14="http://schemas.microsoft.com/office/powerpoint/2010/main" val="172879823"/>
              </p:ext>
            </p:extLst>
          </p:nvPr>
        </p:nvGraphicFramePr>
        <p:xfrm>
          <a:off x="293914" y="413657"/>
          <a:ext cx="11538857" cy="59218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0783A802-B187-8B72-65D7-A6AA92462C9B}"/>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174298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8630113" y="6374080"/>
            <a:ext cx="2804346" cy="186956"/>
          </a:xfrm>
          <a:prstGeom prst="rect">
            <a:avLst/>
          </a:prstGeom>
        </p:spPr>
      </p:pic>
      <p:sp>
        <p:nvSpPr>
          <p:cNvPr id="9" name="Text Box 8"/>
          <p:cNvSpPr txBox="1"/>
          <p:nvPr/>
        </p:nvSpPr>
        <p:spPr>
          <a:xfrm>
            <a:off x="6710017" y="6373018"/>
            <a:ext cx="5029200" cy="80010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spcAft>
                <a:spcPts val="0"/>
              </a:spcAft>
              <a:tabLst>
                <a:tab pos="3330575" algn="l"/>
              </a:tabLst>
            </a:pPr>
            <a:r>
              <a:rPr lang="en-GB">
                <a:solidFill>
                  <a:srgbClr val="FFFFFF"/>
                </a:solidFill>
                <a:effectLst/>
                <a:latin typeface="Calibri"/>
                <a:ea typeface="ＭＳ 明朝"/>
                <a:cs typeface="Times New Roman"/>
              </a:rPr>
              <a:t>For Scotland's learners, with Scotland's educators</a:t>
            </a:r>
            <a:endParaRPr lang="en-GB">
              <a:solidFill>
                <a:srgbClr val="595959"/>
              </a:solidFill>
              <a:effectLst/>
              <a:latin typeface="Calibri"/>
              <a:ea typeface="ＭＳ 明朝"/>
              <a:cs typeface="Times New Roman"/>
            </a:endParaRPr>
          </a:p>
        </p:txBody>
      </p:sp>
      <p:sp>
        <p:nvSpPr>
          <p:cNvPr id="3" name="Content Placeholder 2"/>
          <p:cNvSpPr>
            <a:spLocks noGrp="1"/>
          </p:cNvSpPr>
          <p:nvPr>
            <p:ph idx="1"/>
          </p:nvPr>
        </p:nvSpPr>
        <p:spPr>
          <a:xfrm>
            <a:off x="367990" y="1329030"/>
            <a:ext cx="10985810" cy="4847933"/>
          </a:xfrm>
        </p:spPr>
        <p:txBody>
          <a:bodyPr vert="horz" lIns="91440" tIns="45720" rIns="91440" bIns="45720" rtlCol="0" anchor="t">
            <a:normAutofit/>
          </a:bodyPr>
          <a:lstStyle/>
          <a:p>
            <a:pPr fontAlgn="base"/>
            <a:endParaRPr lang="en-US" dirty="0">
              <a:solidFill>
                <a:srgbClr val="00ABB5"/>
              </a:solidFill>
              <a:cs typeface="Calibri"/>
            </a:endParaRPr>
          </a:p>
          <a:p>
            <a:endParaRPr lang="en-GB" dirty="0">
              <a:cs typeface="Calibri" panose="020F0502020204030204"/>
            </a:endParaRPr>
          </a:p>
        </p:txBody>
      </p:sp>
      <p:sp>
        <p:nvSpPr>
          <p:cNvPr id="15" name="TextBox 14">
            <a:extLst>
              <a:ext uri="{FF2B5EF4-FFF2-40B4-BE49-F238E27FC236}">
                <a16:creationId xmlns:a16="http://schemas.microsoft.com/office/drawing/2014/main" id="{489D1CE8-CD6F-443D-ADC2-F7DF7AE22AD2}"/>
              </a:ext>
            </a:extLst>
          </p:cNvPr>
          <p:cNvSpPr txBox="1"/>
          <p:nvPr/>
        </p:nvSpPr>
        <p:spPr>
          <a:xfrm>
            <a:off x="16838" y="0"/>
            <a:ext cx="12158324"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000" b="1" dirty="0">
                <a:solidFill>
                  <a:srgbClr val="B3D236"/>
                </a:solidFill>
              </a:rPr>
              <a:t>Gathering quantitative and qualitative data</a:t>
            </a:r>
          </a:p>
          <a:p>
            <a:endParaRPr lang="en-GB" sz="2400" dirty="0">
              <a:solidFill>
                <a:srgbClr val="B3D236"/>
              </a:solidFill>
            </a:endParaRPr>
          </a:p>
          <a:p>
            <a:r>
              <a:rPr lang="en-GB" sz="2700" dirty="0">
                <a:latin typeface="Arial" panose="020B0604020202020204" pitchFamily="34" charset="0"/>
                <a:cs typeface="Arial" panose="020B0604020202020204" pitchFamily="34" charset="0"/>
              </a:rPr>
              <a:t>The Advice on Gaelic Education and Statutory Guidance should be </a:t>
            </a:r>
          </a:p>
          <a:p>
            <a:r>
              <a:rPr lang="en-GB" sz="2700" dirty="0">
                <a:latin typeface="Arial" panose="020B0604020202020204" pitchFamily="34" charset="0"/>
                <a:cs typeface="Arial" panose="020B0604020202020204" pitchFamily="34" charset="0"/>
              </a:rPr>
              <a:t>used with the </a:t>
            </a:r>
            <a:r>
              <a:rPr lang="en-GB" sz="2700" b="1" dirty="0">
                <a:latin typeface="Arial" panose="020B0604020202020204" pitchFamily="34" charset="0"/>
                <a:cs typeface="Arial" panose="020B0604020202020204" pitchFamily="34" charset="0"/>
                <a:hlinkClick r:id="rId4" tooltip="How Good Is Our - - -? search results">
                  <a:extLst>
                    <a:ext uri="{A12FA001-AC4F-418D-AE19-62706E023703}">
                      <ahyp:hlinkClr xmlns="" xmlns:ahyp="http://schemas.microsoft.com/office/drawing/2018/hyperlinkcolor" val="tx"/>
                    </a:ext>
                  </a:extLst>
                </a:hlinkClick>
              </a:rPr>
              <a:t>suite of quality frameworks How good is our ..?</a:t>
            </a:r>
            <a:r>
              <a:rPr lang="en-GB" sz="2700" dirty="0">
                <a:latin typeface="Arial" panose="020B0604020202020204" pitchFamily="34" charset="0"/>
                <a:cs typeface="Arial" panose="020B0604020202020204" pitchFamily="34" charset="0"/>
              </a:rPr>
              <a:t> to contextualise these to the Gaelic sector. </a:t>
            </a:r>
          </a:p>
          <a:p>
            <a:endParaRPr lang="en-GB" sz="1400" dirty="0">
              <a:latin typeface="Arial" panose="020B0604020202020204" pitchFamily="34" charset="0"/>
              <a:cs typeface="Arial" panose="020B0604020202020204" pitchFamily="34" charset="0"/>
            </a:endParaRPr>
          </a:p>
          <a:p>
            <a:r>
              <a:rPr lang="en-GB" sz="2700" dirty="0">
                <a:latin typeface="Arial" panose="020B0604020202020204" pitchFamily="34" charset="0"/>
                <a:cs typeface="Arial" panose="020B0604020202020204" pitchFamily="34" charset="0"/>
              </a:rPr>
              <a:t>These frameworks set out the standards we use to evaluate and report on quality and improvement in Scottish education. They incorporate key legislation and policy</a:t>
            </a:r>
          </a:p>
        </p:txBody>
      </p:sp>
      <p:sp>
        <p:nvSpPr>
          <p:cNvPr id="7" name="TextBox 6">
            <a:extLst>
              <a:ext uri="{FF2B5EF4-FFF2-40B4-BE49-F238E27FC236}">
                <a16:creationId xmlns:a16="http://schemas.microsoft.com/office/drawing/2014/main" id="{CFCA54BC-8790-642C-6E4E-9769A9C4D05F}"/>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pic>
        <p:nvPicPr>
          <p:cNvPr id="4" name="Picture 3">
            <a:extLst>
              <a:ext uri="{FF2B5EF4-FFF2-40B4-BE49-F238E27FC236}">
                <a16:creationId xmlns:a16="http://schemas.microsoft.com/office/drawing/2014/main" id="{337B05A4-3ED8-FC6B-0EE9-9472BD6A5CE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5450" y="3785652"/>
            <a:ext cx="2484335" cy="3072347"/>
          </a:xfrm>
          <a:prstGeom prst="rect">
            <a:avLst/>
          </a:prstGeom>
        </p:spPr>
      </p:pic>
    </p:spTree>
    <p:extLst>
      <p:ext uri="{BB962C8B-B14F-4D97-AF65-F5344CB8AC3E}">
        <p14:creationId xmlns:p14="http://schemas.microsoft.com/office/powerpoint/2010/main" val="3333592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8630113" y="6374080"/>
            <a:ext cx="2804346" cy="186956"/>
          </a:xfrm>
          <a:prstGeom prst="rect">
            <a:avLst/>
          </a:prstGeom>
        </p:spPr>
      </p:pic>
      <p:sp>
        <p:nvSpPr>
          <p:cNvPr id="9" name="Text Box 8"/>
          <p:cNvSpPr txBox="1"/>
          <p:nvPr/>
        </p:nvSpPr>
        <p:spPr>
          <a:xfrm>
            <a:off x="6710017" y="6373018"/>
            <a:ext cx="5029200" cy="8001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spcAft>
                <a:spcPts val="0"/>
              </a:spcAft>
              <a:tabLst>
                <a:tab pos="3330575" algn="l"/>
              </a:tabLst>
            </a:pPr>
            <a:r>
              <a:rPr lang="en-GB">
                <a:solidFill>
                  <a:srgbClr val="FFFFFF"/>
                </a:solidFill>
                <a:effectLst/>
                <a:latin typeface="Calibri"/>
                <a:ea typeface="ＭＳ 明朝"/>
                <a:cs typeface="Times New Roman"/>
              </a:rPr>
              <a:t>For Scotland's learners, with Scotland's educators</a:t>
            </a:r>
            <a:endParaRPr lang="en-GB">
              <a:solidFill>
                <a:srgbClr val="595959"/>
              </a:solidFill>
              <a:effectLst/>
              <a:latin typeface="Calibri"/>
              <a:ea typeface="ＭＳ 明朝"/>
              <a:cs typeface="Times New Roman"/>
            </a:endParaRPr>
          </a:p>
        </p:txBody>
      </p:sp>
      <p:sp>
        <p:nvSpPr>
          <p:cNvPr id="3" name="Content Placeholder 2"/>
          <p:cNvSpPr>
            <a:spLocks noGrp="1"/>
          </p:cNvSpPr>
          <p:nvPr>
            <p:ph idx="1"/>
          </p:nvPr>
        </p:nvSpPr>
        <p:spPr>
          <a:xfrm>
            <a:off x="367990" y="1329030"/>
            <a:ext cx="10985810" cy="4847933"/>
          </a:xfrm>
        </p:spPr>
        <p:txBody>
          <a:bodyPr vert="horz" lIns="91440" tIns="45720" rIns="91440" bIns="45720" rtlCol="0" anchor="t">
            <a:normAutofit/>
          </a:bodyPr>
          <a:lstStyle/>
          <a:p>
            <a:pPr fontAlgn="base"/>
            <a:endParaRPr lang="en-US" dirty="0">
              <a:solidFill>
                <a:srgbClr val="00ABB5"/>
              </a:solidFill>
              <a:cs typeface="Calibri"/>
            </a:endParaRPr>
          </a:p>
          <a:p>
            <a:endParaRPr lang="en-GB" dirty="0">
              <a:cs typeface="Calibri" panose="020F0502020204030204"/>
            </a:endParaRPr>
          </a:p>
        </p:txBody>
      </p:sp>
      <p:pic>
        <p:nvPicPr>
          <p:cNvPr id="5" name="Picture 9" descr="A picture containing pie chart&#10;&#10;Description automatically generated">
            <a:extLst>
              <a:ext uri="{FF2B5EF4-FFF2-40B4-BE49-F238E27FC236}">
                <a16:creationId xmlns:a16="http://schemas.microsoft.com/office/drawing/2014/main" id="{9AF272F2-19D7-4FC1-8A36-F3D1B7DBFBE5}"/>
              </a:ext>
            </a:extLst>
          </p:cNvPr>
          <p:cNvPicPr>
            <a:picLocks noChangeAspect="1"/>
          </p:cNvPicPr>
          <p:nvPr/>
        </p:nvPicPr>
        <p:blipFill>
          <a:blip r:embed="rId4"/>
          <a:stretch>
            <a:fillRect/>
          </a:stretch>
        </p:blipFill>
        <p:spPr>
          <a:xfrm rot="20092280">
            <a:off x="936624" y="1058949"/>
            <a:ext cx="2590800" cy="3638550"/>
          </a:xfrm>
          <a:prstGeom prst="rect">
            <a:avLst/>
          </a:prstGeom>
        </p:spPr>
      </p:pic>
      <p:pic>
        <p:nvPicPr>
          <p:cNvPr id="10" name="Picture 10" descr="Timeline&#10;&#10;Description automatically generated">
            <a:extLst>
              <a:ext uri="{FF2B5EF4-FFF2-40B4-BE49-F238E27FC236}">
                <a16:creationId xmlns:a16="http://schemas.microsoft.com/office/drawing/2014/main" id="{A96C2B26-D95F-4575-B4D5-C2C2C7265949}"/>
              </a:ext>
            </a:extLst>
          </p:cNvPr>
          <p:cNvPicPr>
            <a:picLocks noChangeAspect="1"/>
          </p:cNvPicPr>
          <p:nvPr/>
        </p:nvPicPr>
        <p:blipFill>
          <a:blip r:embed="rId5"/>
          <a:stretch>
            <a:fillRect/>
          </a:stretch>
        </p:blipFill>
        <p:spPr>
          <a:xfrm rot="20038721">
            <a:off x="4242331" y="1027028"/>
            <a:ext cx="2581275" cy="3638550"/>
          </a:xfrm>
          <a:prstGeom prst="rect">
            <a:avLst/>
          </a:prstGeom>
        </p:spPr>
      </p:pic>
      <p:pic>
        <p:nvPicPr>
          <p:cNvPr id="11" name="Picture 11" descr="A picture containing text, person, document&#10;&#10;Description automatically generated">
            <a:extLst>
              <a:ext uri="{FF2B5EF4-FFF2-40B4-BE49-F238E27FC236}">
                <a16:creationId xmlns:a16="http://schemas.microsoft.com/office/drawing/2014/main" id="{2CCEF3FA-B596-4C9B-9BE4-12EE289C486A}"/>
              </a:ext>
            </a:extLst>
          </p:cNvPr>
          <p:cNvPicPr>
            <a:picLocks noChangeAspect="1"/>
          </p:cNvPicPr>
          <p:nvPr/>
        </p:nvPicPr>
        <p:blipFill>
          <a:blip r:embed="rId6"/>
          <a:stretch>
            <a:fillRect/>
          </a:stretch>
        </p:blipFill>
        <p:spPr>
          <a:xfrm rot="20242260">
            <a:off x="7163331" y="631942"/>
            <a:ext cx="2352675" cy="3352800"/>
          </a:xfrm>
          <a:prstGeom prst="rect">
            <a:avLst/>
          </a:prstGeom>
        </p:spPr>
      </p:pic>
      <p:pic>
        <p:nvPicPr>
          <p:cNvPr id="12" name="Picture 12" descr="A picture containing text, person, people, posing&#10;&#10;Description automatically generated">
            <a:extLst>
              <a:ext uri="{FF2B5EF4-FFF2-40B4-BE49-F238E27FC236}">
                <a16:creationId xmlns:a16="http://schemas.microsoft.com/office/drawing/2014/main" id="{D2AEDE14-1D33-4035-AD26-466A12035DD2}"/>
              </a:ext>
            </a:extLst>
          </p:cNvPr>
          <p:cNvPicPr>
            <a:picLocks noChangeAspect="1"/>
          </p:cNvPicPr>
          <p:nvPr/>
        </p:nvPicPr>
        <p:blipFill>
          <a:blip r:embed="rId7"/>
          <a:stretch>
            <a:fillRect/>
          </a:stretch>
        </p:blipFill>
        <p:spPr>
          <a:xfrm rot="20222837">
            <a:off x="9278273" y="381107"/>
            <a:ext cx="2362200" cy="3362325"/>
          </a:xfrm>
          <a:prstGeom prst="rect">
            <a:avLst/>
          </a:prstGeom>
        </p:spPr>
      </p:pic>
      <p:pic>
        <p:nvPicPr>
          <p:cNvPr id="13" name="Picture 13" descr="Graphical user interface, text, application&#10;&#10;Description automatically generated">
            <a:extLst>
              <a:ext uri="{FF2B5EF4-FFF2-40B4-BE49-F238E27FC236}">
                <a16:creationId xmlns:a16="http://schemas.microsoft.com/office/drawing/2014/main" id="{03EAE00D-C63C-40F1-8B81-449A25DD11A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20453343">
            <a:off x="8794725" y="2975628"/>
            <a:ext cx="2743200" cy="1929468"/>
          </a:xfrm>
          <a:prstGeom prst="rect">
            <a:avLst/>
          </a:prstGeom>
        </p:spPr>
      </p:pic>
      <p:pic>
        <p:nvPicPr>
          <p:cNvPr id="14" name="Picture 14" descr="Calendar&#10;&#10;Description automatically generated">
            <a:extLst>
              <a:ext uri="{FF2B5EF4-FFF2-40B4-BE49-F238E27FC236}">
                <a16:creationId xmlns:a16="http://schemas.microsoft.com/office/drawing/2014/main" id="{39092CD2-5FF4-49D2-A781-99EBAC94275F}"/>
              </a:ext>
            </a:extLst>
          </p:cNvPr>
          <p:cNvPicPr>
            <a:picLocks noChangeAspect="1"/>
          </p:cNvPicPr>
          <p:nvPr/>
        </p:nvPicPr>
        <p:blipFill>
          <a:blip r:embed="rId9"/>
          <a:stretch>
            <a:fillRect/>
          </a:stretch>
        </p:blipFill>
        <p:spPr>
          <a:xfrm rot="20481497">
            <a:off x="9351830" y="4785262"/>
            <a:ext cx="2474546" cy="1738923"/>
          </a:xfrm>
          <a:prstGeom prst="rect">
            <a:avLst/>
          </a:prstGeom>
        </p:spPr>
      </p:pic>
      <p:sp>
        <p:nvSpPr>
          <p:cNvPr id="15" name="TextBox 14">
            <a:extLst>
              <a:ext uri="{FF2B5EF4-FFF2-40B4-BE49-F238E27FC236}">
                <a16:creationId xmlns:a16="http://schemas.microsoft.com/office/drawing/2014/main" id="{489D1CE8-CD6F-443D-ADC2-F7DF7AE22AD2}"/>
              </a:ext>
            </a:extLst>
          </p:cNvPr>
          <p:cNvSpPr txBox="1"/>
          <p:nvPr/>
        </p:nvSpPr>
        <p:spPr>
          <a:xfrm>
            <a:off x="-53410" y="5654"/>
            <a:ext cx="857445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000" b="1" dirty="0">
                <a:solidFill>
                  <a:srgbClr val="B3D236"/>
                </a:solidFill>
                <a:hlinkClick r:id="rId10" tooltip="How Good Is Our - - -? search results">
                  <a:extLst>
                    <a:ext uri="{A12FA001-AC4F-418D-AE19-62706E023703}">
                      <ahyp:hlinkClr xmlns="" xmlns:ahyp="http://schemas.microsoft.com/office/drawing/2018/hyperlinkcolor" val="tx"/>
                    </a:ext>
                  </a:extLst>
                </a:hlinkClick>
              </a:rPr>
              <a:t>Quality frameworks How good is our..?</a:t>
            </a:r>
            <a:r>
              <a:rPr lang="en-GB" sz="4000" dirty="0">
                <a:solidFill>
                  <a:srgbClr val="B3D236"/>
                </a:solidFill>
              </a:rPr>
              <a:t> </a:t>
            </a:r>
            <a:endParaRPr lang="en-GB" sz="4000" b="1" dirty="0">
              <a:solidFill>
                <a:srgbClr val="B3D236"/>
              </a:solidFill>
            </a:endParaRPr>
          </a:p>
        </p:txBody>
      </p:sp>
      <p:pic>
        <p:nvPicPr>
          <p:cNvPr id="17" name="Content Placeholder 9"/>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20077149">
            <a:off x="943674" y="3829996"/>
            <a:ext cx="2543649" cy="2543908"/>
          </a:xfrm>
          <a:prstGeom prst="rect">
            <a:avLst/>
          </a:prstGeom>
        </p:spPr>
      </p:pic>
      <p:pic>
        <p:nvPicPr>
          <p:cNvPr id="18" name="Content Placeholder 8"/>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rot="19994046">
            <a:off x="4204655" y="3282021"/>
            <a:ext cx="2722594" cy="2985435"/>
          </a:xfrm>
          <a:prstGeom prst="rect">
            <a:avLst/>
          </a:prstGeom>
        </p:spPr>
      </p:pic>
      <p:pic>
        <p:nvPicPr>
          <p:cNvPr id="19" name="Picture 18"/>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rot="20263516">
            <a:off x="7570100" y="4724049"/>
            <a:ext cx="1862511" cy="1723994"/>
          </a:xfrm>
          <a:prstGeom prst="rect">
            <a:avLst/>
          </a:prstGeom>
        </p:spPr>
      </p:pic>
      <p:sp>
        <p:nvSpPr>
          <p:cNvPr id="16" name="TextBox 15">
            <a:extLst>
              <a:ext uri="{FF2B5EF4-FFF2-40B4-BE49-F238E27FC236}">
                <a16:creationId xmlns:a16="http://schemas.microsoft.com/office/drawing/2014/main" id="{7746B9FC-7A93-689E-C591-C78F5EBCB0D7}"/>
              </a:ext>
            </a:extLst>
          </p:cNvPr>
          <p:cNvSpPr txBox="1"/>
          <p:nvPr/>
        </p:nvSpPr>
        <p:spPr>
          <a:xfrm>
            <a:off x="4053774" y="6545201"/>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4112772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FDDBF-93B3-438F-8FF2-3D41DFDCA3E2}"/>
              </a:ext>
            </a:extLst>
          </p:cNvPr>
          <p:cNvSpPr>
            <a:spLocks noGrp="1"/>
          </p:cNvSpPr>
          <p:nvPr>
            <p:ph type="title"/>
          </p:nvPr>
        </p:nvSpPr>
        <p:spPr>
          <a:xfrm>
            <a:off x="331788" y="263525"/>
            <a:ext cx="10515600" cy="1325563"/>
          </a:xfrm>
        </p:spPr>
        <p:txBody>
          <a:bodyPr>
            <a:normAutofit/>
          </a:bodyPr>
          <a:lstStyle/>
          <a:p>
            <a:r>
              <a:rPr lang="en-GB" sz="4000" b="1" dirty="0">
                <a:solidFill>
                  <a:srgbClr val="B3D236"/>
                </a:solidFill>
                <a:latin typeface="Arial" panose="020B0604020202020204" pitchFamily="34" charset="0"/>
                <a:cs typeface="Arial" panose="020B0604020202020204" pitchFamily="34" charset="0"/>
              </a:rPr>
              <a:t>Effective self-evaluation</a:t>
            </a:r>
          </a:p>
        </p:txBody>
      </p:sp>
      <p:sp>
        <p:nvSpPr>
          <p:cNvPr id="4" name="Content Placeholder 3">
            <a:extLst>
              <a:ext uri="{FF2B5EF4-FFF2-40B4-BE49-F238E27FC236}">
                <a16:creationId xmlns:a16="http://schemas.microsoft.com/office/drawing/2014/main" id="{256E5207-7149-4AD0-9BDC-E93CD3EC7983}"/>
              </a:ext>
            </a:extLst>
          </p:cNvPr>
          <p:cNvSpPr>
            <a:spLocks noGrp="1"/>
          </p:cNvSpPr>
          <p:nvPr>
            <p:ph sz="half" idx="2"/>
          </p:nvPr>
        </p:nvSpPr>
        <p:spPr>
          <a:xfrm>
            <a:off x="331788" y="1929342"/>
            <a:ext cx="5157787" cy="3684588"/>
          </a:xfrm>
        </p:spPr>
        <p:txBody>
          <a:bodyPr>
            <a:normAutofit fontScale="25000" lnSpcReduction="20000"/>
          </a:bodyPr>
          <a:lstStyle/>
          <a:p>
            <a:pPr marL="0" indent="0">
              <a:buNone/>
            </a:pPr>
            <a:r>
              <a:rPr lang="en-GB" sz="8300" dirty="0">
                <a:latin typeface="Arial" panose="020B0604020202020204" pitchFamily="34" charset="0"/>
                <a:cs typeface="Arial" panose="020B0604020202020204" pitchFamily="34" charset="0"/>
              </a:rPr>
              <a:t>The driving force of a successful improvement strategy is self-evaluation. An organisation that has the capacity to examine all that it does critically in the light of genuine evidence - including data on pupil performance - and sets targets for its own developments, will be an improving one" </a:t>
            </a:r>
          </a:p>
          <a:p>
            <a:endParaRPr lang="en-GB" sz="8300" dirty="0">
              <a:latin typeface="Arial" panose="020B0604020202020204" pitchFamily="34" charset="0"/>
              <a:cs typeface="Arial" panose="020B0604020202020204" pitchFamily="34" charset="0"/>
            </a:endParaRPr>
          </a:p>
          <a:p>
            <a:pPr marL="0" indent="0">
              <a:buNone/>
            </a:pPr>
            <a:r>
              <a:rPr lang="en-GB" sz="8300" b="1" dirty="0">
                <a:latin typeface="Arial" panose="020B0604020202020204" pitchFamily="34" charset="0"/>
                <a:cs typeface="Arial" panose="020B0604020202020204" pitchFamily="34" charset="0"/>
              </a:rPr>
              <a:t>Michael Fullan</a:t>
            </a:r>
          </a:p>
          <a:p>
            <a:endParaRPr lang="en-GB" dirty="0"/>
          </a:p>
        </p:txBody>
      </p:sp>
      <p:sp>
        <p:nvSpPr>
          <p:cNvPr id="6" name="Content Placeholder 5">
            <a:extLst>
              <a:ext uri="{FF2B5EF4-FFF2-40B4-BE49-F238E27FC236}">
                <a16:creationId xmlns:a16="http://schemas.microsoft.com/office/drawing/2014/main" id="{C958C752-C5E8-499C-BDB7-D57F712FFB4F}"/>
              </a:ext>
            </a:extLst>
          </p:cNvPr>
          <p:cNvSpPr>
            <a:spLocks noGrp="1"/>
          </p:cNvSpPr>
          <p:nvPr>
            <p:ph sz="quarter" idx="4"/>
          </p:nvPr>
        </p:nvSpPr>
        <p:spPr>
          <a:xfrm>
            <a:off x="6548244" y="1184023"/>
            <a:ext cx="5183188" cy="3684588"/>
          </a:xfrm>
        </p:spPr>
        <p:txBody>
          <a:bodyPr>
            <a:normAutofit fontScale="25000" lnSpcReduction="20000"/>
          </a:bodyPr>
          <a:lstStyle/>
          <a:p>
            <a:pPr marL="0" indent="0">
              <a:buNone/>
            </a:pPr>
            <a:r>
              <a:rPr lang="en-GB" sz="10800" dirty="0">
                <a:latin typeface="Arial" panose="020B0604020202020204" pitchFamily="34" charset="0"/>
                <a:cs typeface="Arial" panose="020B0604020202020204" pitchFamily="34" charset="0"/>
              </a:rPr>
              <a:t>Effective self-evaluation underpins the work of any successful establishment. At the heart of self-evaluation there are three questions: </a:t>
            </a:r>
          </a:p>
          <a:p>
            <a:pPr>
              <a:lnSpc>
                <a:spcPct val="200000"/>
              </a:lnSpc>
            </a:pPr>
            <a:r>
              <a:rPr lang="en-GB" sz="10800" b="1" dirty="0">
                <a:latin typeface="Arial" panose="020B0604020202020204" pitchFamily="34" charset="0"/>
                <a:cs typeface="Arial" panose="020B0604020202020204" pitchFamily="34" charset="0"/>
              </a:rPr>
              <a:t>How are we doing in our Gaelic provisions? </a:t>
            </a:r>
            <a:endParaRPr lang="en-GB" sz="10800" dirty="0">
              <a:latin typeface="Arial" panose="020B0604020202020204" pitchFamily="34" charset="0"/>
              <a:cs typeface="Arial" panose="020B0604020202020204" pitchFamily="34" charset="0"/>
            </a:endParaRPr>
          </a:p>
          <a:p>
            <a:pPr>
              <a:lnSpc>
                <a:spcPct val="200000"/>
              </a:lnSpc>
            </a:pPr>
            <a:r>
              <a:rPr lang="en-GB" sz="10800" b="1" dirty="0">
                <a:latin typeface="Arial" panose="020B0604020202020204" pitchFamily="34" charset="0"/>
                <a:cs typeface="Arial" panose="020B0604020202020204" pitchFamily="34" charset="0"/>
              </a:rPr>
              <a:t>How do we know? </a:t>
            </a:r>
            <a:endParaRPr lang="en-GB" sz="10800" dirty="0">
              <a:latin typeface="Arial" panose="020B0604020202020204" pitchFamily="34" charset="0"/>
              <a:cs typeface="Arial" panose="020B0604020202020204" pitchFamily="34" charset="0"/>
            </a:endParaRPr>
          </a:p>
          <a:p>
            <a:pPr>
              <a:lnSpc>
                <a:spcPct val="200000"/>
              </a:lnSpc>
            </a:pPr>
            <a:r>
              <a:rPr lang="en-GB" sz="10800" b="1" dirty="0">
                <a:latin typeface="Arial" panose="020B0604020202020204" pitchFamily="34" charset="0"/>
                <a:cs typeface="Arial" panose="020B0604020202020204" pitchFamily="34" charset="0"/>
              </a:rPr>
              <a:t>What are we going to do now for Gaelic?</a:t>
            </a:r>
            <a:r>
              <a:rPr lang="en-GB" sz="10800" dirty="0">
                <a:latin typeface="Arial" panose="020B0604020202020204" pitchFamily="34" charset="0"/>
                <a:cs typeface="Arial" panose="020B0604020202020204" pitchFamily="34" charset="0"/>
              </a:rPr>
              <a:t> </a:t>
            </a:r>
          </a:p>
          <a:p>
            <a:endParaRPr lang="en-GB" dirty="0"/>
          </a:p>
        </p:txBody>
      </p:sp>
      <p:pic>
        <p:nvPicPr>
          <p:cNvPr id="7" name="Picture 6" descr="ES_alllogos_colour-01.png">
            <a:extLst>
              <a:ext uri="{FF2B5EF4-FFF2-40B4-BE49-F238E27FC236}">
                <a16:creationId xmlns:a16="http://schemas.microsoft.com/office/drawing/2014/main" id="{A7E2E4C7-F03C-4C3B-8B08-91C71170220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0041" t="16807" r="10529" b="28484"/>
          <a:stretch/>
        </p:blipFill>
        <p:spPr>
          <a:xfrm>
            <a:off x="10350497" y="203309"/>
            <a:ext cx="1543898" cy="650131"/>
          </a:xfrm>
          <a:prstGeom prst="rect">
            <a:avLst/>
          </a:prstGeom>
        </p:spPr>
      </p:pic>
      <p:sp>
        <p:nvSpPr>
          <p:cNvPr id="8" name="TextBox 7">
            <a:extLst>
              <a:ext uri="{FF2B5EF4-FFF2-40B4-BE49-F238E27FC236}">
                <a16:creationId xmlns:a16="http://schemas.microsoft.com/office/drawing/2014/main" id="{23D46773-657D-E73C-C389-6DFA7D73F284}"/>
              </a:ext>
            </a:extLst>
          </p:cNvPr>
          <p:cNvSpPr txBox="1"/>
          <p:nvPr/>
        </p:nvSpPr>
        <p:spPr>
          <a:xfrm>
            <a:off x="4162416" y="6581001"/>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4216871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A9A215-B16C-25B6-4FD0-17D8904CB71E}"/>
              </a:ext>
            </a:extLst>
          </p:cNvPr>
          <p:cNvSpPr txBox="1"/>
          <p:nvPr/>
        </p:nvSpPr>
        <p:spPr>
          <a:xfrm>
            <a:off x="199176" y="0"/>
            <a:ext cx="11992824" cy="4888518"/>
          </a:xfrm>
          <a:prstGeom prst="rect">
            <a:avLst/>
          </a:prstGeom>
          <a:noFill/>
        </p:spPr>
        <p:txBody>
          <a:bodyPr wrap="square">
            <a:spAutoFit/>
          </a:bodyPr>
          <a:lstStyle/>
          <a:p>
            <a:pPr marL="431800" indent="-431800">
              <a:spcAft>
                <a:spcPts val="1800"/>
              </a:spcAft>
            </a:pPr>
            <a:r>
              <a:rPr lang="en-GB" sz="3600" b="1" kern="1200" dirty="0">
                <a:solidFill>
                  <a:srgbClr val="B3D236"/>
                </a:solidFill>
                <a:effectLst/>
                <a:latin typeface="Arial" panose="020B0604020202020204" pitchFamily="34" charset="0"/>
                <a:ea typeface="Calibri" panose="020F0502020204030204" pitchFamily="34" charset="0"/>
                <a:cs typeface="Times New Roman" panose="02020603050405020304" pitchFamily="18" charset="0"/>
              </a:rPr>
              <a:t>Gaelic Medium Education</a:t>
            </a:r>
          </a:p>
          <a:p>
            <a:pPr marL="431800" indent="-431800">
              <a:spcAft>
                <a:spcPts val="1800"/>
              </a:spcAft>
            </a:pPr>
            <a:r>
              <a:rPr lang="en-GB" sz="3600" b="1" dirty="0">
                <a:solidFill>
                  <a:srgbClr val="B3D236"/>
                </a:solidFill>
                <a:effectLst/>
                <a:latin typeface="Arial" panose="020B0604020202020204" pitchFamily="34" charset="0"/>
                <a:ea typeface="Times New Roman" panose="02020603050405020304" pitchFamily="18" charset="0"/>
              </a:rPr>
              <a:t>Key messages</a:t>
            </a:r>
          </a:p>
          <a:p>
            <a:pPr marL="431800">
              <a:lnSpc>
                <a:spcPts val="1400"/>
              </a:lnSpc>
              <a:spcAft>
                <a:spcPts val="600"/>
              </a:spcAft>
            </a:pPr>
            <a:endParaRPr lang="en-GB" sz="2000" b="1" dirty="0">
              <a:solidFill>
                <a:srgbClr val="B3D236"/>
              </a:solidFill>
              <a:effectLst/>
              <a:latin typeface="Arial" panose="020B0604020202020204" pitchFamily="34" charset="0"/>
              <a:ea typeface="Times New Roman" panose="02020603050405020304" pitchFamily="18" charset="0"/>
            </a:endParaRPr>
          </a:p>
          <a:p>
            <a:pPr marL="342900" lvl="0" indent="-342900">
              <a:spcAft>
                <a:spcPts val="600"/>
              </a:spcAft>
              <a:buFont typeface="Symbol" panose="05050102010706020507" pitchFamily="18" charset="2"/>
              <a:buChar char=""/>
              <a:tabLst>
                <a:tab pos="450215" algn="l"/>
                <a:tab pos="685800" algn="l"/>
                <a:tab pos="1143000" algn="l"/>
                <a:tab pos="2057400" algn="l"/>
              </a:tabLst>
            </a:pPr>
            <a:r>
              <a:rPr lang="en-GB" sz="2800" dirty="0">
                <a:effectLst/>
                <a:latin typeface="Arial" panose="020B0604020202020204" pitchFamily="34" charset="0"/>
                <a:ea typeface="Times New Roman" panose="02020603050405020304" pitchFamily="18" charset="0"/>
                <a:cs typeface="Times New Roman" panose="02020603050405020304" pitchFamily="18" charset="0"/>
              </a:rPr>
              <a:t>Gaelic Medium Education is based on the principles of immersion with children accruing all the benefits of bilingualism. </a:t>
            </a:r>
          </a:p>
          <a:p>
            <a:pPr lvl="0">
              <a:spcAft>
                <a:spcPts val="600"/>
              </a:spcAft>
              <a:tabLst>
                <a:tab pos="450215" algn="l"/>
                <a:tab pos="685800" algn="l"/>
                <a:tab pos="1143000" algn="l"/>
                <a:tab pos="2057400" algn="l"/>
              </a:tabLst>
            </a:pPr>
            <a:endParaRPr lang="en-GB" sz="2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450215" algn="l"/>
                <a:tab pos="685800" algn="l"/>
                <a:tab pos="1143000" algn="l"/>
                <a:tab pos="2057400" algn="l"/>
              </a:tabLst>
            </a:pPr>
            <a:r>
              <a:rPr lang="en-GB" sz="2800" dirty="0">
                <a:effectLst/>
                <a:latin typeface="Arial" panose="020B0604020202020204" pitchFamily="34" charset="0"/>
                <a:ea typeface="Times New Roman" panose="02020603050405020304" pitchFamily="18" charset="0"/>
                <a:cs typeface="Times New Roman" panose="02020603050405020304" pitchFamily="18" charset="0"/>
              </a:rPr>
              <a:t>The early stage of learning through the medium of Gaelic, and where no other language is used, is referred to as ‘total immersion’. This is followed by an ‘immersion phase’ up to and including the senior phase.</a:t>
            </a:r>
          </a:p>
          <a:p>
            <a:pPr lvl="0">
              <a:spcAft>
                <a:spcPts val="600"/>
              </a:spcAft>
              <a:tabLst>
                <a:tab pos="450215" algn="l"/>
                <a:tab pos="685800" algn="l"/>
                <a:tab pos="1143000" algn="l"/>
                <a:tab pos="2057400" algn="l"/>
              </a:tabLst>
            </a:pPr>
            <a:endParaRPr lang="en-GB" sz="1000"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D48F3B0-D65A-C7A0-12E5-9F709737A910}"/>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3075523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A9A215-B16C-25B6-4FD0-17D8904CB71E}"/>
              </a:ext>
            </a:extLst>
          </p:cNvPr>
          <p:cNvSpPr txBox="1"/>
          <p:nvPr/>
        </p:nvSpPr>
        <p:spPr>
          <a:xfrm>
            <a:off x="199176" y="0"/>
            <a:ext cx="11992824" cy="5365571"/>
          </a:xfrm>
          <a:prstGeom prst="rect">
            <a:avLst/>
          </a:prstGeom>
          <a:noFill/>
        </p:spPr>
        <p:txBody>
          <a:bodyPr wrap="square">
            <a:spAutoFit/>
          </a:bodyPr>
          <a:lstStyle/>
          <a:p>
            <a:pPr marL="431800" indent="-431800">
              <a:spcAft>
                <a:spcPts val="1800"/>
              </a:spcAft>
            </a:pPr>
            <a:r>
              <a:rPr lang="en-GB" sz="3600" b="1" kern="1200" dirty="0">
                <a:solidFill>
                  <a:srgbClr val="B3D236"/>
                </a:solidFill>
                <a:effectLst/>
                <a:latin typeface="Arial" panose="020B0604020202020204" pitchFamily="34" charset="0"/>
                <a:ea typeface="Calibri" panose="020F0502020204030204" pitchFamily="34" charset="0"/>
                <a:cs typeface="Times New Roman" panose="02020603050405020304" pitchFamily="18" charset="0"/>
              </a:rPr>
              <a:t>Gaelic Medium Education</a:t>
            </a:r>
          </a:p>
          <a:p>
            <a:pPr marL="431800" indent="-431800">
              <a:spcAft>
                <a:spcPts val="1800"/>
              </a:spcAft>
            </a:pPr>
            <a:r>
              <a:rPr lang="en-GB" sz="3600" b="1" dirty="0">
                <a:solidFill>
                  <a:srgbClr val="B3D236"/>
                </a:solidFill>
                <a:effectLst/>
                <a:latin typeface="Arial" panose="020B0604020202020204" pitchFamily="34" charset="0"/>
                <a:ea typeface="Times New Roman" panose="02020603050405020304" pitchFamily="18" charset="0"/>
              </a:rPr>
              <a:t>Key messages</a:t>
            </a:r>
          </a:p>
          <a:p>
            <a:pPr marL="431800">
              <a:lnSpc>
                <a:spcPts val="1400"/>
              </a:lnSpc>
              <a:spcAft>
                <a:spcPts val="600"/>
              </a:spcAft>
            </a:pPr>
            <a:endParaRPr lang="en-GB" sz="2000" b="1" dirty="0">
              <a:solidFill>
                <a:srgbClr val="B3D236"/>
              </a:solidFill>
              <a:effectLst/>
              <a:latin typeface="Arial" panose="020B0604020202020204" pitchFamily="34" charset="0"/>
              <a:ea typeface="Times New Roman" panose="02020603050405020304" pitchFamily="18" charset="0"/>
            </a:endParaRPr>
          </a:p>
          <a:p>
            <a:pPr lvl="0">
              <a:spcAft>
                <a:spcPts val="600"/>
              </a:spcAft>
              <a:tabLst>
                <a:tab pos="450215" algn="l"/>
                <a:tab pos="685800" algn="l"/>
                <a:tab pos="1143000" algn="l"/>
                <a:tab pos="2057400" algn="l"/>
              </a:tabLst>
            </a:pPr>
            <a:endParaRPr lang="en-GB" sz="1000" dirty="0">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450215" algn="l"/>
                <a:tab pos="685800" algn="l"/>
                <a:tab pos="1143000" algn="l"/>
                <a:tab pos="2057400" algn="l"/>
              </a:tabLst>
            </a:pPr>
            <a:r>
              <a:rPr lang="en-GB" sz="2700" dirty="0">
                <a:effectLst/>
                <a:latin typeface="Arial" panose="020B0604020202020204" pitchFamily="34" charset="0"/>
                <a:ea typeface="Times New Roman" panose="02020603050405020304" pitchFamily="18" charset="0"/>
                <a:cs typeface="Times New Roman" panose="02020603050405020304" pitchFamily="18" charset="0"/>
              </a:rPr>
              <a:t>Children and young people need to be equally confident in the use of Gaelic and English and able to use both languages in a full range of situations within and out with school.</a:t>
            </a:r>
          </a:p>
          <a:p>
            <a:pPr lvl="0">
              <a:spcAft>
                <a:spcPts val="600"/>
              </a:spcAft>
              <a:tabLst>
                <a:tab pos="450215" algn="l"/>
                <a:tab pos="685800" algn="l"/>
                <a:tab pos="1143000" algn="l"/>
                <a:tab pos="2057400" algn="l"/>
              </a:tabLst>
            </a:pPr>
            <a:endParaRPr lang="en-GB"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450215" algn="l"/>
                <a:tab pos="685800" algn="l"/>
                <a:tab pos="1143000" algn="l"/>
                <a:tab pos="2057400" algn="l"/>
              </a:tabLst>
            </a:pPr>
            <a:r>
              <a:rPr lang="en-GB" sz="2700" dirty="0">
                <a:effectLst/>
                <a:latin typeface="Arial" panose="020B0604020202020204" pitchFamily="34" charset="0"/>
                <a:ea typeface="Times New Roman" panose="02020603050405020304" pitchFamily="18" charset="0"/>
                <a:cs typeface="Times New Roman" panose="02020603050405020304" pitchFamily="18" charset="0"/>
              </a:rPr>
              <a:t>All Gaelic Medium Education provisions, whether in free-standing provision known as Gaelic schools or Gaelic Medium schools or when delivered alongside English medium, have as an underlying foundation the principles of immersion. </a:t>
            </a:r>
          </a:p>
        </p:txBody>
      </p:sp>
      <p:sp>
        <p:nvSpPr>
          <p:cNvPr id="4" name="TextBox 3">
            <a:extLst>
              <a:ext uri="{FF2B5EF4-FFF2-40B4-BE49-F238E27FC236}">
                <a16:creationId xmlns:a16="http://schemas.microsoft.com/office/drawing/2014/main" id="{0D5421CA-9EBB-A84D-8B73-D8AF3213AADA}"/>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590477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816F13-836F-17E9-8B59-103040F21DA2}"/>
              </a:ext>
            </a:extLst>
          </p:cNvPr>
          <p:cNvSpPr txBox="1"/>
          <p:nvPr/>
        </p:nvSpPr>
        <p:spPr>
          <a:xfrm>
            <a:off x="0" y="286166"/>
            <a:ext cx="11877964" cy="5332294"/>
          </a:xfrm>
          <a:prstGeom prst="rect">
            <a:avLst/>
          </a:prstGeom>
          <a:noFill/>
        </p:spPr>
        <p:txBody>
          <a:bodyPr wrap="square">
            <a:spAutoFit/>
          </a:bodyPr>
          <a:lstStyle/>
          <a:p>
            <a:pPr marL="431800" indent="-431800">
              <a:spcAft>
                <a:spcPts val="1800"/>
              </a:spcAft>
            </a:pPr>
            <a:r>
              <a:rPr lang="en-GB" sz="3600" b="1" kern="1200" dirty="0">
                <a:solidFill>
                  <a:srgbClr val="B3D236"/>
                </a:solidFill>
                <a:effectLst/>
                <a:latin typeface="Arial" panose="020B0604020202020204" pitchFamily="34" charset="0"/>
                <a:cs typeface="Times New Roman" panose="02020603050405020304" pitchFamily="18" charset="0"/>
              </a:rPr>
              <a:t>Gaelic Medium Education: engagement with parents</a:t>
            </a:r>
          </a:p>
          <a:p>
            <a:pPr marL="431800" indent="-431800">
              <a:spcAft>
                <a:spcPts val="1800"/>
              </a:spcAft>
            </a:pPr>
            <a:r>
              <a:rPr lang="en-GB" sz="3600" b="1" dirty="0">
                <a:solidFill>
                  <a:srgbClr val="B3D236"/>
                </a:solidFill>
                <a:effectLst/>
                <a:latin typeface="Arial" panose="020B0604020202020204" pitchFamily="34" charset="0"/>
                <a:ea typeface="Times New Roman" panose="02020603050405020304" pitchFamily="18" charset="0"/>
              </a:rPr>
              <a:t>Key messages</a:t>
            </a:r>
          </a:p>
          <a:p>
            <a:pPr marL="431800">
              <a:lnSpc>
                <a:spcPts val="1400"/>
              </a:lnSpc>
              <a:spcAft>
                <a:spcPts val="600"/>
              </a:spcAft>
            </a:pPr>
            <a:endParaRPr lang="en-GB" sz="1100" b="1" dirty="0">
              <a:solidFill>
                <a:srgbClr val="00B050"/>
              </a:solidFill>
              <a:latin typeface="Arial" panose="020B0604020202020204" pitchFamily="34" charset="0"/>
              <a:ea typeface="Times New Roman" panose="02020603050405020304" pitchFamily="18" charset="0"/>
            </a:endParaRPr>
          </a:p>
          <a:p>
            <a:pPr marL="342900" lvl="0" indent="-342900">
              <a:spcAft>
                <a:spcPts val="600"/>
              </a:spcAft>
              <a:buFont typeface="Symbol" panose="05050102010706020507" pitchFamily="18" charset="2"/>
              <a:buChar char=""/>
              <a:tabLst>
                <a:tab pos="450215" algn="l"/>
                <a:tab pos="685800" algn="l"/>
                <a:tab pos="1143000" algn="l"/>
                <a:tab pos="2057400" algn="l"/>
              </a:tabLst>
            </a:pPr>
            <a:r>
              <a:rPr lang="en-GB" sz="2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Early engagement with parents to inform them of the benefits of Gaelic Medium Education, and its link to the benefits of bilingualism, is essential in securing the future of the language. </a:t>
            </a:r>
          </a:p>
          <a:p>
            <a:pPr lvl="0">
              <a:spcAft>
                <a:spcPts val="600"/>
              </a:spcAft>
              <a:tabLst>
                <a:tab pos="450215" algn="l"/>
                <a:tab pos="685800" algn="l"/>
                <a:tab pos="1143000" algn="l"/>
                <a:tab pos="2057400" algn="l"/>
              </a:tabLst>
            </a:pPr>
            <a:endParaRPr lang="en-GB" sz="2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450215" algn="l"/>
                <a:tab pos="685800" algn="l"/>
                <a:tab pos="1143000" algn="l"/>
                <a:tab pos="2057400" algn="l"/>
              </a:tabLst>
            </a:pPr>
            <a:r>
              <a:rPr lang="en-GB" sz="2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Children’s fluency in Gaelic is enhanced by using the language out with school. Parents need to have clear information on how to support their children’s education.</a:t>
            </a:r>
          </a:p>
          <a:p>
            <a:pPr marL="431800">
              <a:lnSpc>
                <a:spcPts val="1400"/>
              </a:lnSpc>
              <a:spcAft>
                <a:spcPts val="600"/>
              </a:spcAft>
            </a:pPr>
            <a:endParaRPr lang="en-GB" sz="1100" b="1" dirty="0">
              <a:solidFill>
                <a:srgbClr val="4389D7"/>
              </a:solidFill>
              <a:effectLst/>
              <a:latin typeface="Arial" panose="020B0604020202020204" pitchFamily="34" charset="0"/>
              <a:ea typeface="Times New Roman" panose="02020603050405020304" pitchFamily="18" charset="0"/>
            </a:endParaRPr>
          </a:p>
        </p:txBody>
      </p:sp>
      <p:sp>
        <p:nvSpPr>
          <p:cNvPr id="5" name="TextBox 4">
            <a:extLst>
              <a:ext uri="{FF2B5EF4-FFF2-40B4-BE49-F238E27FC236}">
                <a16:creationId xmlns:a16="http://schemas.microsoft.com/office/drawing/2014/main" id="{FEE21758-D5A6-942C-FAD1-363578873007}"/>
              </a:ext>
            </a:extLst>
          </p:cNvPr>
          <p:cNvSpPr txBox="1"/>
          <p:nvPr/>
        </p:nvSpPr>
        <p:spPr>
          <a:xfrm>
            <a:off x="3879272" y="6433334"/>
            <a:ext cx="11702471"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1404591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01B530-B2AC-4CE6-14FB-BDDF4B7776BF}"/>
              </a:ext>
            </a:extLst>
          </p:cNvPr>
          <p:cNvSpPr txBox="1"/>
          <p:nvPr/>
        </p:nvSpPr>
        <p:spPr>
          <a:xfrm>
            <a:off x="0" y="264276"/>
            <a:ext cx="12192000" cy="3985706"/>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career-long professional learning</a:t>
            </a:r>
            <a:endParaRPr lang="en-GB" sz="3600" b="1" dirty="0">
              <a:solidFill>
                <a:srgbClr val="B3D236"/>
              </a:solidFill>
              <a:effectLst/>
              <a:latin typeface="Arial" panose="020B0604020202020204" pitchFamily="34" charset="0"/>
              <a:cs typeface="Times New Roman" panose="02020603050405020304" pitchFamily="18" charset="0"/>
            </a:endParaRPr>
          </a:p>
          <a:p>
            <a:r>
              <a:rPr lang="en-US" sz="18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rPr>
              <a:t> </a:t>
            </a:r>
            <a:endParaRPr lang="en-GB" sz="18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431800" indent="-431800">
              <a:spcAft>
                <a:spcPts val="1800"/>
              </a:spcAft>
            </a:pPr>
            <a:r>
              <a:rPr lang="en-GB" sz="3600" b="1" dirty="0">
                <a:solidFill>
                  <a:srgbClr val="92D050"/>
                </a:solidFill>
                <a:effectLst/>
                <a:latin typeface="Arial" panose="020B0604020202020204" pitchFamily="34" charset="0"/>
                <a:ea typeface="Times New Roman" panose="02020603050405020304" pitchFamily="18" charset="0"/>
              </a:rPr>
              <a:t>Key messages</a:t>
            </a:r>
          </a:p>
          <a:p>
            <a:pPr marL="431800" indent="-431800">
              <a:spcAft>
                <a:spcPts val="1800"/>
              </a:spcAft>
            </a:pPr>
            <a:endParaRPr lang="en-GB" sz="3600" b="1" dirty="0">
              <a:solidFill>
                <a:srgbClr val="4389D7"/>
              </a:solidFill>
              <a:effectLst/>
              <a:latin typeface="Arial" panose="020B0604020202020204" pitchFamily="34" charset="0"/>
              <a:ea typeface="Times New Roman" panose="02020603050405020304" pitchFamily="18" charset="0"/>
            </a:endParaRPr>
          </a:p>
          <a:p>
            <a:pPr marL="342900" lvl="0" indent="-342900">
              <a:spcAft>
                <a:spcPts val="1200"/>
              </a:spcAft>
              <a:buFont typeface="Symbol" panose="05050102010706020507" pitchFamily="18" charset="2"/>
              <a:buChar char=""/>
              <a:tabLst>
                <a:tab pos="450215" algn="l"/>
                <a:tab pos="685800" algn="l"/>
                <a:tab pos="1143000" algn="l"/>
                <a:tab pos="2057400" algn="l"/>
              </a:tabLst>
            </a:pPr>
            <a:r>
              <a:rPr lang="en-GB" sz="2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Teachers need access to high-quality career-long professional learning (</a:t>
            </a:r>
            <a:r>
              <a:rPr lang="en-GB" sz="2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CLPL</a:t>
            </a:r>
            <a:r>
              <a:rPr lang="en-GB" sz="2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to support them with Gaelic Medium Education. </a:t>
            </a:r>
          </a:p>
        </p:txBody>
      </p:sp>
      <p:sp>
        <p:nvSpPr>
          <p:cNvPr id="4" name="TextBox 3">
            <a:extLst>
              <a:ext uri="{FF2B5EF4-FFF2-40B4-BE49-F238E27FC236}">
                <a16:creationId xmlns:a16="http://schemas.microsoft.com/office/drawing/2014/main" id="{8CDD8D52-47A9-FAD5-DE1D-2C26FEA5CE95}"/>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4198011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624C781-6C97-77E7-AE7A-317147597083}"/>
              </a:ext>
            </a:extLst>
          </p:cNvPr>
          <p:cNvSpPr txBox="1"/>
          <p:nvPr/>
        </p:nvSpPr>
        <p:spPr>
          <a:xfrm>
            <a:off x="0" y="68850"/>
            <a:ext cx="12192000" cy="6201698"/>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total immersion, including assessment </a:t>
            </a:r>
            <a:endParaRPr lang="en-GB" sz="3600" b="1" dirty="0">
              <a:solidFill>
                <a:srgbClr val="B3D236"/>
              </a:solidFill>
              <a:effectLst/>
              <a:latin typeface="Arial" panose="020B0604020202020204" pitchFamily="34" charset="0"/>
              <a:cs typeface="Times New Roman" panose="02020603050405020304" pitchFamily="18" charset="0"/>
            </a:endParaRPr>
          </a:p>
          <a:p>
            <a:endParaRPr lang="en-GB" sz="3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p>
          <a:p>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US"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US" sz="28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Children and young people need to experience high-quality </a:t>
            </a:r>
            <a:r>
              <a:rPr lang="en-US" sz="2800" b="1"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total immersion</a:t>
            </a:r>
            <a:r>
              <a:rPr lang="en-US" sz="28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 </a:t>
            </a:r>
            <a:r>
              <a:rPr lang="en-US" sz="2800" b="1"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as part of Gaelic Medium Education until they have a secure foundation in the language and a level of fluency that will enable them to build on the progress made in Gaelic.</a:t>
            </a:r>
          </a:p>
          <a:p>
            <a:pPr lvl="0">
              <a:spcAft>
                <a:spcPts val="0"/>
              </a:spcAft>
            </a:pPr>
            <a:r>
              <a:rPr lang="en-US" sz="2800" b="1"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 </a:t>
            </a:r>
            <a:endParaRPr lang="en-GB" sz="28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US" sz="28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Teachers’ monitoring and tracking of progress and achievement needs to ensure that children have received sufficient total immersion.  </a:t>
            </a:r>
            <a:endParaRPr lang="en-GB" sz="28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3" name="TextBox 2">
            <a:extLst>
              <a:ext uri="{FF2B5EF4-FFF2-40B4-BE49-F238E27FC236}">
                <a16:creationId xmlns:a16="http://schemas.microsoft.com/office/drawing/2014/main" id="{5E1B78CD-AED5-76C9-CB6C-6D9C99284B7B}"/>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466113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624C781-6C97-77E7-AE7A-317147597083}"/>
              </a:ext>
            </a:extLst>
          </p:cNvPr>
          <p:cNvSpPr txBox="1"/>
          <p:nvPr/>
        </p:nvSpPr>
        <p:spPr>
          <a:xfrm>
            <a:off x="0" y="68850"/>
            <a:ext cx="12192000" cy="6540252"/>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total immersion, including assessment </a:t>
            </a:r>
            <a:endParaRPr lang="en-GB" sz="3600" b="1" dirty="0">
              <a:solidFill>
                <a:srgbClr val="B3D236"/>
              </a:solidFill>
              <a:latin typeface="Arial" panose="020B0604020202020204" pitchFamily="34" charset="0"/>
              <a:cs typeface="Times New Roman" panose="02020603050405020304" pitchFamily="18" charset="0"/>
            </a:endParaRPr>
          </a:p>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US"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US" sz="2800" dirty="0">
                <a:effectLst/>
                <a:latin typeface="Arial" panose="020B0604020202020204" pitchFamily="34" charset="0"/>
                <a:ea typeface="MS Mincho" panose="02020609040205080304" pitchFamily="49" charset="-128"/>
                <a:cs typeface="Arial" panose="020B0604020202020204" pitchFamily="34" charset="0"/>
              </a:rPr>
              <a:t>A range of approaches are used in total immersion to enable children to hear and absorb high-quality Gaelic.</a:t>
            </a:r>
          </a:p>
          <a:p>
            <a:pPr lvl="0">
              <a:spcAft>
                <a:spcPts val="0"/>
              </a:spcAft>
            </a:pP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US" sz="2800" dirty="0">
                <a:effectLst/>
                <a:latin typeface="Arial" panose="020B0604020202020204" pitchFamily="34" charset="0"/>
                <a:ea typeface="Calibri" panose="020F0502020204030204" pitchFamily="34" charset="0"/>
                <a:cs typeface="Arial" panose="020B0604020202020204" pitchFamily="34" charset="0"/>
              </a:rPr>
              <a:t>In delivering learning in the total immersion playroom and classroom, staff need to make use of the principles of curriculum design to ensure </a:t>
            </a:r>
            <a:r>
              <a:rPr lang="en-US" sz="2800" b="1" dirty="0">
                <a:effectLst/>
                <a:latin typeface="Arial" panose="020B0604020202020204" pitchFamily="34" charset="0"/>
                <a:ea typeface="Calibri" panose="020F0502020204030204" pitchFamily="34" charset="0"/>
                <a:cs typeface="Arial" panose="020B0604020202020204" pitchFamily="34" charset="0"/>
              </a:rPr>
              <a:t>learning which is progressive and coherent</a:t>
            </a:r>
            <a:r>
              <a:rPr lang="en-US" sz="2800" dirty="0">
                <a:effectLst/>
                <a:latin typeface="Arial" panose="020B0604020202020204" pitchFamily="34" charset="0"/>
                <a:ea typeface="Calibri" panose="020F0502020204030204" pitchFamily="34" charset="0"/>
                <a:cs typeface="Arial" panose="020B0604020202020204" pitchFamily="34" charset="0"/>
              </a:rPr>
              <a:t>.  </a:t>
            </a:r>
          </a:p>
          <a:p>
            <a:pPr marL="342900" lvl="0" indent="-342900">
              <a:spcAft>
                <a:spcPts val="0"/>
              </a:spcAft>
              <a:buFont typeface="Symbol" panose="05050102010706020507" pitchFamily="18" charset="2"/>
              <a:buChar char=""/>
            </a:pPr>
            <a:endParaRPr lang="en-US" sz="2800" dirty="0">
              <a:latin typeface="Arial" panose="020B0604020202020204" pitchFamily="34" charset="0"/>
              <a:ea typeface="MS Mincho" panose="02020609040205080304" pitchFamily="49" charset="-128"/>
              <a:cs typeface="Arial" panose="020B0604020202020204" pitchFamily="34" charset="0"/>
            </a:endParaRPr>
          </a:p>
          <a:p>
            <a:pPr marL="342900" lvl="0" indent="-342900">
              <a:spcAft>
                <a:spcPts val="0"/>
              </a:spcAft>
              <a:buFont typeface="Symbol" panose="05050102010706020507" pitchFamily="18" charset="2"/>
              <a:buChar char=""/>
            </a:pPr>
            <a:r>
              <a:rPr lang="en-US" sz="2800" dirty="0">
                <a:effectLst/>
                <a:latin typeface="Arial" panose="020B0604020202020204" pitchFamily="34" charset="0"/>
                <a:ea typeface="MS Mincho" panose="02020609040205080304" pitchFamily="49" charset="-128"/>
                <a:cs typeface="Arial" panose="020B0604020202020204" pitchFamily="34" charset="0"/>
              </a:rPr>
              <a:t>The </a:t>
            </a:r>
            <a:r>
              <a:rPr lang="en-US" sz="2800" b="1" dirty="0">
                <a:effectLst/>
                <a:latin typeface="Arial" panose="020B0604020202020204" pitchFamily="34" charset="0"/>
                <a:ea typeface="MS Mincho" panose="02020609040205080304" pitchFamily="49" charset="-128"/>
                <a:cs typeface="Arial" panose="020B0604020202020204" pitchFamily="34" charset="0"/>
              </a:rPr>
              <a:t>Curriculum for Excellence</a:t>
            </a:r>
            <a:r>
              <a:rPr lang="en-US" sz="2800" dirty="0">
                <a:effectLst/>
                <a:latin typeface="Arial" panose="020B0604020202020204" pitchFamily="34" charset="0"/>
                <a:ea typeface="MS Mincho" panose="02020609040205080304" pitchFamily="49" charset="-128"/>
                <a:cs typeface="Arial" panose="020B0604020202020204" pitchFamily="34" charset="0"/>
              </a:rPr>
              <a:t> </a:t>
            </a:r>
            <a:r>
              <a:rPr lang="en-US" sz="2800" b="1" dirty="0">
                <a:effectLst/>
                <a:latin typeface="Arial" panose="020B0604020202020204" pitchFamily="34" charset="0"/>
                <a:ea typeface="MS Mincho" panose="02020609040205080304" pitchFamily="49" charset="-128"/>
                <a:cs typeface="Arial" panose="020B0604020202020204" pitchFamily="34" charset="0"/>
              </a:rPr>
              <a:t>Benchmarks for literacy and Gàidhlig</a:t>
            </a:r>
            <a:r>
              <a:rPr lang="en-US" sz="2800" dirty="0">
                <a:effectLst/>
                <a:latin typeface="Arial" panose="020B0604020202020204" pitchFamily="34" charset="0"/>
                <a:ea typeface="MS Mincho" panose="02020609040205080304" pitchFamily="49" charset="-128"/>
                <a:cs typeface="Arial" panose="020B0604020202020204" pitchFamily="34" charset="0"/>
              </a:rPr>
              <a:t> have a key role in helping children to demonstrate their progress with the curricular levels for literacy and Gàidhlig.  </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3" name="TextBox 2">
            <a:extLst>
              <a:ext uri="{FF2B5EF4-FFF2-40B4-BE49-F238E27FC236}">
                <a16:creationId xmlns:a16="http://schemas.microsoft.com/office/drawing/2014/main" id="{7417BB43-8B9C-AF44-1809-293BD2608AA9}"/>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250101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EF680C-B2EA-BE94-EA7F-1BFA2CC60BAC}"/>
              </a:ext>
            </a:extLst>
          </p:cNvPr>
          <p:cNvSpPr txBox="1"/>
          <p:nvPr/>
        </p:nvSpPr>
        <p:spPr>
          <a:xfrm>
            <a:off x="0" y="82518"/>
            <a:ext cx="12192000" cy="5709255"/>
          </a:xfrm>
          <a:prstGeom prst="rect">
            <a:avLst/>
          </a:prstGeom>
          <a:noFill/>
        </p:spPr>
        <p:txBody>
          <a:bodyPr wrap="square">
            <a:spAutoFit/>
          </a:bodyPr>
          <a:lstStyle/>
          <a:p>
            <a:pPr>
              <a:spcBef>
                <a:spcPts val="600"/>
              </a:spcBef>
              <a:spcAft>
                <a:spcPts val="600"/>
              </a:spcAft>
            </a:pPr>
            <a:r>
              <a:rPr lang="en-GB" sz="32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a:t>
            </a:r>
            <a:r>
              <a:rPr lang="en-US" sz="32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the immersion phase (immersion in the Broad General Education from end of </a:t>
            </a:r>
            <a:r>
              <a:rPr lang="en-US" sz="3200" b="1" dirty="0" err="1">
                <a:solidFill>
                  <a:srgbClr val="B3D236"/>
                </a:solidFill>
                <a:effectLst/>
                <a:latin typeface="Arial" panose="020B0604020202020204" pitchFamily="34" charset="0"/>
                <a:ea typeface="Times New Roman" panose="02020603050405020304" pitchFamily="18" charset="0"/>
                <a:cs typeface="Arial" panose="020B0604020202020204" pitchFamily="34" charset="0"/>
              </a:rPr>
              <a:t>P3</a:t>
            </a:r>
            <a:r>
              <a:rPr lang="en-US" sz="32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/beginning of </a:t>
            </a:r>
            <a:r>
              <a:rPr lang="en-US" sz="3200" b="1" dirty="0" err="1">
                <a:solidFill>
                  <a:srgbClr val="B3D236"/>
                </a:solidFill>
                <a:effectLst/>
                <a:latin typeface="Arial" panose="020B0604020202020204" pitchFamily="34" charset="0"/>
                <a:ea typeface="Times New Roman" panose="02020603050405020304" pitchFamily="18" charset="0"/>
                <a:cs typeface="Arial" panose="020B0604020202020204" pitchFamily="34" charset="0"/>
              </a:rPr>
              <a:t>P4</a:t>
            </a:r>
            <a:r>
              <a:rPr lang="en-US" sz="32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 onwards)</a:t>
            </a:r>
            <a:endParaRPr lang="en-GB" sz="3200" b="1" dirty="0">
              <a:solidFill>
                <a:srgbClr val="B3D236"/>
              </a:solidFill>
              <a:effectLst/>
              <a:latin typeface="Arial" panose="020B0604020202020204" pitchFamily="34" charset="0"/>
              <a:cs typeface="Times New Roman" panose="02020603050405020304" pitchFamily="18" charset="0"/>
            </a:endParaRPr>
          </a:p>
          <a:p>
            <a:endParaRPr lang="en-US" sz="3200" b="1" dirty="0">
              <a:solidFill>
                <a:srgbClr val="B3D236"/>
              </a:solidFill>
              <a:latin typeface="Arial" panose="020B0604020202020204" pitchFamily="34" charset="0"/>
              <a:ea typeface="MS Mincho" panose="02020609040205080304" pitchFamily="49" charset="-128"/>
              <a:cs typeface="Times New Roman" panose="02020603050405020304" pitchFamily="18" charset="0"/>
            </a:endParaRPr>
          </a:p>
          <a:p>
            <a:r>
              <a:rPr lang="en-GB" sz="32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p>
          <a:p>
            <a:endParaRPr lang="en-GB" sz="32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In</a:t>
            </a:r>
            <a:r>
              <a:rPr lang="en-GB" sz="2800" dirty="0">
                <a:solidFill>
                  <a:srgbClr val="595959"/>
                </a:solidFill>
                <a:effectLst/>
                <a:latin typeface="Arial" panose="020B0604020202020204" pitchFamily="34" charset="0"/>
                <a:ea typeface="Calibri" panose="020F0502020204030204" pitchFamily="34" charset="0"/>
                <a:cs typeface="Arial" panose="020B0604020202020204" pitchFamily="34" charset="0"/>
              </a:rPr>
              <a:t> the immersion phase, the curriculum in its entirety continues to be taught through the medium of Gaelic across all four aspects of learning.</a:t>
            </a:r>
          </a:p>
          <a:p>
            <a:pPr lvl="0">
              <a:spcAft>
                <a:spcPts val="0"/>
              </a:spcAft>
            </a:pPr>
            <a:r>
              <a:rPr lang="en-GB" sz="2800" dirty="0">
                <a:solidFill>
                  <a:srgbClr val="595959"/>
                </a:solidFill>
                <a:effectLst/>
                <a:latin typeface="Arial" panose="020B0604020202020204" pitchFamily="34" charset="0"/>
                <a:ea typeface="Calibri" panose="020F0502020204030204" pitchFamily="34" charset="0"/>
                <a:cs typeface="Arial" panose="020B0604020202020204" pitchFamily="34" charset="0"/>
              </a:rPr>
              <a:t>  </a:t>
            </a:r>
            <a:endParaRPr lang="en-GB" sz="28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solidFill>
                  <a:srgbClr val="595959"/>
                </a:solidFill>
                <a:effectLst/>
                <a:latin typeface="Arial" panose="020B0604020202020204" pitchFamily="34" charset="0"/>
                <a:ea typeface="Calibri" panose="020F0502020204030204" pitchFamily="34" charset="0"/>
                <a:cs typeface="Arial" panose="020B0604020202020204" pitchFamily="34" charset="0"/>
              </a:rPr>
              <a:t>In the immersion phase, children begin to</a:t>
            </a:r>
            <a:r>
              <a:rPr lang="en-GB" sz="2800" b="1" dirty="0">
                <a:solidFill>
                  <a:srgbClr val="595959"/>
                </a:solidFill>
                <a:effectLst/>
                <a:latin typeface="Arial" panose="020B0604020202020204" pitchFamily="34" charset="0"/>
                <a:ea typeface="Calibri" panose="020F0502020204030204" pitchFamily="34" charset="0"/>
                <a:cs typeface="Arial" panose="020B0604020202020204" pitchFamily="34" charset="0"/>
              </a:rPr>
              <a:t> read and write skills in English language </a:t>
            </a:r>
            <a:r>
              <a:rPr lang="en-GB" sz="2800" dirty="0">
                <a:solidFill>
                  <a:srgbClr val="595959"/>
                </a:solidFill>
                <a:effectLst/>
                <a:latin typeface="Arial" panose="020B0604020202020204" pitchFamily="34" charset="0"/>
                <a:ea typeface="Calibri" panose="020F0502020204030204" pitchFamily="34" charset="0"/>
                <a:cs typeface="Arial" panose="020B0604020202020204" pitchFamily="34" charset="0"/>
              </a:rPr>
              <a:t>and to learn at a quicker pace across the curricular areas and contexts. </a:t>
            </a:r>
            <a:endParaRPr lang="en-GB" sz="28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C72FF7B6-208C-23D5-9DEF-2189469C3CEA}"/>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4220051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EF680C-B2EA-BE94-EA7F-1BFA2CC60BAC}"/>
              </a:ext>
            </a:extLst>
          </p:cNvPr>
          <p:cNvSpPr txBox="1"/>
          <p:nvPr/>
        </p:nvSpPr>
        <p:spPr>
          <a:xfrm>
            <a:off x="0" y="82518"/>
            <a:ext cx="12192000" cy="6170920"/>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a:t>
            </a:r>
            <a:r>
              <a:rPr lang="en-US"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the immersion phase (immersion in the Broad General Education from end of </a:t>
            </a:r>
            <a:r>
              <a:rPr lang="en-US" sz="3600" b="1" dirty="0" err="1">
                <a:solidFill>
                  <a:srgbClr val="B3D236"/>
                </a:solidFill>
                <a:effectLst/>
                <a:latin typeface="Arial" panose="020B0604020202020204" pitchFamily="34" charset="0"/>
                <a:ea typeface="Times New Roman" panose="02020603050405020304" pitchFamily="18" charset="0"/>
                <a:cs typeface="Arial" panose="020B0604020202020204" pitchFamily="34" charset="0"/>
              </a:rPr>
              <a:t>P3</a:t>
            </a:r>
            <a:r>
              <a:rPr lang="en-US"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/beginning of </a:t>
            </a:r>
            <a:r>
              <a:rPr lang="en-US" sz="3600" b="1" dirty="0" err="1">
                <a:solidFill>
                  <a:srgbClr val="B3D236"/>
                </a:solidFill>
                <a:effectLst/>
                <a:latin typeface="Arial" panose="020B0604020202020204" pitchFamily="34" charset="0"/>
                <a:ea typeface="Times New Roman" panose="02020603050405020304" pitchFamily="18" charset="0"/>
                <a:cs typeface="Arial" panose="020B0604020202020204" pitchFamily="34" charset="0"/>
              </a:rPr>
              <a:t>P4</a:t>
            </a:r>
            <a:r>
              <a:rPr lang="en-US"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 onwards)</a:t>
            </a:r>
            <a:endParaRPr lang="en-GB" sz="3600" b="1" dirty="0">
              <a:solidFill>
                <a:srgbClr val="B3D236"/>
              </a:solidFill>
              <a:effectLst/>
              <a:latin typeface="Arial" panose="020B0604020202020204" pitchFamily="34" charset="0"/>
              <a:cs typeface="Times New Roman" panose="02020603050405020304" pitchFamily="18" charset="0"/>
            </a:endParaRPr>
          </a:p>
          <a:p>
            <a:endParaRPr lang="en-US" sz="1200" b="1" dirty="0">
              <a:solidFill>
                <a:srgbClr val="B3D236"/>
              </a:solidFill>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pPr lvl="0">
              <a:spcAft>
                <a:spcPts val="0"/>
              </a:spcAft>
            </a:pPr>
            <a:r>
              <a:rPr lang="en-GB" sz="1800" dirty="0">
                <a:solidFill>
                  <a:srgbClr val="595959"/>
                </a:solidFill>
                <a:effectLst/>
                <a:latin typeface="Arial" panose="020B0604020202020204" pitchFamily="34" charset="0"/>
                <a:ea typeface="Calibri" panose="020F0502020204030204" pitchFamily="34" charset="0"/>
                <a:cs typeface="Arial" panose="020B0604020202020204" pitchFamily="34"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Teachers plan children’s learning to develop vocabulary, phrases and syntax connected to the different areas of the curriculum, language skills, grammar and an appreciation of bilingualism and Gaelic language and culture.  </a:t>
            </a:r>
          </a:p>
          <a:p>
            <a:pPr lvl="0">
              <a:spcAft>
                <a:spcPts val="0"/>
              </a:spcAft>
            </a:pPr>
            <a:endParaRPr lang="en-GB" sz="24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400" dirty="0">
                <a:solidFill>
                  <a:srgbClr val="000000"/>
                </a:solidFill>
                <a:effectLst/>
                <a:latin typeface="Arial" panose="020B0604020202020204" pitchFamily="34" charset="0"/>
                <a:ea typeface="Calibri" panose="020F0502020204030204" pitchFamily="34" charset="0"/>
                <a:cs typeface="Arial" panose="020B0604020202020204" pitchFamily="34" charset="0"/>
              </a:rPr>
              <a:t>In the immersion phase </a:t>
            </a:r>
            <a:r>
              <a:rPr lang="en-GB" sz="24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teachers lead learning in all curriculum areas, including the newly introduced English, through the medium of Gaelic</a:t>
            </a:r>
            <a:r>
              <a:rPr lang="en-GB" sz="24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p>
          <a:p>
            <a:pPr lvl="0">
              <a:spcAft>
                <a:spcPts val="0"/>
              </a:spcAft>
            </a:pPr>
            <a:endParaRPr lang="en-GB" sz="24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400" dirty="0">
                <a:solidFill>
                  <a:srgbClr val="000000"/>
                </a:solidFill>
                <a:effectLst/>
                <a:latin typeface="Arial" panose="020B0604020202020204" pitchFamily="34" charset="0"/>
                <a:ea typeface="Calibri" panose="020F0502020204030204" pitchFamily="34" charset="0"/>
                <a:cs typeface="Arial" panose="020B0604020202020204" pitchFamily="34" charset="0"/>
              </a:rPr>
              <a:t>When Gaelic Medium Education is being delivered successfully, </a:t>
            </a:r>
            <a:r>
              <a:rPr lang="en-GB" sz="24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immersion phase is planned progressively </a:t>
            </a:r>
            <a:r>
              <a:rPr lang="en-GB" sz="2400" dirty="0">
                <a:solidFill>
                  <a:srgbClr val="000000"/>
                </a:solidFill>
                <a:effectLst/>
                <a:latin typeface="Arial" panose="020B0604020202020204" pitchFamily="34" charset="0"/>
                <a:ea typeface="Calibri" panose="020F0502020204030204" pitchFamily="34" charset="0"/>
                <a:cs typeface="Arial" panose="020B0604020202020204" pitchFamily="34" charset="0"/>
              </a:rPr>
              <a:t>to operate throughout primary and into secondary.  </a:t>
            </a:r>
            <a:endParaRPr lang="en-GB" sz="24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C72FF7B6-208C-23D5-9DEF-2189469C3CEA}"/>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527110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EF680C-B2EA-BE94-EA7F-1BFA2CC60BAC}"/>
              </a:ext>
            </a:extLst>
          </p:cNvPr>
          <p:cNvSpPr txBox="1"/>
          <p:nvPr/>
        </p:nvSpPr>
        <p:spPr>
          <a:xfrm>
            <a:off x="0" y="82518"/>
            <a:ext cx="12192000" cy="6509474"/>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a:t>
            </a:r>
            <a:r>
              <a:rPr lang="en-US"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the immersion phase (immersion in the Broad General Education from end of </a:t>
            </a:r>
            <a:r>
              <a:rPr lang="en-US" sz="3600" b="1" dirty="0" err="1">
                <a:solidFill>
                  <a:srgbClr val="B3D236"/>
                </a:solidFill>
                <a:effectLst/>
                <a:latin typeface="Arial" panose="020B0604020202020204" pitchFamily="34" charset="0"/>
                <a:ea typeface="Times New Roman" panose="02020603050405020304" pitchFamily="18" charset="0"/>
                <a:cs typeface="Arial" panose="020B0604020202020204" pitchFamily="34" charset="0"/>
              </a:rPr>
              <a:t>P3</a:t>
            </a:r>
            <a:r>
              <a:rPr lang="en-US"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/beginning of </a:t>
            </a:r>
            <a:r>
              <a:rPr lang="en-US" sz="3600" b="1" dirty="0" err="1">
                <a:solidFill>
                  <a:srgbClr val="B3D236"/>
                </a:solidFill>
                <a:effectLst/>
                <a:latin typeface="Arial" panose="020B0604020202020204" pitchFamily="34" charset="0"/>
                <a:ea typeface="Times New Roman" panose="02020603050405020304" pitchFamily="18" charset="0"/>
                <a:cs typeface="Arial" panose="020B0604020202020204" pitchFamily="34" charset="0"/>
              </a:rPr>
              <a:t>P4</a:t>
            </a:r>
            <a:r>
              <a:rPr lang="en-US"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 onwards)</a:t>
            </a:r>
            <a:endParaRPr lang="en-GB" sz="3600" b="1" dirty="0">
              <a:solidFill>
                <a:srgbClr val="B3D236"/>
              </a:solidFill>
              <a:effectLst/>
              <a:latin typeface="Arial" panose="020B0604020202020204" pitchFamily="34" charset="0"/>
              <a:cs typeface="Times New Roman" panose="02020603050405020304" pitchFamily="18" charset="0"/>
            </a:endParaRPr>
          </a:p>
          <a:p>
            <a:endParaRPr lang="en-US" sz="3600" b="1" dirty="0">
              <a:solidFill>
                <a:srgbClr val="B3D236"/>
              </a:solidFill>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p>
          <a:p>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 secondary, Gaelic immersion pathways are taken forward within a broad general curriculum, up to the end of </a:t>
            </a:r>
            <a:r>
              <a:rPr lang="en-GB" sz="2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S3</a:t>
            </a:r>
            <a:r>
              <a:rPr lang="en-GB"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as a minimum entitlement, leading to qualifications in and through Gaelic.</a:t>
            </a:r>
            <a:endParaRPr lang="en-GB" sz="28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There is a high expectation that young people will continue in Gaelic Medium Education to achieve awards and qualifications in and through Gaelic in the senior phase leading to post-school positive destinations in the Gaelic sector.</a:t>
            </a:r>
            <a:endParaRPr lang="en-GB" sz="28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C72FF7B6-208C-23D5-9DEF-2189469C3CEA}"/>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1526827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7E9D51-B6C5-4E38-8865-A078FD1E3E8C}"/>
              </a:ext>
            </a:extLst>
          </p:cNvPr>
          <p:cNvSpPr txBox="1"/>
          <p:nvPr/>
        </p:nvSpPr>
        <p:spPr>
          <a:xfrm>
            <a:off x="0" y="0"/>
            <a:ext cx="12128626" cy="5832366"/>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secondary stages</a:t>
            </a:r>
            <a:endParaRPr lang="en-GB" sz="3600" b="1" dirty="0">
              <a:solidFill>
                <a:srgbClr val="B3D236"/>
              </a:solidFill>
              <a:effectLst/>
              <a:latin typeface="Arial" panose="020B0604020202020204" pitchFamily="34" charset="0"/>
              <a:cs typeface="Times New Roman" panose="02020603050405020304" pitchFamily="18" charset="0"/>
            </a:endParaRPr>
          </a:p>
          <a:p>
            <a:r>
              <a:rPr lang="en-US"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rPr>
              <a:t> </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pPr marL="228600">
              <a:spcAft>
                <a:spcPts val="0"/>
              </a:spcAft>
            </a:pPr>
            <a:r>
              <a:rPr lang="en-GB" sz="1800" b="1" dirty="0">
                <a:solidFill>
                  <a:srgbClr val="4BACC6"/>
                </a:solidFill>
                <a:effectLst/>
                <a:latin typeface="Arial" panose="020B0604020202020204" pitchFamily="34" charset="0"/>
                <a:ea typeface="Times New Roman" panose="02020603050405020304" pitchFamily="18" charset="0"/>
                <a:cs typeface="Arial" panose="020B0604020202020204" pitchFamily="34"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Times New Roman" panose="02020603050405020304" pitchFamily="18" charset="0"/>
                <a:cs typeface="Arial" panose="020B0604020202020204" pitchFamily="34" charset="0"/>
              </a:rPr>
              <a:t>The </a:t>
            </a:r>
            <a:r>
              <a:rPr lang="en-GB" sz="2800" b="1" dirty="0">
                <a:effectLst/>
                <a:latin typeface="Arial" panose="020B0604020202020204" pitchFamily="34" charset="0"/>
                <a:ea typeface="Times New Roman" panose="02020603050405020304" pitchFamily="18" charset="0"/>
                <a:cs typeface="Arial" panose="020B0604020202020204" pitchFamily="34" charset="0"/>
              </a:rPr>
              <a:t>rationale </a:t>
            </a:r>
            <a:r>
              <a:rPr lang="en-GB" sz="2800" dirty="0">
                <a:effectLst/>
                <a:latin typeface="Arial" panose="020B0604020202020204" pitchFamily="34" charset="0"/>
                <a:ea typeface="Times New Roman" panose="02020603050405020304" pitchFamily="18" charset="0"/>
                <a:cs typeface="Arial" panose="020B0604020202020204" pitchFamily="34" charset="0"/>
              </a:rPr>
              <a:t>for the curriculum needs to be based on a shared understanding of Gaelic Medium Education and bilingualism.  </a:t>
            </a:r>
          </a:p>
          <a:p>
            <a:pPr lvl="0">
              <a:spcAft>
                <a:spcPts val="0"/>
              </a:spcAft>
            </a:pP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Times New Roman" panose="02020603050405020304" pitchFamily="18" charset="0"/>
                <a:cs typeface="Arial" panose="020B0604020202020204" pitchFamily="34" charset="0"/>
              </a:rPr>
              <a:t>Staff, young people, parents and partners need to be clear on the purpose and value of Gaelic Medium Education.  </a:t>
            </a:r>
          </a:p>
          <a:p>
            <a:pPr lvl="0">
              <a:spcAft>
                <a:spcPts val="0"/>
              </a:spcAft>
            </a:pP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Times New Roman" panose="02020603050405020304" pitchFamily="18" charset="0"/>
                <a:cs typeface="Arial" panose="020B0604020202020204" pitchFamily="34" charset="0"/>
              </a:rPr>
              <a:t>The Gaelic Medium curriculum from </a:t>
            </a:r>
            <a:r>
              <a:rPr lang="en-GB" sz="2800" dirty="0" err="1">
                <a:effectLst/>
                <a:latin typeface="Arial" panose="020B0604020202020204" pitchFamily="34" charset="0"/>
                <a:ea typeface="Times New Roman" panose="02020603050405020304" pitchFamily="18" charset="0"/>
                <a:cs typeface="Arial" panose="020B0604020202020204" pitchFamily="34" charset="0"/>
              </a:rPr>
              <a:t>S1</a:t>
            </a:r>
            <a:r>
              <a:rPr lang="en-GB" sz="2800" dirty="0">
                <a:effectLst/>
                <a:latin typeface="Arial" panose="020B0604020202020204" pitchFamily="34" charset="0"/>
                <a:ea typeface="Times New Roman" panose="02020603050405020304" pitchFamily="18" charset="0"/>
                <a:cs typeface="Arial" panose="020B0604020202020204" pitchFamily="34" charset="0"/>
              </a:rPr>
              <a:t> to </a:t>
            </a:r>
            <a:r>
              <a:rPr lang="en-GB" sz="2800" dirty="0" err="1">
                <a:effectLst/>
                <a:latin typeface="Arial" panose="020B0604020202020204" pitchFamily="34" charset="0"/>
                <a:ea typeface="Times New Roman" panose="02020603050405020304" pitchFamily="18" charset="0"/>
                <a:cs typeface="Arial" panose="020B0604020202020204" pitchFamily="34" charset="0"/>
              </a:rPr>
              <a:t>S3</a:t>
            </a:r>
            <a:r>
              <a:rPr lang="en-GB" sz="2800" dirty="0">
                <a:effectLst/>
                <a:latin typeface="Arial" panose="020B0604020202020204" pitchFamily="34" charset="0"/>
                <a:ea typeface="Times New Roman" panose="02020603050405020304" pitchFamily="18" charset="0"/>
                <a:cs typeface="Arial" panose="020B0604020202020204" pitchFamily="34" charset="0"/>
              </a:rPr>
              <a:t>, and into the senior phase, remains one </a:t>
            </a:r>
            <a:r>
              <a:rPr lang="en-GB" sz="2800" b="1" dirty="0">
                <a:effectLst/>
                <a:latin typeface="Arial" panose="020B0604020202020204" pitchFamily="34" charset="0"/>
                <a:ea typeface="Times New Roman" panose="02020603050405020304" pitchFamily="18" charset="0"/>
                <a:cs typeface="Arial" panose="020B0604020202020204" pitchFamily="34" charset="0"/>
              </a:rPr>
              <a:t>based on the principles of immersion</a:t>
            </a:r>
            <a:r>
              <a:rPr lang="en-GB" sz="2800" dirty="0">
                <a:effectLst/>
                <a:latin typeface="Arial" panose="020B0604020202020204" pitchFamily="34" charset="0"/>
                <a:ea typeface="Times New Roman" panose="02020603050405020304" pitchFamily="18" charset="0"/>
                <a:cs typeface="Arial" panose="020B0604020202020204" pitchFamily="34" charset="0"/>
              </a:rPr>
              <a:t>.  </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lvl="0">
              <a:spcAft>
                <a:spcPts val="0"/>
              </a:spcAft>
            </a:pPr>
            <a:endParaRPr lang="en-GB" sz="1600" dirty="0">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BB8E56F8-0C79-4B88-58D3-023DE94A4363}"/>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2640693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7E9D51-B6C5-4E38-8865-A078FD1E3E8C}"/>
              </a:ext>
            </a:extLst>
          </p:cNvPr>
          <p:cNvSpPr txBox="1"/>
          <p:nvPr/>
        </p:nvSpPr>
        <p:spPr>
          <a:xfrm>
            <a:off x="0" y="-36214"/>
            <a:ext cx="12128626" cy="5370701"/>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secondary stages</a:t>
            </a:r>
            <a:endParaRPr lang="en-GB" sz="3600" b="1" dirty="0">
              <a:solidFill>
                <a:srgbClr val="B3D236"/>
              </a:solidFill>
              <a:effectLst/>
              <a:latin typeface="Arial" panose="020B0604020202020204" pitchFamily="34" charset="0"/>
              <a:cs typeface="Times New Roman" panose="02020603050405020304" pitchFamily="18" charset="0"/>
            </a:endParaRPr>
          </a:p>
          <a:p>
            <a:r>
              <a:rPr lang="en-US"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rPr>
              <a:t> </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pPr marL="228600">
              <a:spcAft>
                <a:spcPts val="0"/>
              </a:spcAft>
            </a:pPr>
            <a:r>
              <a:rPr lang="en-GB" sz="1800" b="1" dirty="0">
                <a:solidFill>
                  <a:srgbClr val="4BACC6"/>
                </a:solidFill>
                <a:effectLst/>
                <a:latin typeface="Arial" panose="020B0604020202020204" pitchFamily="34" charset="0"/>
                <a:ea typeface="Times New Roman" panose="02020603050405020304" pitchFamily="18" charset="0"/>
                <a:cs typeface="Arial" panose="020B0604020202020204" pitchFamily="34" charset="0"/>
              </a:rPr>
              <a:t> </a:t>
            </a:r>
          </a:p>
          <a:p>
            <a:pPr marL="228600">
              <a:spcAft>
                <a:spcPts val="0"/>
              </a:spcAft>
            </a:pP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Times New Roman" panose="02020603050405020304" pitchFamily="18" charset="0"/>
                <a:cs typeface="Arial" panose="020B0604020202020204" pitchFamily="34" charset="0"/>
              </a:rPr>
              <a:t>Young people need to experience a continuum of learning pathways in the broad general education and the senior phase, with opportunities to develop their fluency across all four contexts of the curriculum.</a:t>
            </a:r>
          </a:p>
          <a:p>
            <a:pPr lvl="0">
              <a:spcAft>
                <a:spcPts val="0"/>
              </a:spcAft>
            </a:pP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Times New Roman" panose="02020603050405020304" pitchFamily="18" charset="0"/>
                <a:cs typeface="Arial" panose="020B0604020202020204" pitchFamily="34" charset="0"/>
              </a:rPr>
              <a:t>To allow progression in immersion, schools need to aim to deliver </a:t>
            </a:r>
            <a:r>
              <a:rPr lang="en-GB" sz="2800" b="1" dirty="0">
                <a:effectLst/>
                <a:latin typeface="Arial" panose="020B0604020202020204" pitchFamily="34" charset="0"/>
                <a:ea typeface="Times New Roman" panose="02020603050405020304" pitchFamily="18" charset="0"/>
                <a:cs typeface="Arial" panose="020B0604020202020204" pitchFamily="34" charset="0"/>
              </a:rPr>
              <a:t>a sufficient proportion of the curriculum through the medium of Gaelic.</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BB8E56F8-0C79-4B88-58D3-023DE94A4363}"/>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2657750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7E9D51-B6C5-4E38-8865-A078FD1E3E8C}"/>
              </a:ext>
            </a:extLst>
          </p:cNvPr>
          <p:cNvSpPr txBox="1"/>
          <p:nvPr/>
        </p:nvSpPr>
        <p:spPr>
          <a:xfrm>
            <a:off x="0" y="0"/>
            <a:ext cx="12128626" cy="5740033"/>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secondary stages</a:t>
            </a:r>
            <a:endParaRPr lang="en-GB" sz="3600" b="1" dirty="0">
              <a:solidFill>
                <a:srgbClr val="B3D236"/>
              </a:solidFill>
              <a:latin typeface="Arial" panose="020B0604020202020204" pitchFamily="34" charset="0"/>
              <a:cs typeface="Times New Roman" panose="02020603050405020304" pitchFamily="18" charset="0"/>
            </a:endParaRPr>
          </a:p>
          <a:p>
            <a:pPr>
              <a:spcBef>
                <a:spcPts val="600"/>
              </a:spcBef>
              <a:spcAft>
                <a:spcPts val="600"/>
              </a:spcAft>
            </a:pPr>
            <a:endParaRPr lang="en-GB" sz="3600" b="1" dirty="0">
              <a:solidFill>
                <a:srgbClr val="B3D236"/>
              </a:solidFill>
              <a:effectLst/>
              <a:latin typeface="Arial" panose="020B0604020202020204" pitchFamily="34" charset="0"/>
              <a:ea typeface="Times New Roman" panose="02020603050405020304" pitchFamily="18" charset="0"/>
              <a:cs typeface="Times New Roman" panose="02020603050405020304" pitchFamily="18" charset="0"/>
            </a:endParaRPr>
          </a:p>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pPr marL="228600">
              <a:spcAft>
                <a:spcPts val="0"/>
              </a:spcAft>
            </a:pPr>
            <a:r>
              <a:rPr lang="en-GB" sz="1800" b="1" dirty="0">
                <a:solidFill>
                  <a:srgbClr val="4BACC6"/>
                </a:solidFill>
                <a:effectLst/>
                <a:latin typeface="Arial" panose="020B0604020202020204" pitchFamily="34" charset="0"/>
                <a:ea typeface="Times New Roman" panose="02020603050405020304" pitchFamily="18" charset="0"/>
                <a:cs typeface="Arial" panose="020B0604020202020204" pitchFamily="34"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Gaelic Medium Education needs to be a compulsory part of the broad general education up to the end of </a:t>
            </a:r>
            <a:r>
              <a:rPr lang="en-GB" sz="2400" dirty="0" err="1">
                <a:effectLst/>
                <a:latin typeface="Arial" panose="020B0604020202020204" pitchFamily="34" charset="0"/>
                <a:ea typeface="Calibri" panose="020F0502020204030204" pitchFamily="34" charset="0"/>
                <a:cs typeface="Arial" panose="020B0604020202020204" pitchFamily="34" charset="0"/>
              </a:rPr>
              <a:t>S3</a:t>
            </a:r>
            <a:r>
              <a:rPr lang="en-GB" sz="2400" dirty="0">
                <a:effectLst/>
                <a:latin typeface="Arial" panose="020B0604020202020204" pitchFamily="34" charset="0"/>
                <a:ea typeface="Calibri" panose="020F0502020204030204" pitchFamily="34" charset="0"/>
                <a:cs typeface="Arial" panose="020B0604020202020204" pitchFamily="34" charset="0"/>
              </a:rPr>
              <a:t>, after which learners move into the senior phase from </a:t>
            </a:r>
            <a:r>
              <a:rPr lang="en-GB" sz="2400" dirty="0" err="1">
                <a:effectLst/>
                <a:latin typeface="Arial" panose="020B0604020202020204" pitchFamily="34" charset="0"/>
                <a:ea typeface="Calibri" panose="020F0502020204030204" pitchFamily="34" charset="0"/>
                <a:cs typeface="Arial" panose="020B0604020202020204" pitchFamily="34" charset="0"/>
              </a:rPr>
              <a:t>S4-S6</a:t>
            </a:r>
            <a:r>
              <a:rPr lang="en-GB" sz="2400" dirty="0">
                <a:effectLst/>
                <a:latin typeface="Arial" panose="020B0604020202020204" pitchFamily="34" charset="0"/>
                <a:ea typeface="Calibri" panose="020F0502020204030204" pitchFamily="34" charset="0"/>
                <a:cs typeface="Arial" panose="020B0604020202020204" pitchFamily="34" charset="0"/>
              </a:rPr>
              <a:t> that offers a range of qualifications and awards in and through Gaelic.</a:t>
            </a:r>
          </a:p>
          <a:p>
            <a:pPr lvl="0">
              <a:spcAft>
                <a:spcPts val="0"/>
              </a:spcAft>
            </a:pPr>
            <a:endParaRPr lang="en-GB" sz="24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400" dirty="0">
                <a:effectLst/>
                <a:latin typeface="Arial" panose="020B0604020202020204" pitchFamily="34" charset="0"/>
                <a:ea typeface="Arial" panose="020B0604020202020204" pitchFamily="34" charset="0"/>
                <a:cs typeface="Arial" panose="020B0604020202020204" pitchFamily="34" charset="0"/>
              </a:rPr>
              <a:t>The “1+2 Approach to Language Learning in Scotland” should be used in schools with Gaelic Medium provision to enable all young people in English medium education to learn Gaelic as an additional language. This includes celebrating Gaelic as an official language of Scotland, and the rationale for collective ownership of its promotion and protection, along with its associated culture and heritage.  </a:t>
            </a:r>
            <a:endParaRPr lang="en-GB" sz="2400" dirty="0">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BB8E56F8-0C79-4B88-58D3-023DE94A4363}"/>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1383968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45EA73-A53C-E16B-FB20-9E85C6D16056}"/>
              </a:ext>
            </a:extLst>
          </p:cNvPr>
          <p:cNvSpPr txBox="1"/>
          <p:nvPr/>
        </p:nvSpPr>
        <p:spPr>
          <a:xfrm>
            <a:off x="0" y="0"/>
            <a:ext cx="12192000" cy="6478697"/>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a:t>
            </a:r>
            <a:r>
              <a:rPr lang="en-US"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improving fluency with a planned </a:t>
            </a:r>
            <a:r>
              <a:rPr lang="en-US" sz="3600" b="1" dirty="0" err="1">
                <a:solidFill>
                  <a:srgbClr val="B3D236"/>
                </a:solidFill>
                <a:effectLst/>
                <a:latin typeface="Arial" panose="020B0604020202020204" pitchFamily="34" charset="0"/>
                <a:ea typeface="Times New Roman" panose="02020603050405020304" pitchFamily="18" charset="0"/>
                <a:cs typeface="Arial" panose="020B0604020202020204" pitchFamily="34" charset="0"/>
              </a:rPr>
              <a:t>programme</a:t>
            </a:r>
            <a:r>
              <a:rPr lang="en-US"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 for language, grammar and vocabulary</a:t>
            </a:r>
            <a:endParaRPr lang="en-GB" sz="3600" b="1" dirty="0">
              <a:solidFill>
                <a:srgbClr val="B3D236"/>
              </a:solidFill>
              <a:latin typeface="Arial" panose="020B0604020202020204" pitchFamily="34" charset="0"/>
              <a:cs typeface="Times New Roman" panose="02020603050405020304" pitchFamily="18" charset="0"/>
            </a:endParaRPr>
          </a:p>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US"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US" sz="2400" dirty="0">
                <a:solidFill>
                  <a:srgbClr val="000000"/>
                </a:solidFill>
                <a:effectLst/>
                <a:latin typeface="Arial" panose="020B0604020202020204" pitchFamily="34" charset="0"/>
                <a:ea typeface="Cambria" panose="02040503050406030204" pitchFamily="18" charset="0"/>
                <a:cs typeface="Arial" panose="020B0604020202020204" pitchFamily="34" charset="0"/>
              </a:rPr>
              <a:t>During the </a:t>
            </a:r>
            <a:r>
              <a:rPr lang="en-US" sz="2400" b="1" dirty="0">
                <a:solidFill>
                  <a:srgbClr val="000000"/>
                </a:solidFill>
                <a:effectLst/>
                <a:latin typeface="Arial" panose="020B0604020202020204" pitchFamily="34" charset="0"/>
                <a:ea typeface="Cambria" panose="02040503050406030204" pitchFamily="18" charset="0"/>
                <a:cs typeface="Arial" panose="020B0604020202020204" pitchFamily="34" charset="0"/>
              </a:rPr>
              <a:t>total immersion phase</a:t>
            </a:r>
            <a:r>
              <a:rPr lang="en-US" sz="2400" dirty="0">
                <a:solidFill>
                  <a:srgbClr val="000000"/>
                </a:solidFill>
                <a:effectLst/>
                <a:latin typeface="Arial" panose="020B0604020202020204" pitchFamily="34" charset="0"/>
                <a:ea typeface="Cambria" panose="02040503050406030204" pitchFamily="18" charset="0"/>
                <a:cs typeface="Arial" panose="020B0604020202020204" pitchFamily="34" charset="0"/>
              </a:rPr>
              <a:t>, the development of grammar and specialist vocabulary is embedded within learning and play through the use of high-quality Gaelic all of the time.  </a:t>
            </a:r>
            <a:endParaRPr lang="en-GB" sz="24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US" sz="2400" dirty="0">
                <a:solidFill>
                  <a:srgbClr val="000000"/>
                </a:solidFill>
                <a:effectLst/>
                <a:latin typeface="Arial" panose="020B0604020202020204" pitchFamily="34" charset="0"/>
                <a:ea typeface="Cambria" panose="02040503050406030204" pitchFamily="18" charset="0"/>
                <a:cs typeface="Arial" panose="020B0604020202020204" pitchFamily="34" charset="0"/>
              </a:rPr>
              <a:t>Later and at the </a:t>
            </a:r>
            <a:r>
              <a:rPr lang="en-US" sz="2400" b="1" dirty="0">
                <a:solidFill>
                  <a:srgbClr val="000000"/>
                </a:solidFill>
                <a:effectLst/>
                <a:latin typeface="Arial" panose="020B0604020202020204" pitchFamily="34" charset="0"/>
                <a:ea typeface="Cambria" panose="02040503050406030204" pitchFamily="18" charset="0"/>
                <a:cs typeface="Arial" panose="020B0604020202020204" pitchFamily="34" charset="0"/>
              </a:rPr>
              <a:t>immersion stages</a:t>
            </a:r>
            <a:r>
              <a:rPr lang="en-US" sz="2400" dirty="0">
                <a:solidFill>
                  <a:srgbClr val="000000"/>
                </a:solidFill>
                <a:effectLst/>
                <a:latin typeface="Arial" panose="020B0604020202020204" pitchFamily="34" charset="0"/>
                <a:ea typeface="Cambria" panose="02040503050406030204" pitchFamily="18" charset="0"/>
                <a:cs typeface="Arial" panose="020B0604020202020204" pitchFamily="34" charset="0"/>
              </a:rPr>
              <a:t>, children will become more aware of the development of particular language areas. Teachers plan progression for points of grammar and specialist vocabulary in </a:t>
            </a:r>
            <a:r>
              <a:rPr lang="en-US" sz="2400" dirty="0" err="1">
                <a:solidFill>
                  <a:srgbClr val="000000"/>
                </a:solidFill>
                <a:effectLst/>
                <a:latin typeface="Arial" panose="020B0604020202020204" pitchFamily="34" charset="0"/>
                <a:ea typeface="Cambria" panose="02040503050406030204" pitchFamily="18" charset="0"/>
                <a:cs typeface="Arial" panose="020B0604020202020204" pitchFamily="34" charset="0"/>
              </a:rPr>
              <a:t>programmes</a:t>
            </a:r>
            <a:r>
              <a:rPr lang="en-US" sz="2400" dirty="0">
                <a:solidFill>
                  <a:srgbClr val="000000"/>
                </a:solidFill>
                <a:effectLst/>
                <a:latin typeface="Arial" panose="020B0604020202020204" pitchFamily="34" charset="0"/>
                <a:ea typeface="Cambria" panose="02040503050406030204" pitchFamily="18" charset="0"/>
                <a:cs typeface="Arial" panose="020B0604020202020204" pitchFamily="34" charset="0"/>
              </a:rPr>
              <a:t> and courses across the curricular areas and contexts of the curriculum.  </a:t>
            </a:r>
            <a:endParaRPr lang="en-GB" sz="24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US" sz="2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It is important that schools continue the practice of having a </a:t>
            </a:r>
            <a:r>
              <a:rPr lang="en-US" sz="2400" b="1"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policy on how to sensitively correct children’s and young people’s language errors </a:t>
            </a:r>
            <a:r>
              <a:rPr lang="en-US" sz="2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so that these errors do not become the norm.  </a:t>
            </a:r>
            <a:endParaRPr lang="en-GB" sz="24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D618065F-915A-43D9-1AE6-AA83D5E07D04}"/>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1974415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091D10-DA99-3684-161F-C71221C0813B}"/>
              </a:ext>
            </a:extLst>
          </p:cNvPr>
          <p:cNvSpPr txBox="1"/>
          <p:nvPr/>
        </p:nvSpPr>
        <p:spPr>
          <a:xfrm>
            <a:off x="0" y="776546"/>
            <a:ext cx="12119571" cy="4385816"/>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transitions</a:t>
            </a:r>
            <a:endParaRPr lang="en-GB" sz="3600" b="1" dirty="0">
              <a:solidFill>
                <a:srgbClr val="B3D236"/>
              </a:solidFill>
              <a:effectLst/>
              <a:latin typeface="Arial" panose="020B0604020202020204" pitchFamily="34" charset="0"/>
              <a:cs typeface="Times New Roman" panose="02020603050405020304" pitchFamily="18" charset="0"/>
            </a:endParaRPr>
          </a:p>
          <a:p>
            <a:endParaRPr lang="en-US" sz="3600" b="1" dirty="0">
              <a:solidFill>
                <a:srgbClr val="B3D236"/>
              </a:solidFill>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p>
          <a:p>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pPr marL="228600">
              <a:spcAft>
                <a:spcPts val="0"/>
              </a:spcAft>
            </a:pPr>
            <a:r>
              <a:rPr lang="en-GB" sz="1800" b="1" dirty="0">
                <a:solidFill>
                  <a:srgbClr val="4BACC6"/>
                </a:solidFill>
                <a:effectLst/>
                <a:latin typeface="Arial" panose="020B0604020202020204" pitchFamily="34" charset="0"/>
                <a:ea typeface="Times New Roman" panose="02020603050405020304" pitchFamily="18" charset="0"/>
                <a:cs typeface="Arial" panose="020B0604020202020204" pitchFamily="34"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Calibri" panose="020F0502020204030204" pitchFamily="34" charset="0"/>
                <a:cs typeface="Arial" panose="020B0604020202020204" pitchFamily="34" charset="0"/>
              </a:rPr>
              <a:t>Schools and partners need to collaborate in planning learning 3-18 for Gaelic Medium Education to ensure continuity and progression in learning across all curriculum areas particularly into </a:t>
            </a:r>
            <a:r>
              <a:rPr lang="en-GB" sz="2800" dirty="0" err="1">
                <a:effectLst/>
                <a:latin typeface="Arial" panose="020B0604020202020204" pitchFamily="34" charset="0"/>
                <a:ea typeface="Calibri" panose="020F0502020204030204" pitchFamily="34" charset="0"/>
                <a:cs typeface="Arial" panose="020B0604020202020204" pitchFamily="34" charset="0"/>
              </a:rPr>
              <a:t>P1</a:t>
            </a:r>
            <a:r>
              <a:rPr lang="en-GB" sz="2800" dirty="0">
                <a:effectLst/>
                <a:latin typeface="Arial" panose="020B0604020202020204" pitchFamily="34" charset="0"/>
                <a:ea typeface="Calibri" panose="020F0502020204030204" pitchFamily="34" charset="0"/>
                <a:cs typeface="Arial" panose="020B0604020202020204" pitchFamily="34" charset="0"/>
              </a:rPr>
              <a:t>, between </a:t>
            </a:r>
            <a:r>
              <a:rPr lang="en-GB" sz="2800" dirty="0" err="1">
                <a:effectLst/>
                <a:latin typeface="Arial" panose="020B0604020202020204" pitchFamily="34" charset="0"/>
                <a:ea typeface="Calibri" panose="020F0502020204030204" pitchFamily="34" charset="0"/>
                <a:cs typeface="Arial" panose="020B0604020202020204" pitchFamily="34" charset="0"/>
              </a:rPr>
              <a:t>P7</a:t>
            </a:r>
            <a:r>
              <a:rPr lang="en-GB" sz="2800" dirty="0">
                <a:effectLst/>
                <a:latin typeface="Arial" panose="020B0604020202020204" pitchFamily="34" charset="0"/>
                <a:ea typeface="Calibri" panose="020F0502020204030204" pitchFamily="34" charset="0"/>
                <a:cs typeface="Arial" panose="020B0604020202020204" pitchFamily="34" charset="0"/>
              </a:rPr>
              <a:t> and </a:t>
            </a:r>
            <a:r>
              <a:rPr lang="en-GB" sz="2800" dirty="0" err="1">
                <a:effectLst/>
                <a:latin typeface="Arial" panose="020B0604020202020204" pitchFamily="34" charset="0"/>
                <a:ea typeface="Calibri" panose="020F0502020204030204" pitchFamily="34" charset="0"/>
                <a:cs typeface="Arial" panose="020B0604020202020204" pitchFamily="34" charset="0"/>
              </a:rPr>
              <a:t>S1</a:t>
            </a:r>
            <a:r>
              <a:rPr lang="en-GB" sz="2800" dirty="0">
                <a:effectLst/>
                <a:latin typeface="Arial" panose="020B0604020202020204" pitchFamily="34" charset="0"/>
                <a:ea typeface="Calibri" panose="020F0502020204030204" pitchFamily="34" charset="0"/>
                <a:cs typeface="Arial" panose="020B0604020202020204" pitchFamily="34" charset="0"/>
              </a:rPr>
              <a:t> and from the broad general education into the senior phase.  </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D3A8512B-AC06-0951-5960-009BB6DB4144}"/>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2740419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87996E-E1AA-5D3B-A2E5-CBD9A8CCFAF9}"/>
              </a:ext>
            </a:extLst>
          </p:cNvPr>
          <p:cNvSpPr txBox="1"/>
          <p:nvPr/>
        </p:nvSpPr>
        <p:spPr>
          <a:xfrm>
            <a:off x="99588" y="270513"/>
            <a:ext cx="12192000" cy="6078587"/>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a:t>
            </a:r>
            <a:r>
              <a:rPr lang="en-US"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A 1 + 2 Approach to Language Learning </a:t>
            </a:r>
            <a:endParaRPr lang="en-GB" sz="3600" b="1" dirty="0">
              <a:solidFill>
                <a:srgbClr val="B3D236"/>
              </a:solidFill>
              <a:effectLst/>
              <a:latin typeface="Arial" panose="020B0604020202020204" pitchFamily="34" charset="0"/>
              <a:cs typeface="Times New Roman" panose="02020603050405020304" pitchFamily="18" charset="0"/>
            </a:endParaRPr>
          </a:p>
          <a:p>
            <a:endParaRPr lang="en-US" sz="3600" b="1" dirty="0">
              <a:solidFill>
                <a:srgbClr val="B3D236"/>
              </a:solidFill>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US"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US" sz="2800" dirty="0">
                <a:effectLst/>
                <a:latin typeface="Arial" panose="020B0604020202020204" pitchFamily="34" charset="0"/>
                <a:ea typeface="Cambria" panose="02040503050406030204" pitchFamily="18" charset="0"/>
                <a:cs typeface="Arial" panose="020B0604020202020204" pitchFamily="34" charset="0"/>
              </a:rPr>
              <a:t>A 1+2 Approach to Language Learning in Scotland children will firstly be immersed in Gaelic using the Curriculum for Excellence Experiences and Outcomes at the early and first levels.</a:t>
            </a:r>
          </a:p>
          <a:p>
            <a:pPr lvl="0">
              <a:spcAft>
                <a:spcPts val="0"/>
              </a:spcAft>
            </a:pPr>
            <a:r>
              <a:rPr lang="en-US" sz="2800" dirty="0">
                <a:effectLst/>
                <a:latin typeface="Arial" panose="020B0604020202020204" pitchFamily="34" charset="0"/>
                <a:ea typeface="Cambria" panose="02040503050406030204" pitchFamily="18" charset="0"/>
                <a:cs typeface="Arial" panose="020B0604020202020204" pitchFamily="34" charset="0"/>
              </a:rPr>
              <a:t>  </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US" sz="2800" dirty="0">
                <a:effectLst/>
                <a:latin typeface="Arial" panose="020B0604020202020204" pitchFamily="34" charset="0"/>
                <a:ea typeface="Cambria" panose="02040503050406030204" pitchFamily="18" charset="0"/>
                <a:cs typeface="Arial" panose="020B0604020202020204" pitchFamily="34" charset="0"/>
              </a:rPr>
              <a:t>At </a:t>
            </a:r>
            <a:r>
              <a:rPr lang="en-US" sz="2800" dirty="0" err="1">
                <a:effectLst/>
                <a:latin typeface="Arial" panose="020B0604020202020204" pitchFamily="34" charset="0"/>
                <a:ea typeface="Cambria" panose="02040503050406030204" pitchFamily="18" charset="0"/>
                <a:cs typeface="Arial" panose="020B0604020202020204" pitchFamily="34" charset="0"/>
              </a:rPr>
              <a:t>P3</a:t>
            </a:r>
            <a:r>
              <a:rPr lang="en-US" sz="2800" dirty="0">
                <a:effectLst/>
                <a:latin typeface="Arial" panose="020B0604020202020204" pitchFamily="34" charset="0"/>
                <a:ea typeface="Cambria" panose="02040503050406030204" pitchFamily="18" charset="0"/>
                <a:cs typeface="Arial" panose="020B0604020202020204" pitchFamily="34" charset="0"/>
              </a:rPr>
              <a:t>/</a:t>
            </a:r>
            <a:r>
              <a:rPr lang="en-US" sz="2800" dirty="0" err="1">
                <a:effectLst/>
                <a:latin typeface="Arial" panose="020B0604020202020204" pitchFamily="34" charset="0"/>
                <a:ea typeface="Cambria" panose="02040503050406030204" pitchFamily="18" charset="0"/>
                <a:cs typeface="Arial" panose="020B0604020202020204" pitchFamily="34" charset="0"/>
              </a:rPr>
              <a:t>P4</a:t>
            </a:r>
            <a:r>
              <a:rPr lang="en-US" sz="2800" dirty="0">
                <a:effectLst/>
                <a:latin typeface="Arial" panose="020B0604020202020204" pitchFamily="34" charset="0"/>
                <a:ea typeface="Cambria" panose="02040503050406030204" pitchFamily="18" charset="0"/>
                <a:cs typeface="Arial" panose="020B0604020202020204" pitchFamily="34" charset="0"/>
              </a:rPr>
              <a:t>, children will begin to address the Curriculum for Excellence Experiences and Outcomes relating to literacy and English.  </a:t>
            </a:r>
          </a:p>
          <a:p>
            <a:pPr lvl="0">
              <a:spcAft>
                <a:spcPts val="0"/>
              </a:spcAft>
            </a:pP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US" sz="2800" dirty="0">
                <a:effectLst/>
                <a:latin typeface="Arial" panose="020B0604020202020204" pitchFamily="34" charset="0"/>
                <a:ea typeface="Cambria" panose="02040503050406030204" pitchFamily="18" charset="0"/>
                <a:cs typeface="Arial" panose="020B0604020202020204" pitchFamily="34" charset="0"/>
              </a:rPr>
              <a:t>Children will learn a second additional language, </a:t>
            </a:r>
            <a:r>
              <a:rPr lang="en-US" sz="2800" dirty="0" err="1">
                <a:effectLst/>
                <a:latin typeface="Arial" panose="020B0604020202020204" pitchFamily="34" charset="0"/>
                <a:ea typeface="Cambria" panose="02040503050406030204" pitchFamily="18" charset="0"/>
                <a:cs typeface="Arial" panose="020B0604020202020204" pitchFamily="34" charset="0"/>
              </a:rPr>
              <a:t>L3</a:t>
            </a:r>
            <a:r>
              <a:rPr lang="en-US" sz="2800" dirty="0">
                <a:effectLst/>
                <a:latin typeface="Arial" panose="020B0604020202020204" pitchFamily="34" charset="0"/>
                <a:ea typeface="Cambria" panose="02040503050406030204" pitchFamily="18" charset="0"/>
                <a:cs typeface="Arial" panose="020B0604020202020204" pitchFamily="34" charset="0"/>
              </a:rPr>
              <a:t>, no later than </a:t>
            </a:r>
            <a:r>
              <a:rPr lang="en-US" sz="2800" dirty="0" err="1">
                <a:effectLst/>
                <a:latin typeface="Arial" panose="020B0604020202020204" pitchFamily="34" charset="0"/>
                <a:ea typeface="Cambria" panose="02040503050406030204" pitchFamily="18" charset="0"/>
                <a:cs typeface="Arial" panose="020B0604020202020204" pitchFamily="34" charset="0"/>
              </a:rPr>
              <a:t>P5</a:t>
            </a:r>
            <a:r>
              <a:rPr lang="en-US" sz="2800" dirty="0">
                <a:effectLst/>
                <a:latin typeface="Arial" panose="020B0604020202020204" pitchFamily="34" charset="0"/>
                <a:ea typeface="Cambria" panose="02040503050406030204" pitchFamily="18" charset="0"/>
                <a:cs typeface="Arial" panose="020B0604020202020204" pitchFamily="34" charset="0"/>
              </a:rPr>
              <a:t>.  </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791EDC63-E3CB-B2D3-98D0-20D3F8CB18BC}"/>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1507260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7FBB4A-E239-AE3E-3B37-1D81159D3F5D}"/>
              </a:ext>
            </a:extLst>
          </p:cNvPr>
          <p:cNvSpPr txBox="1"/>
          <p:nvPr/>
        </p:nvSpPr>
        <p:spPr>
          <a:xfrm>
            <a:off x="0" y="230826"/>
            <a:ext cx="12192000" cy="5463034"/>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a:t>
            </a:r>
            <a:r>
              <a:rPr lang="en-GB" sz="3600" b="1" dirty="0">
                <a:solidFill>
                  <a:srgbClr val="B3D236"/>
                </a:solidFill>
                <a:effectLst/>
                <a:latin typeface="Arial" panose="020B0604020202020204" pitchFamily="34" charset="0"/>
                <a:cs typeface="Times New Roman" panose="02020603050405020304" pitchFamily="18" charset="0"/>
              </a:rPr>
              <a:t> creating an ethos for Gaelic in Gaelic Medium schools and other settings</a:t>
            </a:r>
          </a:p>
          <a:p>
            <a:endParaRPr lang="en-US" sz="3600" b="1" dirty="0">
              <a:solidFill>
                <a:srgbClr val="B3D236"/>
              </a:solidFill>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US"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rPr>
              <a:t> </a:t>
            </a:r>
          </a:p>
          <a:p>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All Gaelic Medium provisions need to aim to have a permeating ethos that is conducive to learning Gaelic. For this, all staff, children, young people and parents have a meaningful contribution to make.  </a:t>
            </a:r>
          </a:p>
          <a:p>
            <a:pPr lvl="0">
              <a:spcAft>
                <a:spcPts val="0"/>
              </a:spcAft>
            </a:pPr>
            <a:endParaRPr lang="en-GB" sz="24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All members of a school’s community need to have a positive and inclusive attitude to the Gaelic language and to those who speak it and are learning the language.  </a:t>
            </a:r>
            <a:endParaRPr lang="en-GB" sz="2400" dirty="0">
              <a:effectLst/>
              <a:latin typeface="Arial" panose="020B0604020202020204" pitchFamily="34" charset="0"/>
              <a:ea typeface="MS Mincho" panose="02020609040205080304" pitchFamily="49" charset="-128"/>
              <a:cs typeface="Times New Roman" panose="02020603050405020304" pitchFamily="18" charset="0"/>
            </a:endParaRPr>
          </a:p>
          <a:p>
            <a:r>
              <a:rPr lang="en-GB" sz="2400" b="1" dirty="0">
                <a:solidFill>
                  <a:srgbClr val="00ABB5"/>
                </a:solidFill>
                <a:effectLst/>
                <a:latin typeface="Arial" panose="020B0604020202020204" pitchFamily="34" charset="0"/>
                <a:ea typeface="Times New Roman" panose="02020603050405020304" pitchFamily="18" charset="0"/>
                <a:cs typeface="Arial" panose="020B0604020202020204" pitchFamily="34" charset="0"/>
              </a:rPr>
              <a:t> </a:t>
            </a:r>
            <a:endParaRPr lang="en-GB" sz="24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2678925C-C4AC-D35E-F0A3-CEBCD4C7576F}"/>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1548780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7FBB4A-E239-AE3E-3B37-1D81159D3F5D}"/>
              </a:ext>
            </a:extLst>
          </p:cNvPr>
          <p:cNvSpPr txBox="1"/>
          <p:nvPr/>
        </p:nvSpPr>
        <p:spPr>
          <a:xfrm>
            <a:off x="0" y="330414"/>
            <a:ext cx="12192000" cy="5924699"/>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a:t>
            </a:r>
            <a:r>
              <a:rPr lang="en-GB" sz="3600" b="1" dirty="0">
                <a:solidFill>
                  <a:srgbClr val="B3D236"/>
                </a:solidFill>
                <a:effectLst/>
                <a:latin typeface="Arial" panose="020B0604020202020204" pitchFamily="34" charset="0"/>
                <a:cs typeface="Times New Roman" panose="02020603050405020304" pitchFamily="18" charset="0"/>
              </a:rPr>
              <a:t> creating an ethos for Gaelic in Gaelic Medium schools and other settings</a:t>
            </a:r>
          </a:p>
          <a:p>
            <a:endParaRPr lang="en-US" sz="3600" b="1" dirty="0">
              <a:solidFill>
                <a:srgbClr val="B3D236"/>
              </a:solidFill>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US"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Times New Roman" panose="02020603050405020304" pitchFamily="18" charset="0"/>
                <a:cs typeface="Arial" panose="020B0604020202020204" pitchFamily="34" charset="0"/>
              </a:rPr>
              <a:t>When Gaelic and English Medium provision are together in the one school, all children need to have an opportunity to learn about Gaelic language, culture and heritage as part of Scotland’s identity.  </a:t>
            </a:r>
          </a:p>
          <a:p>
            <a:pPr lvl="0">
              <a:spcAft>
                <a:spcPts val="0"/>
              </a:spcAft>
            </a:pP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Calibri" panose="020F0502020204030204" pitchFamily="34" charset="0"/>
                <a:cs typeface="Arial" panose="020B0604020202020204" pitchFamily="34" charset="0"/>
              </a:rPr>
              <a:t>Children and young people need to be encouraged to speak and use Gaelic for a range of purposes, in the development of their learning across the curriculum, and add to the ethos for Gaelic in a school.  </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r>
              <a:rPr lang="en-GB" sz="1800" b="1" dirty="0">
                <a:solidFill>
                  <a:srgbClr val="00ABB5"/>
                </a:solidFill>
                <a:effectLst/>
                <a:latin typeface="Arial" panose="020B0604020202020204" pitchFamily="34" charset="0"/>
                <a:ea typeface="Times New Roman" panose="02020603050405020304" pitchFamily="18" charset="0"/>
                <a:cs typeface="Arial" panose="020B0604020202020204" pitchFamily="34"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2678925C-C4AC-D35E-F0A3-CEBCD4C7576F}"/>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216656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F0D693-5C59-9DC8-3653-77EC7F56181D}"/>
              </a:ext>
            </a:extLst>
          </p:cNvPr>
          <p:cNvSpPr txBox="1"/>
          <p:nvPr/>
        </p:nvSpPr>
        <p:spPr>
          <a:xfrm>
            <a:off x="0" y="330414"/>
            <a:ext cx="12192000" cy="5647700"/>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learners with additional needs</a:t>
            </a:r>
            <a:endParaRPr lang="en-GB" sz="3600" b="1" dirty="0">
              <a:solidFill>
                <a:srgbClr val="B3D236"/>
              </a:solidFill>
              <a:effectLst/>
              <a:latin typeface="Arial" panose="020B0604020202020204" pitchFamily="34" charset="0"/>
              <a:cs typeface="Times New Roman" panose="02020603050405020304" pitchFamily="18" charset="0"/>
            </a:endParaRPr>
          </a:p>
          <a:p>
            <a:endParaRPr lang="en-US" sz="3600" b="1" dirty="0">
              <a:solidFill>
                <a:srgbClr val="B3D236"/>
              </a:solidFill>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US"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Times New Roman" panose="02020603050405020304" pitchFamily="18" charset="0"/>
                <a:cs typeface="Arial" panose="020B0604020202020204" pitchFamily="34" charset="0"/>
              </a:rPr>
              <a:t>Legislation places duties on local authorities, and other agencies, to provide additional support where needed to enable any child or young person to benefit from education.  </a:t>
            </a:r>
          </a:p>
          <a:p>
            <a:pPr lvl="0">
              <a:spcAft>
                <a:spcPts val="0"/>
              </a:spcAft>
            </a:pP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Calibri" panose="020F0502020204030204" pitchFamily="34" charset="0"/>
                <a:cs typeface="Arial" panose="020B0604020202020204" pitchFamily="34" charset="0"/>
              </a:rPr>
              <a:t>At this stage in the development of Gaelic Medium Education, while it is desirable, there are still </a:t>
            </a:r>
            <a:r>
              <a:rPr lang="en-GB" sz="2800" b="1" dirty="0">
                <a:effectLst/>
                <a:latin typeface="Arial" panose="020B0604020202020204" pitchFamily="34" charset="0"/>
                <a:ea typeface="Calibri" panose="020F0502020204030204" pitchFamily="34" charset="0"/>
                <a:cs typeface="Arial" panose="020B0604020202020204" pitchFamily="34" charset="0"/>
              </a:rPr>
              <a:t>challenges in providing some of this support through the medium of Gaelic</a:t>
            </a:r>
            <a:r>
              <a:rPr lang="en-GB" sz="2800" dirty="0">
                <a:effectLst/>
                <a:latin typeface="Arial" panose="020B0604020202020204" pitchFamily="34" charset="0"/>
                <a:ea typeface="Calibri" panose="020F0502020204030204" pitchFamily="34" charset="0"/>
                <a:cs typeface="Arial" panose="020B0604020202020204" pitchFamily="34" charset="0"/>
              </a:rPr>
              <a:t>.</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97C9BC27-A0A7-4484-3D2B-69993336A7BB}"/>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2568105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F0D693-5C59-9DC8-3653-77EC7F56181D}"/>
              </a:ext>
            </a:extLst>
          </p:cNvPr>
          <p:cNvSpPr txBox="1"/>
          <p:nvPr/>
        </p:nvSpPr>
        <p:spPr>
          <a:xfrm>
            <a:off x="0" y="330414"/>
            <a:ext cx="12192000" cy="5647700"/>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Medium Education: learners with additional needs</a:t>
            </a:r>
            <a:endParaRPr lang="en-GB" sz="3600" b="1" dirty="0">
              <a:solidFill>
                <a:srgbClr val="B3D236"/>
              </a:solidFill>
              <a:effectLst/>
              <a:latin typeface="Arial" panose="020B0604020202020204" pitchFamily="34" charset="0"/>
              <a:cs typeface="Times New Roman" panose="02020603050405020304" pitchFamily="18" charset="0"/>
            </a:endParaRPr>
          </a:p>
          <a:p>
            <a:endParaRPr lang="en-US" sz="3600" b="1" dirty="0">
              <a:solidFill>
                <a:srgbClr val="B3D236"/>
              </a:solidFill>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US"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Access to some identification of needs and support services may need to be accessed through the medium of English but for there to be an awareness of the approaches to Gaelic Medium Education. </a:t>
            </a:r>
          </a:p>
          <a:p>
            <a:pPr lvl="0">
              <a:spcAft>
                <a:spcPts val="0"/>
              </a:spcAft>
            </a:pPr>
            <a:r>
              <a:rPr lang="en-GB"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GB" sz="28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aims and goals of Curriculum for Excellence and </a:t>
            </a:r>
            <a:r>
              <a:rPr lang="en-GB"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a:t>
            </a:r>
            <a:r>
              <a:rPr lang="en-GB" sz="28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Children and Young People (Scotland) Act 2014</a:t>
            </a:r>
            <a:r>
              <a:rPr lang="en-GB"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GB"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place a </a:t>
            </a:r>
            <a:r>
              <a:rPr lang="en-GB" sz="2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responsibility on all staff to meet the needs of all learners</a:t>
            </a:r>
            <a:r>
              <a:rPr lang="en-GB"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GB" sz="28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97C9BC27-A0A7-4484-3D2B-69993336A7BB}"/>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2628931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5291B6-275E-A2CE-405B-1B2D2EF0DE0E}"/>
              </a:ext>
            </a:extLst>
          </p:cNvPr>
          <p:cNvSpPr txBox="1"/>
          <p:nvPr/>
        </p:nvSpPr>
        <p:spPr>
          <a:xfrm>
            <a:off x="90536" y="72428"/>
            <a:ext cx="12101464" cy="4785926"/>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Learner Education</a:t>
            </a:r>
            <a:endParaRPr lang="en-GB" sz="3600" b="1" dirty="0">
              <a:solidFill>
                <a:srgbClr val="B3D236"/>
              </a:solidFill>
              <a:latin typeface="Arial" panose="020B0604020202020204" pitchFamily="34" charset="0"/>
              <a:cs typeface="Times New Roman" panose="02020603050405020304" pitchFamily="18" charset="0"/>
            </a:endParaRPr>
          </a:p>
          <a:p>
            <a:pPr>
              <a:spcBef>
                <a:spcPts val="600"/>
              </a:spcBef>
              <a:spcAft>
                <a:spcPts val="600"/>
              </a:spcAft>
            </a:pPr>
            <a:endParaRPr lang="en-GB" sz="3600" b="1" dirty="0">
              <a:solidFill>
                <a:srgbClr val="B3D236"/>
              </a:solidFill>
              <a:effectLst/>
              <a:latin typeface="Arial" panose="020B0604020202020204" pitchFamily="34" charset="0"/>
              <a:ea typeface="Times New Roman" panose="02020603050405020304" pitchFamily="18" charset="0"/>
              <a:cs typeface="Times New Roman" panose="02020603050405020304" pitchFamily="18" charset="0"/>
            </a:endParaRPr>
          </a:p>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US"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Times New Roman" panose="02020603050405020304" pitchFamily="18" charset="0"/>
                <a:cs typeface="Arial" panose="020B0604020202020204" pitchFamily="34" charset="0"/>
              </a:rPr>
              <a:t>In a ‘1+2 Approach’  children may learn Gaelic as their first or second additional language in English medium schools.  All efforts need to be made to include Gaelic (Learners) in a 3-18 curriculum. </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endParaRPr lang="en-GB" sz="1200" u="sng"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hlinkClick r:id="rId2"/>
            </a:endParaRPr>
          </a:p>
          <a:p>
            <a:endParaRPr lang="en-GB" sz="1200" u="sng" dirty="0">
              <a:solidFill>
                <a:srgbClr val="0000FF"/>
              </a:solidFill>
              <a:latin typeface="Arial" panose="020B0604020202020204" pitchFamily="34" charset="0"/>
              <a:ea typeface="Calibri" panose="020F0502020204030204" pitchFamily="34" charset="0"/>
              <a:cs typeface="Times New Roman" panose="02020603050405020304" pitchFamily="18" charset="0"/>
              <a:hlinkClick r:id="rId2"/>
            </a:endParaRPr>
          </a:p>
          <a:p>
            <a:endParaRPr lang="en-GB" sz="1200" u="sng"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hlinkClick r:id="rId2"/>
            </a:endParaRPr>
          </a:p>
          <a:p>
            <a:endParaRPr lang="en-GB" sz="1200" u="sng" dirty="0">
              <a:solidFill>
                <a:srgbClr val="0000FF"/>
              </a:solidFill>
              <a:latin typeface="Arial" panose="020B0604020202020204" pitchFamily="34" charset="0"/>
              <a:ea typeface="Calibri" panose="020F0502020204030204" pitchFamily="34" charset="0"/>
              <a:cs typeface="Times New Roman" panose="02020603050405020304" pitchFamily="18" charset="0"/>
              <a:hlinkClick r:id="rId2"/>
            </a:endParaRPr>
          </a:p>
          <a:p>
            <a:endParaRPr lang="en-GB" sz="1200" u="sng"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hlinkClick r:id="rId2"/>
            </a:endParaRPr>
          </a:p>
          <a:p>
            <a:r>
              <a:rPr lang="x-none" sz="1200" u="sng"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hlinkClick r:id="rId2"/>
              </a:rPr>
              <a:t>Language Learning in Scotland A 1+2 Approach</a:t>
            </a:r>
            <a:r>
              <a:rPr lang="x-none" sz="1200" dirty="0">
                <a:effectLst/>
                <a:latin typeface="Arial" panose="020B0604020202020204" pitchFamily="34" charset="0"/>
                <a:ea typeface="Calibri" panose="020F0502020204030204" pitchFamily="34" charset="0"/>
                <a:cs typeface="Times New Roman" panose="02020603050405020304" pitchFamily="18" charset="0"/>
              </a:rPr>
              <a:t> Scottish Government Languages Working Group: Report and recommendations May 2012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9E0AAF8D-D9A7-762D-2D8E-B599625DD21C}"/>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1846339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747F6D-B4B1-F684-A177-15B2180DA577}"/>
              </a:ext>
            </a:extLst>
          </p:cNvPr>
          <p:cNvSpPr txBox="1"/>
          <p:nvPr/>
        </p:nvSpPr>
        <p:spPr>
          <a:xfrm>
            <a:off x="0" y="143970"/>
            <a:ext cx="12192000" cy="4909036"/>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Learner Education: curriculum 3-18 and Language Learning in Scotland: A 1+2 Approach.</a:t>
            </a:r>
            <a:endParaRPr lang="en-GB" sz="3600" b="1" dirty="0">
              <a:solidFill>
                <a:srgbClr val="B3D236"/>
              </a:solidFill>
              <a:effectLst/>
              <a:latin typeface="Arial" panose="020B0604020202020204" pitchFamily="34" charset="0"/>
              <a:cs typeface="Times New Roman" panose="02020603050405020304" pitchFamily="18" charset="0"/>
            </a:endParaRPr>
          </a:p>
          <a:p>
            <a:endParaRPr lang="en-US" sz="3600" b="1"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pPr marL="228600">
              <a:spcAft>
                <a:spcPts val="0"/>
              </a:spcAft>
            </a:pPr>
            <a:r>
              <a:rPr lang="en-GB" sz="1800" b="1" dirty="0">
                <a:solidFill>
                  <a:srgbClr val="4BACC6"/>
                </a:solidFill>
                <a:effectLst/>
                <a:latin typeface="Arial" panose="020B0604020202020204" pitchFamily="34" charset="0"/>
                <a:ea typeface="Times New Roman" panose="02020603050405020304" pitchFamily="18" charset="0"/>
                <a:cs typeface="Arial" panose="020B0604020202020204" pitchFamily="34" charset="0"/>
              </a:rPr>
              <a:t> </a:t>
            </a:r>
          </a:p>
          <a:p>
            <a:pPr marL="228600">
              <a:spcAft>
                <a:spcPts val="0"/>
              </a:spcAft>
            </a:pP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Times New Roman" panose="02020603050405020304" pitchFamily="18" charset="0"/>
                <a:cs typeface="Times New Roman" panose="02020603050405020304" pitchFamily="18" charset="0"/>
              </a:rPr>
              <a:t>The standards for Gaelic Learner Education (GLE) 3-18 are based on the Curriculum for Excellence Experiences and Outcomes, from early to fourth level, and the specifications of the Scottish Qualifications Authority and other awards and qualifications.  </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lvl="0">
              <a:spcAft>
                <a:spcPts val="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600" dirty="0">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79E9A6B9-DD2A-5590-0494-67E77C1A3FCF}"/>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1333884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747F6D-B4B1-F684-A177-15B2180DA577}"/>
              </a:ext>
            </a:extLst>
          </p:cNvPr>
          <p:cNvSpPr txBox="1"/>
          <p:nvPr/>
        </p:nvSpPr>
        <p:spPr>
          <a:xfrm>
            <a:off x="0" y="143970"/>
            <a:ext cx="12192000" cy="5678478"/>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Learner Education: curriculum 3-18 and Language Learning in Scotland: A 1+2 Approach.</a:t>
            </a:r>
            <a:endParaRPr lang="en-GB" sz="3600" b="1" dirty="0">
              <a:solidFill>
                <a:srgbClr val="B3D236"/>
              </a:solidFill>
              <a:effectLst/>
              <a:latin typeface="Arial" panose="020B0604020202020204" pitchFamily="34" charset="0"/>
              <a:cs typeface="Times New Roman" panose="02020603050405020304" pitchFamily="18" charset="0"/>
            </a:endParaRPr>
          </a:p>
          <a:p>
            <a:endParaRPr lang="en-US" sz="3600" b="1"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pPr marL="228600">
              <a:spcAft>
                <a:spcPts val="0"/>
              </a:spcAft>
            </a:pPr>
            <a:r>
              <a:rPr lang="en-GB" sz="1800" b="1" dirty="0">
                <a:solidFill>
                  <a:srgbClr val="4BACC6"/>
                </a:solidFill>
                <a:effectLst/>
                <a:latin typeface="Arial" panose="020B0604020202020204" pitchFamily="34" charset="0"/>
                <a:ea typeface="Times New Roman" panose="02020603050405020304" pitchFamily="18" charset="0"/>
                <a:cs typeface="Arial" panose="020B0604020202020204" pitchFamily="34"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i="1" dirty="0">
                <a:effectLst/>
                <a:latin typeface="Arial" panose="020B0604020202020204" pitchFamily="34" charset="0"/>
                <a:ea typeface="Calibri" panose="020F0502020204030204" pitchFamily="34" charset="0"/>
                <a:cs typeface="Times New Roman" panose="02020603050405020304" pitchFamily="18" charset="0"/>
              </a:rPr>
              <a:t>A 1+2 Approach for Language Learning</a:t>
            </a:r>
            <a:r>
              <a:rPr lang="en-GB" sz="2800" dirty="0">
                <a:effectLst/>
                <a:latin typeface="Arial" panose="020B0604020202020204" pitchFamily="34" charset="0"/>
                <a:ea typeface="Calibri" panose="020F0502020204030204" pitchFamily="34" charset="0"/>
                <a:cs typeface="Times New Roman" panose="02020603050405020304" pitchFamily="18" charset="0"/>
              </a:rPr>
              <a:t> affords an important framework for increasing the number of those learning Gaelic in English medium education.</a:t>
            </a:r>
          </a:p>
          <a:p>
            <a:pPr lvl="0">
              <a:spcAft>
                <a:spcPts val="0"/>
              </a:spcAft>
            </a:pP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Calibri" panose="020F0502020204030204" pitchFamily="34" charset="0"/>
                <a:cs typeface="Times New Roman" panose="02020603050405020304" pitchFamily="18" charset="0"/>
              </a:rPr>
              <a:t>Both Curriculum for Excellence and a 1+2 Approach promote learning Gaelic in the broad general education as a continuum of learning, with opportunities for awards and qualifications in the senior phase.  </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79E9A6B9-DD2A-5590-0494-67E77C1A3FCF}"/>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1697831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747F6D-B4B1-F684-A177-15B2180DA577}"/>
              </a:ext>
            </a:extLst>
          </p:cNvPr>
          <p:cNvSpPr txBox="1"/>
          <p:nvPr/>
        </p:nvSpPr>
        <p:spPr>
          <a:xfrm>
            <a:off x="0" y="143970"/>
            <a:ext cx="12192000" cy="5924699"/>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Gaelic Learner Education: curriculum 3-18 and Language Learning in Scotland: A 1+2 Approach.</a:t>
            </a:r>
            <a:endParaRPr lang="en-GB" sz="3600" b="1" dirty="0">
              <a:solidFill>
                <a:srgbClr val="B3D236"/>
              </a:solidFill>
              <a:effectLst/>
              <a:latin typeface="Arial" panose="020B0604020202020204" pitchFamily="34" charset="0"/>
              <a:cs typeface="Times New Roman" panose="02020603050405020304" pitchFamily="18" charset="0"/>
            </a:endParaRPr>
          </a:p>
          <a:p>
            <a:endParaRPr lang="en-US" sz="3600" b="1"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pPr marL="228600">
              <a:spcAft>
                <a:spcPts val="0"/>
              </a:spcAft>
            </a:pPr>
            <a:r>
              <a:rPr lang="en-GB" sz="1800" b="1" dirty="0">
                <a:solidFill>
                  <a:srgbClr val="4BACC6"/>
                </a:solidFill>
                <a:effectLst/>
                <a:latin typeface="Arial" panose="020B0604020202020204" pitchFamily="34" charset="0"/>
                <a:ea typeface="Times New Roman" panose="02020603050405020304" pitchFamily="18" charset="0"/>
                <a:cs typeface="Arial" panose="020B0604020202020204" pitchFamily="34" charset="0"/>
              </a:rPr>
              <a:t> </a:t>
            </a:r>
          </a:p>
          <a:p>
            <a:pPr marL="228600">
              <a:spcAft>
                <a:spcPts val="0"/>
              </a:spcAft>
            </a:pP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Times New Roman" panose="02020603050405020304" pitchFamily="18" charset="0"/>
                <a:cs typeface="Times New Roman" panose="02020603050405020304" pitchFamily="18" charset="0"/>
              </a:rPr>
              <a:t>Effective transition links between the primary and secondary sectors are key to building on language learning that has taken place at the primary stages. </a:t>
            </a:r>
          </a:p>
          <a:p>
            <a:pPr lvl="0">
              <a:spcAft>
                <a:spcPts val="0"/>
              </a:spcAft>
            </a:pP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pPr>
            <a:r>
              <a:rPr lang="en-GB" sz="2800" dirty="0">
                <a:effectLst/>
                <a:latin typeface="Arial" panose="020B0604020202020204" pitchFamily="34" charset="0"/>
                <a:ea typeface="Calibri" panose="020F0502020204030204" pitchFamily="34" charset="0"/>
                <a:cs typeface="Times New Roman" panose="02020603050405020304" pitchFamily="18" charset="0"/>
              </a:rPr>
              <a:t>The learning of an additional language, which might be Gaelic </a:t>
            </a:r>
            <a:r>
              <a:rPr lang="en-GB" sz="2800" dirty="0">
                <a:effectLst/>
                <a:latin typeface="Arial" panose="020B0604020202020204" pitchFamily="34" charset="0"/>
                <a:ea typeface="Times New Roman" panose="02020603050405020304" pitchFamily="18" charset="0"/>
                <a:cs typeface="Times New Roman" panose="02020603050405020304" pitchFamily="18" charset="0"/>
              </a:rPr>
              <a:t>(Learners)</a:t>
            </a:r>
            <a:r>
              <a:rPr lang="en-GB" sz="2800" dirty="0">
                <a:effectLst/>
                <a:latin typeface="Arial" panose="020B0604020202020204" pitchFamily="34" charset="0"/>
                <a:ea typeface="Calibri" panose="020F0502020204030204" pitchFamily="34" charset="0"/>
                <a:cs typeface="Times New Roman" panose="02020603050405020304" pitchFamily="18" charset="0"/>
              </a:rPr>
              <a:t>, is an entitlement for all as part of the broad general education up to the end of </a:t>
            </a:r>
            <a:r>
              <a:rPr lang="en-GB" sz="2800" dirty="0" err="1">
                <a:effectLst/>
                <a:latin typeface="Arial" panose="020B0604020202020204" pitchFamily="34" charset="0"/>
                <a:ea typeface="Calibri" panose="020F0502020204030204" pitchFamily="34" charset="0"/>
                <a:cs typeface="Times New Roman" panose="02020603050405020304" pitchFamily="18" charset="0"/>
              </a:rPr>
              <a:t>S3</a:t>
            </a:r>
            <a:r>
              <a:rPr lang="en-GB" sz="2800" dirty="0">
                <a:effectLst/>
                <a:latin typeface="Arial" panose="020B0604020202020204" pitchFamily="34" charset="0"/>
                <a:ea typeface="Calibri" panose="020F0502020204030204" pitchFamily="34" charset="0"/>
                <a:cs typeface="Times New Roman" panose="02020603050405020304" pitchFamily="18" charset="0"/>
              </a:rPr>
              <a:t>, within the curriculum area for languages.  </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79E9A6B9-DD2A-5590-0494-67E77C1A3FCF}"/>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4004391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C8DE03-ABDD-5B78-731A-796617975BE0}"/>
              </a:ext>
            </a:extLst>
          </p:cNvPr>
          <p:cNvSpPr txBox="1"/>
          <p:nvPr/>
        </p:nvSpPr>
        <p:spPr>
          <a:xfrm>
            <a:off x="246185" y="175846"/>
            <a:ext cx="11723077" cy="4724370"/>
          </a:xfrm>
          <a:prstGeom prst="rect">
            <a:avLst/>
          </a:prstGeom>
          <a:noFill/>
        </p:spPr>
        <p:txBody>
          <a:bodyPr wrap="square">
            <a:spAutoFit/>
          </a:bodyPr>
          <a:lstStyle/>
          <a:p>
            <a:pPr>
              <a:spcBef>
                <a:spcPts val="600"/>
              </a:spcBef>
              <a:spcAft>
                <a:spcPts val="600"/>
              </a:spcAft>
            </a:pPr>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Learning about Gaelic language and culture </a:t>
            </a:r>
            <a:endParaRPr lang="en-GB" sz="3600" b="1" dirty="0">
              <a:solidFill>
                <a:srgbClr val="B3D236"/>
              </a:solidFill>
              <a:effectLst/>
              <a:latin typeface="Arial" panose="020B0604020202020204" pitchFamily="34" charset="0"/>
              <a:cs typeface="Times New Roman" panose="02020603050405020304" pitchFamily="18" charset="0"/>
            </a:endParaRPr>
          </a:p>
          <a:p>
            <a:endParaRPr lang="en-US" sz="3600" b="1" dirty="0">
              <a:solidFill>
                <a:srgbClr val="B3D236"/>
              </a:solidFill>
              <a:latin typeface="Arial" panose="020B0604020202020204" pitchFamily="34" charset="0"/>
              <a:ea typeface="MS Mincho" panose="02020609040205080304" pitchFamily="49" charset="-128"/>
              <a:cs typeface="Times New Roman" panose="02020603050405020304" pitchFamily="18" charset="0"/>
            </a:endParaRPr>
          </a:p>
          <a:p>
            <a:r>
              <a:rPr lang="en-GB" sz="3600" b="1" dirty="0">
                <a:solidFill>
                  <a:srgbClr val="B3D236"/>
                </a:solidFill>
                <a:effectLst/>
                <a:latin typeface="Arial" panose="020B0604020202020204" pitchFamily="34" charset="0"/>
                <a:ea typeface="Times New Roman" panose="02020603050405020304" pitchFamily="18" charset="0"/>
                <a:cs typeface="Arial" panose="020B0604020202020204" pitchFamily="34" charset="0"/>
              </a:rPr>
              <a:t>Key messages</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US"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rPr>
              <a:t> </a:t>
            </a:r>
            <a:endParaRPr lang="en-GB" sz="36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spcAft>
                <a:spcPts val="0"/>
              </a:spcAft>
              <a:buFont typeface="Symbol" panose="05050102010706020507" pitchFamily="18" charset="2"/>
              <a:buChar char=""/>
              <a:tabLst>
                <a:tab pos="450215" algn="l"/>
              </a:tabLst>
            </a:pPr>
            <a:r>
              <a:rPr lang="en-GB"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Learning about the Gaelic language and culture is a central feature of learning about Scotland, and helps children and young people connect Gaelic to their knowledge and understanding of Scotland.  </a:t>
            </a:r>
            <a:endParaRPr lang="en-GB" sz="28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r>
              <a:rPr lang="en-GB"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GB" sz="18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a:p>
            <a:endParaRPr lang="en-GB" sz="3200" dirty="0">
              <a:solidFill>
                <a:srgbClr val="B3D236"/>
              </a:solidFill>
              <a:effectLst/>
              <a:latin typeface="Arial" panose="020B0604020202020204" pitchFamily="34" charset="0"/>
              <a:ea typeface="MS Mincho" panose="02020609040205080304" pitchFamily="49" charset="-128"/>
              <a:cs typeface="Times New Roman" panose="02020603050405020304" pitchFamily="18" charset="0"/>
            </a:endParaRPr>
          </a:p>
          <a:p>
            <a:r>
              <a:rPr lang="en-GB" sz="1800" dirty="0">
                <a:solidFill>
                  <a:srgbClr val="00AFEF"/>
                </a:solidFill>
                <a:effectLst/>
                <a:latin typeface="Arial" panose="020B0604020202020204" pitchFamily="34" charset="0"/>
                <a:ea typeface="MS Mincho" panose="02020609040205080304" pitchFamily="49" charset="-128"/>
                <a:cs typeface="Arial" panose="020B0604020202020204" pitchFamily="34" charset="0"/>
              </a:rPr>
              <a:t> </a:t>
            </a:r>
            <a:endParaRPr lang="en-GB" sz="1600" dirty="0">
              <a:solidFill>
                <a:srgbClr val="595959"/>
              </a:solidFill>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CC9909CD-496D-24C5-2A3F-5B9C9472E350}"/>
              </a:ext>
            </a:extLst>
          </p:cNvPr>
          <p:cNvSpPr txBox="1"/>
          <p:nvPr/>
        </p:nvSpPr>
        <p:spPr>
          <a:xfrm>
            <a:off x="4053774" y="6444343"/>
            <a:ext cx="8138226" cy="276999"/>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p:txBody>
      </p:sp>
    </p:spTree>
    <p:extLst>
      <p:ext uri="{BB962C8B-B14F-4D97-AF65-F5344CB8AC3E}">
        <p14:creationId xmlns:p14="http://schemas.microsoft.com/office/powerpoint/2010/main" val="3473886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7CA82C-A237-EA08-E058-94EFAC009CBE}"/>
              </a:ext>
            </a:extLst>
          </p:cNvPr>
          <p:cNvSpPr txBox="1"/>
          <p:nvPr/>
        </p:nvSpPr>
        <p:spPr>
          <a:xfrm>
            <a:off x="599440" y="419854"/>
            <a:ext cx="6096000" cy="584775"/>
          </a:xfrm>
          <a:prstGeom prst="rect">
            <a:avLst/>
          </a:prstGeom>
          <a:noFill/>
        </p:spPr>
        <p:txBody>
          <a:bodyPr wrap="square">
            <a:spAutoFit/>
          </a:bodyPr>
          <a:lstStyle/>
          <a:p>
            <a:r>
              <a:rPr lang="en-GB" sz="3200" b="1" dirty="0">
                <a:solidFill>
                  <a:srgbClr val="B3D236"/>
                </a:solidFill>
                <a:latin typeface="Arial" panose="020B0604020202020204" pitchFamily="34" charset="0"/>
                <a:cs typeface="Arial" panose="020B0604020202020204" pitchFamily="34" charset="0"/>
              </a:rPr>
              <a:t>Sharing Effective Practice</a:t>
            </a:r>
          </a:p>
        </p:txBody>
      </p:sp>
      <p:sp>
        <p:nvSpPr>
          <p:cNvPr id="4" name="TextBox 3">
            <a:extLst>
              <a:ext uri="{FF2B5EF4-FFF2-40B4-BE49-F238E27FC236}">
                <a16:creationId xmlns:a16="http://schemas.microsoft.com/office/drawing/2014/main" id="{6FF2E124-16D4-F07C-E3B5-548A11D1C0E1}"/>
              </a:ext>
            </a:extLst>
          </p:cNvPr>
          <p:cNvSpPr txBox="1"/>
          <p:nvPr/>
        </p:nvSpPr>
        <p:spPr>
          <a:xfrm>
            <a:off x="3942634" y="6480053"/>
            <a:ext cx="8255704" cy="553998"/>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a:p>
            <a:endParaRPr lang="en-GB" dirty="0"/>
          </a:p>
        </p:txBody>
      </p:sp>
      <p:sp>
        <p:nvSpPr>
          <p:cNvPr id="6" name="TextBox 5">
            <a:extLst>
              <a:ext uri="{FF2B5EF4-FFF2-40B4-BE49-F238E27FC236}">
                <a16:creationId xmlns:a16="http://schemas.microsoft.com/office/drawing/2014/main" id="{0C52C94A-2418-D366-B281-E49E6526C0A1}"/>
              </a:ext>
            </a:extLst>
          </p:cNvPr>
          <p:cNvSpPr txBox="1"/>
          <p:nvPr/>
        </p:nvSpPr>
        <p:spPr>
          <a:xfrm>
            <a:off x="716280" y="1464337"/>
            <a:ext cx="6390640" cy="6463308"/>
          </a:xfrm>
          <a:prstGeom prst="rect">
            <a:avLst/>
          </a:prstGeom>
          <a:noFill/>
        </p:spPr>
        <p:txBody>
          <a:bodyPr wrap="square">
            <a:spAutoFit/>
          </a:bodyPr>
          <a:lstStyle/>
          <a:p>
            <a:r>
              <a:rPr lang="en-GB" dirty="0">
                <a:hlinkClick r:id="rId2"/>
              </a:rPr>
              <a:t>Sharing scrutiny evidence on Gaelic Medium Education – early learning and childcare total immersion | Practice exemplars | National Improvement Hub</a:t>
            </a:r>
            <a:endParaRPr lang="en-GB" dirty="0"/>
          </a:p>
          <a:p>
            <a:endParaRPr lang="en-GB" dirty="0"/>
          </a:p>
          <a:p>
            <a:endParaRPr lang="en-GB" dirty="0"/>
          </a:p>
          <a:p>
            <a:r>
              <a:rPr lang="en-GB" dirty="0">
                <a:hlinkClick r:id="rId3"/>
              </a:rPr>
              <a:t>Sharing scrutiny evidence on Gaelic Medium Education - secondary curriculum | Practice exemplars | National Improvement Hub</a:t>
            </a:r>
            <a:endParaRPr lang="en-GB" dirty="0"/>
          </a:p>
          <a:p>
            <a:endParaRPr lang="en-GB" dirty="0"/>
          </a:p>
          <a:p>
            <a:endParaRPr lang="en-GB" dirty="0"/>
          </a:p>
          <a:p>
            <a:endParaRPr lang="en-GB" dirty="0"/>
          </a:p>
          <a:p>
            <a:r>
              <a:rPr lang="en-GB" dirty="0">
                <a:hlinkClick r:id="rId4"/>
              </a:rPr>
              <a:t>Developing a Curriculum for Gaelic in Secondary – Greenfaulds High School | Practice exemplars | National Improvement Hub (</a:t>
            </a:r>
            <a:r>
              <a:rPr lang="en-GB" dirty="0" err="1">
                <a:hlinkClick r:id="rId4"/>
              </a:rPr>
              <a:t>education.gov.scot</a:t>
            </a:r>
            <a:r>
              <a:rPr lang="en-GB" dirty="0">
                <a:hlinkClick r:id="rId4"/>
              </a:rPr>
              <a:t>)</a:t>
            </a:r>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8" name="Picture 7">
            <a:extLst>
              <a:ext uri="{FF2B5EF4-FFF2-40B4-BE49-F238E27FC236}">
                <a16:creationId xmlns:a16="http://schemas.microsoft.com/office/drawing/2014/main" id="{DCA3746D-36BD-48A9-14E8-7DEE5E6B64F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42126" y="100948"/>
            <a:ext cx="3579746" cy="2225692"/>
          </a:xfrm>
          <a:prstGeom prst="rect">
            <a:avLst/>
          </a:prstGeom>
        </p:spPr>
      </p:pic>
      <p:pic>
        <p:nvPicPr>
          <p:cNvPr id="10" name="Picture 9">
            <a:extLst>
              <a:ext uri="{FF2B5EF4-FFF2-40B4-BE49-F238E27FC236}">
                <a16:creationId xmlns:a16="http://schemas.microsoft.com/office/drawing/2014/main" id="{F75662BA-649E-ECEC-74C5-29020D44BBE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32608" y="4389899"/>
            <a:ext cx="3778112" cy="1966130"/>
          </a:xfrm>
          <a:prstGeom prst="rect">
            <a:avLst/>
          </a:prstGeom>
        </p:spPr>
      </p:pic>
      <p:pic>
        <p:nvPicPr>
          <p:cNvPr id="12" name="Picture 11">
            <a:extLst>
              <a:ext uri="{FF2B5EF4-FFF2-40B4-BE49-F238E27FC236}">
                <a16:creationId xmlns:a16="http://schemas.microsoft.com/office/drawing/2014/main" id="{8B93A992-74D8-D826-59B3-205EA638223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442126" y="2438888"/>
            <a:ext cx="3579746" cy="1752752"/>
          </a:xfrm>
          <a:prstGeom prst="rect">
            <a:avLst/>
          </a:prstGeom>
        </p:spPr>
      </p:pic>
    </p:spTree>
    <p:extLst>
      <p:ext uri="{BB962C8B-B14F-4D97-AF65-F5344CB8AC3E}">
        <p14:creationId xmlns:p14="http://schemas.microsoft.com/office/powerpoint/2010/main" val="632157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E719F6E-8E3E-5D61-8C9C-EB0BE69AC40B}"/>
              </a:ext>
            </a:extLst>
          </p:cNvPr>
          <p:cNvSpPr txBox="1"/>
          <p:nvPr/>
        </p:nvSpPr>
        <p:spPr>
          <a:xfrm>
            <a:off x="242181" y="258954"/>
            <a:ext cx="6097508" cy="584775"/>
          </a:xfrm>
          <a:prstGeom prst="rect">
            <a:avLst/>
          </a:prstGeom>
          <a:noFill/>
        </p:spPr>
        <p:txBody>
          <a:bodyPr wrap="square">
            <a:spAutoFit/>
          </a:bodyPr>
          <a:lstStyle/>
          <a:p>
            <a:r>
              <a:rPr lang="en-GB" sz="3200" b="1" dirty="0">
                <a:solidFill>
                  <a:srgbClr val="B3D236"/>
                </a:solidFill>
                <a:latin typeface="Arial" panose="020B0604020202020204" pitchFamily="34" charset="0"/>
                <a:cs typeface="Arial" panose="020B0604020202020204" pitchFamily="34" charset="0"/>
              </a:rPr>
              <a:t>Challenge questions</a:t>
            </a:r>
          </a:p>
        </p:txBody>
      </p:sp>
      <p:graphicFrame>
        <p:nvGraphicFramePr>
          <p:cNvPr id="11" name="TextBox 8">
            <a:extLst>
              <a:ext uri="{FF2B5EF4-FFF2-40B4-BE49-F238E27FC236}">
                <a16:creationId xmlns:a16="http://schemas.microsoft.com/office/drawing/2014/main" id="{B96A8BAF-1349-D8E5-B3CB-74065A28D3F6}"/>
              </a:ext>
            </a:extLst>
          </p:cNvPr>
          <p:cNvGraphicFramePr/>
          <p:nvPr>
            <p:extLst>
              <p:ext uri="{D42A27DB-BD31-4B8C-83A1-F6EECF244321}">
                <p14:modId xmlns:p14="http://schemas.microsoft.com/office/powerpoint/2010/main" val="1156509715"/>
              </p:ext>
            </p:extLst>
          </p:nvPr>
        </p:nvGraphicFramePr>
        <p:xfrm>
          <a:off x="242180" y="1030606"/>
          <a:ext cx="11545431" cy="52629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FDFE9EF7-3BA7-5B3E-0E47-1A315C9363B0}"/>
              </a:ext>
            </a:extLst>
          </p:cNvPr>
          <p:cNvSpPr txBox="1"/>
          <p:nvPr/>
        </p:nvSpPr>
        <p:spPr>
          <a:xfrm>
            <a:off x="3942634" y="6480053"/>
            <a:ext cx="8255704" cy="553998"/>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a:p>
            <a:endParaRPr lang="en-GB" dirty="0"/>
          </a:p>
        </p:txBody>
      </p:sp>
    </p:spTree>
    <p:extLst>
      <p:ext uri="{BB962C8B-B14F-4D97-AF65-F5344CB8AC3E}">
        <p14:creationId xmlns:p14="http://schemas.microsoft.com/office/powerpoint/2010/main" val="1554887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225B22-6024-53B0-05D4-CD7FBDADAAEA}"/>
              </a:ext>
            </a:extLst>
          </p:cNvPr>
          <p:cNvSpPr txBox="1"/>
          <p:nvPr/>
        </p:nvSpPr>
        <p:spPr>
          <a:xfrm>
            <a:off x="289710" y="132639"/>
            <a:ext cx="6391746" cy="584775"/>
          </a:xfrm>
          <a:prstGeom prst="rect">
            <a:avLst/>
          </a:prstGeom>
          <a:noFill/>
        </p:spPr>
        <p:txBody>
          <a:bodyPr wrap="square">
            <a:spAutoFit/>
          </a:bodyPr>
          <a:lstStyle/>
          <a:p>
            <a:r>
              <a:rPr lang="en-GB" sz="3200" b="1" dirty="0">
                <a:solidFill>
                  <a:srgbClr val="B3D236"/>
                </a:solidFill>
                <a:latin typeface="Arial" panose="020B0604020202020204" pitchFamily="34" charset="0"/>
                <a:cs typeface="Arial" panose="020B0604020202020204" pitchFamily="34" charset="0"/>
              </a:rPr>
              <a:t>Challenge questions</a:t>
            </a:r>
          </a:p>
        </p:txBody>
      </p:sp>
      <p:graphicFrame>
        <p:nvGraphicFramePr>
          <p:cNvPr id="9" name="TextBox 6">
            <a:extLst>
              <a:ext uri="{FF2B5EF4-FFF2-40B4-BE49-F238E27FC236}">
                <a16:creationId xmlns:a16="http://schemas.microsoft.com/office/drawing/2014/main" id="{910C2AAD-0E6F-1BAC-D2E7-91C2D31FAD19}"/>
              </a:ext>
            </a:extLst>
          </p:cNvPr>
          <p:cNvGraphicFramePr/>
          <p:nvPr>
            <p:extLst>
              <p:ext uri="{D42A27DB-BD31-4B8C-83A1-F6EECF244321}">
                <p14:modId xmlns:p14="http://schemas.microsoft.com/office/powerpoint/2010/main" val="2693797480"/>
              </p:ext>
            </p:extLst>
          </p:nvPr>
        </p:nvGraphicFramePr>
        <p:xfrm>
          <a:off x="181068" y="717414"/>
          <a:ext cx="11552223" cy="56938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67176C01-4968-222D-52B0-FD75B1313B66}"/>
              </a:ext>
            </a:extLst>
          </p:cNvPr>
          <p:cNvSpPr txBox="1"/>
          <p:nvPr/>
        </p:nvSpPr>
        <p:spPr>
          <a:xfrm>
            <a:off x="3942634" y="6480053"/>
            <a:ext cx="8255704" cy="553998"/>
          </a:xfrm>
          <a:prstGeom prst="rect">
            <a:avLst/>
          </a:prstGeom>
          <a:noFill/>
        </p:spPr>
        <p:txBody>
          <a:bodyPr wrap="square">
            <a:spAutoFit/>
          </a:bodyPr>
          <a:lstStyle/>
          <a:p>
            <a:r>
              <a:rPr lang="en-GB" sz="1200" b="1" dirty="0" err="1">
                <a:solidFill>
                  <a:srgbClr val="B3D236"/>
                </a:solidFill>
                <a:latin typeface="Arial" panose="020B0604020202020204" pitchFamily="34" charset="0"/>
                <a:cs typeface="Arial" panose="020B0604020202020204" pitchFamily="34" charset="0"/>
              </a:rPr>
              <a:t>Airson</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luchd-ionnsachaidh</a:t>
            </a:r>
            <a:r>
              <a:rPr lang="en-GB" sz="1200" b="1" dirty="0">
                <a:solidFill>
                  <a:srgbClr val="B3D236"/>
                </a:solidFill>
                <a:latin typeface="Arial" panose="020B0604020202020204" pitchFamily="34" charset="0"/>
                <a:cs typeface="Arial" panose="020B0604020202020204" pitchFamily="34" charset="0"/>
              </a:rPr>
              <a:t> </a:t>
            </a:r>
            <a:r>
              <a:rPr lang="en-GB" sz="1200" b="1" dirty="0" err="1">
                <a:solidFill>
                  <a:srgbClr val="B3D236"/>
                </a:solidFill>
                <a:latin typeface="Arial" panose="020B0604020202020204" pitchFamily="34" charset="0"/>
                <a:cs typeface="Arial" panose="020B0604020202020204" pitchFamily="34" charset="0"/>
              </a:rPr>
              <a:t>na</a:t>
            </a:r>
            <a:r>
              <a:rPr lang="en-GB" sz="1200" b="1" dirty="0">
                <a:solidFill>
                  <a:srgbClr val="B3D236"/>
                </a:solidFill>
                <a:latin typeface="Arial" panose="020B0604020202020204" pitchFamily="34" charset="0"/>
                <a:cs typeface="Arial" panose="020B0604020202020204" pitchFamily="34" charset="0"/>
              </a:rPr>
              <a:t> h-Alba, le </a:t>
            </a:r>
            <a:r>
              <a:rPr lang="en-GB" sz="1200" b="1" dirty="0" err="1">
                <a:solidFill>
                  <a:srgbClr val="B3D236"/>
                </a:solidFill>
                <a:latin typeface="Arial" panose="020B0604020202020204" pitchFamily="34" charset="0"/>
                <a:cs typeface="Arial" panose="020B0604020202020204" pitchFamily="34" charset="0"/>
              </a:rPr>
              <a:t>luchd-foghlaim</a:t>
            </a:r>
            <a:r>
              <a:rPr lang="en-GB" sz="1200" b="1" dirty="0">
                <a:solidFill>
                  <a:srgbClr val="B3D236"/>
                </a:solidFill>
                <a:latin typeface="Arial" panose="020B0604020202020204" pitchFamily="34" charset="0"/>
                <a:cs typeface="Arial" panose="020B0604020202020204" pitchFamily="34" charset="0"/>
              </a:rPr>
              <a:t> Alba </a:t>
            </a:r>
            <a:r>
              <a:rPr lang="en-GB" sz="1200" dirty="0">
                <a:solidFill>
                  <a:srgbClr val="B3D236"/>
                </a:solidFill>
                <a:effectLst/>
                <a:latin typeface="Arial" panose="020B0604020202020204" pitchFamily="34" charset="0"/>
                <a:ea typeface="ＭＳ 明朝"/>
                <a:cs typeface="Arial" panose="020B0604020202020204" pitchFamily="34" charset="0"/>
              </a:rPr>
              <a:t>For Scotland's learners, with Scotland's educators</a:t>
            </a:r>
          </a:p>
          <a:p>
            <a:endParaRPr lang="en-GB" dirty="0"/>
          </a:p>
        </p:txBody>
      </p:sp>
    </p:spTree>
    <p:extLst>
      <p:ext uri="{BB962C8B-B14F-4D97-AF65-F5344CB8AC3E}">
        <p14:creationId xmlns:p14="http://schemas.microsoft.com/office/powerpoint/2010/main" val="2584142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een 2.png">
            <a:extLst>
              <a:ext uri="{FF2B5EF4-FFF2-40B4-BE49-F238E27FC236}">
                <a16:creationId xmlns:a16="http://schemas.microsoft.com/office/drawing/2014/main" id="{0F4CDC42-653E-41F2-A327-DBFC16D4DD2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92" y="3752515"/>
            <a:ext cx="12209384" cy="3105485"/>
          </a:xfrm>
          <a:prstGeom prst="rect">
            <a:avLst/>
          </a:prstGeom>
        </p:spPr>
      </p:pic>
      <p:sp>
        <p:nvSpPr>
          <p:cNvPr id="12" name="Title 1">
            <a:extLst>
              <a:ext uri="{FF2B5EF4-FFF2-40B4-BE49-F238E27FC236}">
                <a16:creationId xmlns:a16="http://schemas.microsoft.com/office/drawing/2014/main" id="{E5C1952E-E8BC-45F7-8821-3A73C0B0FC33}"/>
              </a:ext>
            </a:extLst>
          </p:cNvPr>
          <p:cNvSpPr>
            <a:spLocks noGrp="1"/>
          </p:cNvSpPr>
          <p:nvPr>
            <p:ph type="ctrTitle"/>
          </p:nvPr>
        </p:nvSpPr>
        <p:spPr>
          <a:xfrm>
            <a:off x="546913" y="2967511"/>
            <a:ext cx="9893354" cy="5638009"/>
          </a:xfrm>
        </p:spPr>
        <p:txBody>
          <a:bodyPr>
            <a:normAutofit fontScale="90000"/>
          </a:bodyPr>
          <a:lstStyle/>
          <a:p>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5400" b="1" dirty="0">
                <a:solidFill>
                  <a:srgbClr val="B3D236"/>
                </a:solidFill>
                <a:latin typeface="Arial" panose="020B0604020202020204" pitchFamily="34" charset="0"/>
                <a:cs typeface="Arial" panose="020B0604020202020204" pitchFamily="34" charset="0"/>
              </a:rPr>
              <a:t/>
            </a:r>
            <a:br>
              <a:rPr lang="en-GB" sz="5400" b="1" dirty="0">
                <a:solidFill>
                  <a:srgbClr val="B3D236"/>
                </a:solidFill>
                <a:latin typeface="Arial" panose="020B0604020202020204" pitchFamily="34" charset="0"/>
                <a:cs typeface="Arial" panose="020B0604020202020204" pitchFamily="34" charset="0"/>
              </a:rPr>
            </a:br>
            <a:r>
              <a:rPr lang="en-GB" sz="3100" b="1" dirty="0">
                <a:solidFill>
                  <a:srgbClr val="B3D236"/>
                </a:solidFill>
                <a:latin typeface="Arial" panose="020B0604020202020204" pitchFamily="34" charset="0"/>
                <a:cs typeface="Arial" panose="020B0604020202020204" pitchFamily="34" charset="0"/>
              </a:rPr>
              <a:t>Education Scotland</a:t>
            </a:r>
            <a:r>
              <a:rPr lang="en-GB" sz="3100" b="1">
                <a:solidFill>
                  <a:srgbClr val="B3D236"/>
                </a:solidFill>
                <a:latin typeface="Arial" panose="020B0604020202020204" pitchFamily="34" charset="0"/>
                <a:cs typeface="Arial" panose="020B0604020202020204" pitchFamily="34" charset="0"/>
              </a:rPr>
              <a:t>, Longman </a:t>
            </a:r>
            <a:r>
              <a:rPr lang="en-GB" sz="3100" b="1" dirty="0">
                <a:solidFill>
                  <a:srgbClr val="B3D236"/>
                </a:solidFill>
                <a:latin typeface="Arial" panose="020B0604020202020204" pitchFamily="34" charset="0"/>
                <a:cs typeface="Arial" panose="020B0604020202020204" pitchFamily="34" charset="0"/>
              </a:rPr>
              <a:t>House, 28 Longman Road, Inverness </a:t>
            </a:r>
            <a:r>
              <a:rPr lang="en-GB" sz="3100" b="1" dirty="0" err="1">
                <a:solidFill>
                  <a:srgbClr val="B3D236"/>
                </a:solidFill>
                <a:latin typeface="Arial" panose="020B0604020202020204" pitchFamily="34" charset="0"/>
                <a:cs typeface="Arial" panose="020B0604020202020204" pitchFamily="34" charset="0"/>
              </a:rPr>
              <a:t>IV1</a:t>
            </a:r>
            <a:r>
              <a:rPr lang="en-GB" sz="3100" b="1" dirty="0">
                <a:solidFill>
                  <a:srgbClr val="B3D236"/>
                </a:solidFill>
                <a:latin typeface="Arial" panose="020B0604020202020204" pitchFamily="34" charset="0"/>
                <a:cs typeface="Arial" panose="020B0604020202020204" pitchFamily="34" charset="0"/>
              </a:rPr>
              <a:t> </a:t>
            </a:r>
            <a:r>
              <a:rPr lang="en-GB" sz="3100" b="1" dirty="0" err="1">
                <a:solidFill>
                  <a:srgbClr val="B3D236"/>
                </a:solidFill>
                <a:latin typeface="Arial" panose="020B0604020202020204" pitchFamily="34" charset="0"/>
                <a:cs typeface="Arial" panose="020B0604020202020204" pitchFamily="34" charset="0"/>
              </a:rPr>
              <a:t>1SF</a:t>
            </a:r>
            <a:r>
              <a:rPr lang="en-GB" sz="3100" b="1" dirty="0">
                <a:solidFill>
                  <a:srgbClr val="B3D236"/>
                </a:solidFill>
                <a:latin typeface="Arial" panose="020B0604020202020204" pitchFamily="34" charset="0"/>
                <a:cs typeface="Arial" panose="020B0604020202020204" pitchFamily="34" charset="0"/>
              </a:rPr>
              <a:t> </a:t>
            </a:r>
            <a:r>
              <a:rPr lang="en-GB" sz="1800" dirty="0"/>
              <a:t/>
            </a:r>
            <a:br>
              <a:rPr lang="en-GB" sz="1800" dirty="0"/>
            </a:br>
            <a:r>
              <a:rPr lang="en-GB" sz="1800" dirty="0"/>
              <a:t/>
            </a:r>
            <a:br>
              <a:rPr lang="en-GB" sz="1800" dirty="0"/>
            </a:br>
            <a:r>
              <a:rPr lang="en-GB" sz="1800" dirty="0"/>
              <a:t/>
            </a:r>
            <a:br>
              <a:rPr lang="en-GB" sz="1800" dirty="0"/>
            </a:br>
            <a:r>
              <a:rPr lang="en-GB" sz="5400" b="1" dirty="0">
                <a:solidFill>
                  <a:srgbClr val="B3D236"/>
                </a:solidFill>
              </a:rPr>
              <a:t/>
            </a:r>
            <a:br>
              <a:rPr lang="en-GB" sz="5400" b="1" dirty="0">
                <a:solidFill>
                  <a:srgbClr val="B3D236"/>
                </a:solidFill>
              </a:rPr>
            </a:br>
            <a:r>
              <a:rPr lang="en-GB" sz="5400" b="1" dirty="0">
                <a:solidFill>
                  <a:srgbClr val="B3D236"/>
                </a:solidFill>
              </a:rPr>
              <a:t/>
            </a:r>
            <a:br>
              <a:rPr lang="en-GB" sz="5400" b="1" dirty="0">
                <a:solidFill>
                  <a:srgbClr val="B3D236"/>
                </a:solidFill>
              </a:rPr>
            </a:br>
            <a:r>
              <a:rPr lang="en-GB" sz="5400" b="1" dirty="0">
                <a:solidFill>
                  <a:srgbClr val="B3D236"/>
                </a:solidFill>
              </a:rPr>
              <a:t/>
            </a:r>
            <a:br>
              <a:rPr lang="en-GB" sz="5400" b="1" dirty="0">
                <a:solidFill>
                  <a:srgbClr val="B3D236"/>
                </a:solidFill>
              </a:rPr>
            </a:br>
            <a:r>
              <a:rPr lang="en-GB" sz="5400" b="1" dirty="0">
                <a:solidFill>
                  <a:srgbClr val="B3D236"/>
                </a:solidFill>
              </a:rPr>
              <a:t/>
            </a:r>
            <a:br>
              <a:rPr lang="en-GB" sz="5400" b="1" dirty="0">
                <a:solidFill>
                  <a:srgbClr val="B3D236"/>
                </a:solidFill>
              </a:rPr>
            </a:br>
            <a:r>
              <a:rPr lang="en-GB" sz="5400" b="1" dirty="0">
                <a:solidFill>
                  <a:srgbClr val="B3D236"/>
                </a:solidFill>
              </a:rPr>
              <a:t/>
            </a:r>
            <a:br>
              <a:rPr lang="en-GB" sz="5400" b="1" dirty="0">
                <a:solidFill>
                  <a:srgbClr val="B3D236"/>
                </a:solidFill>
              </a:rPr>
            </a:br>
            <a:r>
              <a:rPr lang="en-US" sz="5400" b="1" dirty="0">
                <a:solidFill>
                  <a:srgbClr val="B3D236"/>
                </a:solidFill>
              </a:rPr>
              <a:t/>
            </a:r>
            <a:br>
              <a:rPr lang="en-US" sz="5400" b="1" dirty="0">
                <a:solidFill>
                  <a:srgbClr val="B3D236"/>
                </a:solidFill>
              </a:rPr>
            </a:br>
            <a:endParaRPr lang="en-GB" sz="5400" dirty="0">
              <a:solidFill>
                <a:srgbClr val="92D050"/>
              </a:solidFill>
            </a:endParaRPr>
          </a:p>
        </p:txBody>
      </p:sp>
      <p:pic>
        <p:nvPicPr>
          <p:cNvPr id="5" name="Picture 4" descr="ES_alllogos_colour-01.png">
            <a:extLst>
              <a:ext uri="{FF2B5EF4-FFF2-40B4-BE49-F238E27FC236}">
                <a16:creationId xmlns:a16="http://schemas.microsoft.com/office/drawing/2014/main" id="{AA0118BF-B5C2-49C5-2B41-4AEBC7C06B6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9653" t="15093" r="10209" b="27991"/>
          <a:stretch/>
        </p:blipFill>
        <p:spPr>
          <a:xfrm>
            <a:off x="546913" y="398639"/>
            <a:ext cx="2604792" cy="1131025"/>
          </a:xfrm>
          <a:prstGeom prst="rect">
            <a:avLst/>
          </a:prstGeom>
        </p:spPr>
      </p:pic>
      <p:sp>
        <p:nvSpPr>
          <p:cNvPr id="7" name="TextBox 6">
            <a:extLst>
              <a:ext uri="{FF2B5EF4-FFF2-40B4-BE49-F238E27FC236}">
                <a16:creationId xmlns:a16="http://schemas.microsoft.com/office/drawing/2014/main" id="{078DDEB2-8DF1-0478-8583-2A26245DA2DF}"/>
              </a:ext>
            </a:extLst>
          </p:cNvPr>
          <p:cNvSpPr txBox="1"/>
          <p:nvPr/>
        </p:nvSpPr>
        <p:spPr>
          <a:xfrm>
            <a:off x="144855" y="6488668"/>
            <a:ext cx="12191999" cy="369332"/>
          </a:xfrm>
          <a:prstGeom prst="rect">
            <a:avLst/>
          </a:prstGeom>
          <a:noFill/>
        </p:spPr>
        <p:txBody>
          <a:bodyPr wrap="square">
            <a:spAutoFit/>
          </a:bodyPr>
          <a:lstStyle/>
          <a:p>
            <a:r>
              <a:rPr lang="en-GB" sz="1800" b="1" dirty="0" err="1">
                <a:solidFill>
                  <a:schemeClr val="bg1"/>
                </a:solidFill>
                <a:latin typeface="Arial" panose="020B0604020202020204" pitchFamily="34" charset="0"/>
                <a:cs typeface="Arial" panose="020B0604020202020204" pitchFamily="34" charset="0"/>
              </a:rPr>
              <a:t>Airson</a:t>
            </a:r>
            <a:r>
              <a:rPr lang="en-GB" sz="1800" b="1" dirty="0">
                <a:solidFill>
                  <a:schemeClr val="bg1"/>
                </a:solidFill>
                <a:latin typeface="Arial" panose="020B0604020202020204" pitchFamily="34" charset="0"/>
                <a:cs typeface="Arial" panose="020B0604020202020204" pitchFamily="34" charset="0"/>
              </a:rPr>
              <a:t> </a:t>
            </a:r>
            <a:r>
              <a:rPr lang="en-GB" sz="1800" b="1" dirty="0" err="1">
                <a:solidFill>
                  <a:schemeClr val="bg1"/>
                </a:solidFill>
                <a:latin typeface="Arial" panose="020B0604020202020204" pitchFamily="34" charset="0"/>
                <a:cs typeface="Arial" panose="020B0604020202020204" pitchFamily="34" charset="0"/>
              </a:rPr>
              <a:t>luchd-ionnsachaidh</a:t>
            </a:r>
            <a:r>
              <a:rPr lang="en-GB" sz="1800" b="1" dirty="0">
                <a:solidFill>
                  <a:schemeClr val="bg1"/>
                </a:solidFill>
                <a:latin typeface="Arial" panose="020B0604020202020204" pitchFamily="34" charset="0"/>
                <a:cs typeface="Arial" panose="020B0604020202020204" pitchFamily="34" charset="0"/>
              </a:rPr>
              <a:t> </a:t>
            </a:r>
            <a:r>
              <a:rPr lang="en-GB" sz="1800" b="1" dirty="0" err="1">
                <a:solidFill>
                  <a:schemeClr val="bg1"/>
                </a:solidFill>
                <a:latin typeface="Arial" panose="020B0604020202020204" pitchFamily="34" charset="0"/>
                <a:cs typeface="Arial" panose="020B0604020202020204" pitchFamily="34" charset="0"/>
              </a:rPr>
              <a:t>na</a:t>
            </a:r>
            <a:r>
              <a:rPr lang="en-GB" sz="1800" b="1" dirty="0">
                <a:solidFill>
                  <a:schemeClr val="bg1"/>
                </a:solidFill>
                <a:latin typeface="Arial" panose="020B0604020202020204" pitchFamily="34" charset="0"/>
                <a:cs typeface="Arial" panose="020B0604020202020204" pitchFamily="34" charset="0"/>
              </a:rPr>
              <a:t> h-Alba, le </a:t>
            </a:r>
            <a:r>
              <a:rPr lang="en-GB" sz="1800" b="1" dirty="0" err="1">
                <a:solidFill>
                  <a:schemeClr val="bg1"/>
                </a:solidFill>
                <a:latin typeface="Arial" panose="020B0604020202020204" pitchFamily="34" charset="0"/>
                <a:cs typeface="Arial" panose="020B0604020202020204" pitchFamily="34" charset="0"/>
              </a:rPr>
              <a:t>luchd-foghlaim</a:t>
            </a:r>
            <a:r>
              <a:rPr lang="en-GB" sz="1800" b="1" dirty="0">
                <a:solidFill>
                  <a:schemeClr val="bg1"/>
                </a:solidFill>
                <a:latin typeface="Arial" panose="020B0604020202020204" pitchFamily="34" charset="0"/>
                <a:cs typeface="Arial" panose="020B0604020202020204" pitchFamily="34" charset="0"/>
              </a:rPr>
              <a:t> Alba </a:t>
            </a:r>
            <a:r>
              <a:rPr lang="en-GB" sz="1800" dirty="0">
                <a:solidFill>
                  <a:srgbClr val="FFFFFF"/>
                </a:solidFill>
                <a:effectLst/>
                <a:latin typeface="Arial" panose="020B0604020202020204" pitchFamily="34" charset="0"/>
                <a:ea typeface="ＭＳ 明朝"/>
                <a:cs typeface="Arial" panose="020B0604020202020204" pitchFamily="34" charset="0"/>
              </a:rPr>
              <a:t>For Scotland's learners, with Scotland's educators</a:t>
            </a:r>
            <a:endParaRPr lang="en-GB" sz="1800" dirty="0">
              <a:solidFill>
                <a:srgbClr val="595959"/>
              </a:solidFill>
              <a:effectLst/>
              <a:latin typeface="Arial" panose="020B0604020202020204" pitchFamily="34" charset="0"/>
              <a:ea typeface="ＭＳ 明朝"/>
              <a:cs typeface="Arial" panose="020B0604020202020204" pitchFamily="34" charset="0"/>
            </a:endParaRPr>
          </a:p>
        </p:txBody>
      </p:sp>
    </p:spTree>
    <p:extLst>
      <p:ext uri="{BB962C8B-B14F-4D97-AF65-F5344CB8AC3E}">
        <p14:creationId xmlns:p14="http://schemas.microsoft.com/office/powerpoint/2010/main" val="12541339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393</TotalTime>
  <Words>2981</Words>
  <Application>Microsoft Office PowerPoint</Application>
  <PresentationFormat>Widescreen</PresentationFormat>
  <Paragraphs>261</Paragraphs>
  <Slides>33</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Arial</vt:lpstr>
      <vt:lpstr>Calibri</vt:lpstr>
      <vt:lpstr>Calibri Light</vt:lpstr>
      <vt:lpstr>Cambria</vt:lpstr>
      <vt:lpstr>MS Mincho</vt:lpstr>
      <vt:lpstr>MS Mincho</vt:lpstr>
      <vt:lpstr>Symbol</vt:lpstr>
      <vt:lpstr>Times New Roman</vt:lpstr>
      <vt:lpstr>Office Theme</vt:lpstr>
      <vt:lpstr>       Inspection Advice on Gaelic Education Comhairle air Foghlam Gàidhlig Do Key Messages </vt:lpstr>
      <vt:lpstr>PowerPoint Presentation</vt:lpstr>
      <vt:lpstr>PowerPoint Presentation</vt:lpstr>
      <vt:lpstr>PowerPoint Presentation</vt:lpstr>
      <vt:lpstr>Effective self-evaluation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Education Scotland, Longman House, 28 Longman Road, Inverness IV1 1SF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Inspection Advice on Gaelic Education Comhairle air Foghlam Gàidhlig - Key Messages</dc:title>
  <dc:creator>DLECJGEdS@gov.scot</dc:creator>
  <cp:lastModifiedBy>Stevenson J (Jeremy)</cp:lastModifiedBy>
  <cp:revision>4</cp:revision>
  <dcterms:created xsi:type="dcterms:W3CDTF">2022-07-17T15:03:09Z</dcterms:created>
  <dcterms:modified xsi:type="dcterms:W3CDTF">2022-07-25T13:14:25Z</dcterms:modified>
</cp:coreProperties>
</file>