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60" r:id="rId2"/>
    <p:sldId id="259" r:id="rId3"/>
    <p:sldId id="262" r:id="rId4"/>
    <p:sldId id="264" r:id="rId5"/>
    <p:sldId id="265" r:id="rId6"/>
    <p:sldId id="268" r:id="rId7"/>
    <p:sldId id="270" r:id="rId8"/>
    <p:sldId id="272" r:id="rId9"/>
    <p:sldId id="273" r:id="rId10"/>
    <p:sldId id="271" r:id="rId11"/>
    <p:sldId id="267" r:id="rId12"/>
    <p:sldId id="26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D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9"/>
    <p:restoredTop sz="94663"/>
  </p:normalViewPr>
  <p:slideViewPr>
    <p:cSldViewPr snapToGrid="0">
      <p:cViewPr varScale="1">
        <p:scale>
          <a:sx n="61" d="100"/>
          <a:sy n="61" d="100"/>
        </p:scale>
        <p:origin x="86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51C643-D55E-4EEA-A071-400F82D37146}" type="datetimeFigureOut">
              <a:rPr lang="en-GB" smtClean="0"/>
              <a:t>23/02/2021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9241DF-0B4C-4350-B69D-F3507402665E}" type="slidenum">
              <a:rPr lang="en-GB" smtClean="0"/>
              <a:t>‹#›</a:t>
            </a:fld>
            <a:endParaRPr lang="en-GB"/>
          </a:p>
        </p:txBody>
      </p:sp>
    </p:spTree>
    <p:extLst>
      <p:ext uri="{BB962C8B-B14F-4D97-AF65-F5344CB8AC3E}">
        <p14:creationId xmlns:p14="http://schemas.microsoft.com/office/powerpoint/2010/main" val="3806759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9241DF-0B4C-4350-B69D-F3507402665E}" type="slidenum">
              <a:rPr lang="en-GB" smtClean="0"/>
              <a:t>1</a:t>
            </a:fld>
            <a:endParaRPr lang="en-GB"/>
          </a:p>
        </p:txBody>
      </p:sp>
    </p:spTree>
    <p:extLst>
      <p:ext uri="{BB962C8B-B14F-4D97-AF65-F5344CB8AC3E}">
        <p14:creationId xmlns:p14="http://schemas.microsoft.com/office/powerpoint/2010/main" val="1166479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alpha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
        <p:nvSpPr>
          <p:cNvPr id="3" name="Subtitle 2"/>
          <p:cNvSpPr>
            <a:spLocks noGrp="1"/>
          </p:cNvSpPr>
          <p:nvPr>
            <p:ph type="subTitle" idx="1"/>
          </p:nvPr>
        </p:nvSpPr>
        <p:spPr>
          <a:xfrm>
            <a:off x="557938" y="2200759"/>
            <a:ext cx="7671661" cy="3797085"/>
          </a:xfrm>
          <a:prstGeom prst="rect">
            <a:avLst/>
          </a:prstGeom>
          <a:solidFill>
            <a:schemeClr val="bg1"/>
          </a:solidFill>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Rectangle 7">
            <a:extLst>
              <a:ext uri="{FF2B5EF4-FFF2-40B4-BE49-F238E27FC236}">
                <a16:creationId xmlns:a16="http://schemas.microsoft.com/office/drawing/2014/main" id="{0EB8E9D5-8169-214E-B73A-351AFBAEB507}"/>
              </a:ext>
            </a:extLst>
          </p:cNvPr>
          <p:cNvSpPr/>
          <p:nvPr userDrawn="1"/>
        </p:nvSpPr>
        <p:spPr>
          <a:xfrm>
            <a:off x="-154983" y="0"/>
            <a:ext cx="12584624" cy="976393"/>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6A0E1B2-69FA-A54E-9DD8-5AC7EAF8AE8C}"/>
              </a:ext>
            </a:extLst>
          </p:cNvPr>
          <p:cNvSpPr txBox="1"/>
          <p:nvPr userDrawn="1"/>
        </p:nvSpPr>
        <p:spPr>
          <a:xfrm>
            <a:off x="449451" y="325464"/>
            <a:ext cx="8787539" cy="461665"/>
          </a:xfrm>
          <a:prstGeom prst="rect">
            <a:avLst/>
          </a:prstGeom>
          <a:noFill/>
        </p:spPr>
        <p:txBody>
          <a:bodyPr wrap="square" rtlCol="0">
            <a:spAutoFit/>
          </a:bodyPr>
          <a:lstStyle/>
          <a:p>
            <a:r>
              <a:rPr lang="en-US" sz="2400" dirty="0">
                <a:latin typeface="Helvetica Light" panose="020B0403020202020204" pitchFamily="34" charset="0"/>
              </a:rPr>
              <a:t>Remote learning entitlements</a:t>
            </a:r>
          </a:p>
        </p:txBody>
      </p:sp>
      <p:cxnSp>
        <p:nvCxnSpPr>
          <p:cNvPr id="11" name="Straight Connector 10">
            <a:extLst>
              <a:ext uri="{FF2B5EF4-FFF2-40B4-BE49-F238E27FC236}">
                <a16:creationId xmlns:a16="http://schemas.microsoft.com/office/drawing/2014/main" id="{B81C36DD-D9B0-724E-B237-5F765FDB9FD0}"/>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94172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45A645E-3A57-A04B-B7F3-05222B16B5A2}"/>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
        <p:nvSpPr>
          <p:cNvPr id="6" name="Title 1">
            <a:extLst>
              <a:ext uri="{FF2B5EF4-FFF2-40B4-BE49-F238E27FC236}">
                <a16:creationId xmlns:a16="http://schemas.microsoft.com/office/drawing/2014/main" id="{46E4B72D-A922-3641-A3B1-4835BDCC04A8}"/>
              </a:ext>
            </a:extLst>
          </p:cNvPr>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33086269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102CE3-9909-464A-85BF-3440FEA83F0F}"/>
              </a:ext>
            </a:extLst>
          </p:cNvPr>
          <p:cNvSpPr/>
          <p:nvPr userDrawn="1"/>
        </p:nvSpPr>
        <p:spPr>
          <a:xfrm>
            <a:off x="-1" y="1"/>
            <a:ext cx="12192001" cy="691375"/>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A57A87D-F018-DA45-8373-ECD8B8656E31}"/>
              </a:ext>
            </a:extLst>
          </p:cNvPr>
          <p:cNvSpPr txBox="1"/>
          <p:nvPr userDrawn="1"/>
        </p:nvSpPr>
        <p:spPr>
          <a:xfrm>
            <a:off x="449451" y="258558"/>
            <a:ext cx="8787539" cy="276999"/>
          </a:xfrm>
          <a:prstGeom prst="rect">
            <a:avLst/>
          </a:prstGeom>
          <a:noFill/>
        </p:spPr>
        <p:txBody>
          <a:bodyPr wrap="square" lIns="0" tIns="0" rIns="0" bIns="0" rtlCol="0">
            <a:spAutoFit/>
          </a:bodyPr>
          <a:lstStyle/>
          <a:p>
            <a:r>
              <a:rPr lang="en-GB" sz="1800" dirty="0">
                <a:solidFill>
                  <a:srgbClr val="002060"/>
                </a:solidFill>
                <a:latin typeface="Helvetica" pitchFamily="2" charset="0"/>
                <a:cs typeface="Arial" panose="020B0604020202020204" pitchFamily="34" charset="0"/>
              </a:rPr>
              <a:t>Remote </a:t>
            </a:r>
            <a:r>
              <a:rPr lang="en-GB" sz="1800" dirty="0" smtClean="0">
                <a:solidFill>
                  <a:srgbClr val="002060"/>
                </a:solidFill>
                <a:latin typeface="Helvetica" pitchFamily="2" charset="0"/>
                <a:cs typeface="Arial" panose="020B0604020202020204" pitchFamily="34" charset="0"/>
              </a:rPr>
              <a:t>learning entitlements:</a:t>
            </a:r>
            <a:r>
              <a:rPr lang="en-GB" sz="1800" baseline="0" dirty="0" smtClean="0">
                <a:solidFill>
                  <a:srgbClr val="002060"/>
                </a:solidFill>
                <a:latin typeface="Helvetica" pitchFamily="2" charset="0"/>
                <a:cs typeface="Arial" panose="020B0604020202020204" pitchFamily="34" charset="0"/>
              </a:rPr>
              <a:t> Examples from the national overviews of practice</a:t>
            </a:r>
            <a:endParaRPr lang="en-US" sz="1800" dirty="0">
              <a:latin typeface="Helvetica" pitchFamily="2" charset="0"/>
            </a:endParaRPr>
          </a:p>
        </p:txBody>
      </p:sp>
    </p:spTree>
    <p:extLst>
      <p:ext uri="{BB962C8B-B14F-4D97-AF65-F5344CB8AC3E}">
        <p14:creationId xmlns:p14="http://schemas.microsoft.com/office/powerpoint/2010/main" val="3255787119"/>
      </p:ext>
    </p:extLst>
  </p:cSld>
  <p:clrMap bg1="lt1" tx1="dk1" bg2="lt2" tx2="dk2" accent1="accent1" accent2="accent2" accent3="accent3" accent4="accent4" accent5="accent5" accent6="accent6" hlink="hlink" folHlink="folHlink"/>
  <p:sldLayoutIdLst>
    <p:sldLayoutId id="2147483649"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cid:5D7576B2-53CF-4175-9A59-8B193643B654@lan" TargetMode="External"/><Relationship Id="rId5" Type="http://schemas.openxmlformats.org/officeDocument/2006/relationships/image" Target="../media/image2.png"/><Relationship Id="rId4" Type="http://schemas.openxmlformats.org/officeDocument/2006/relationships/hyperlink" Target="https://education.gov.scot/improvement/covid-19-education-recovery/national-overviews/national-overview-of-practice-reports/"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43D2AE86-83DA-B644-A499-0F9A0F25B988}"/>
              </a:ext>
            </a:extLst>
          </p:cNvPr>
          <p:cNvSpPr txBox="1">
            <a:spLocks/>
          </p:cNvSpPr>
          <p:nvPr/>
        </p:nvSpPr>
        <p:spPr>
          <a:xfrm>
            <a:off x="593725" y="1379788"/>
            <a:ext cx="5078278" cy="551454"/>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tx1">
                    <a:lumMod val="75000"/>
                    <a:lumOff val="25000"/>
                  </a:schemeClr>
                </a:solidFill>
                <a:latin typeface="Helvetica" pitchFamily="2" charset="0"/>
                <a:ea typeface="+mj-ea"/>
                <a:cs typeface="+mj-cs"/>
              </a:defRPr>
            </a:lvl1pPr>
          </a:lstStyle>
          <a:p>
            <a:endParaRPr lang="en-US" dirty="0"/>
          </a:p>
        </p:txBody>
      </p:sp>
      <p:sp>
        <p:nvSpPr>
          <p:cNvPr id="11" name="Title 10">
            <a:extLst>
              <a:ext uri="{FF2B5EF4-FFF2-40B4-BE49-F238E27FC236}">
                <a16:creationId xmlns:a16="http://schemas.microsoft.com/office/drawing/2014/main" id="{6A8298AD-252A-6B46-BBF1-9FA4A7AC002D}"/>
              </a:ext>
            </a:extLst>
          </p:cNvPr>
          <p:cNvSpPr>
            <a:spLocks noGrp="1"/>
          </p:cNvSpPr>
          <p:nvPr>
            <p:ph type="ctrTitle"/>
          </p:nvPr>
        </p:nvSpPr>
        <p:spPr>
          <a:xfrm>
            <a:off x="578603" y="1385835"/>
            <a:ext cx="5643777" cy="551454"/>
          </a:xfrm>
        </p:spPr>
        <p:txBody>
          <a:bodyPr/>
          <a:lstStyle/>
          <a:p>
            <a:r>
              <a:rPr lang="en-GB" dirty="0" smtClean="0">
                <a:latin typeface="Arial" panose="020B0604020202020204" pitchFamily="34" charset="0"/>
                <a:cs typeface="Arial" panose="020B0604020202020204" pitchFamily="34" charset="0"/>
              </a:rPr>
              <a:t>Wider curriculum delivery and plans for transition to secondary </a:t>
            </a: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b="1" dirty="0" smtClean="0">
                <a:latin typeface="Arial" panose="020B0604020202020204" pitchFamily="34" charset="0"/>
                <a:cs typeface="Arial" panose="020B0604020202020204" pitchFamily="34" charset="0"/>
              </a:rPr>
              <a:t>St Stephen’s </a:t>
            </a:r>
            <a:r>
              <a:rPr lang="en-GB" b="1" dirty="0" smtClean="0">
                <a:latin typeface="Arial" panose="020B0604020202020204" pitchFamily="34" charset="0"/>
                <a:cs typeface="Arial" panose="020B0604020202020204" pitchFamily="34" charset="0"/>
              </a:rPr>
              <a:t>Primary </a:t>
            </a:r>
            <a:r>
              <a:rPr lang="en-GB" b="1" dirty="0">
                <a:latin typeface="Arial" panose="020B0604020202020204" pitchFamily="34" charset="0"/>
                <a:cs typeface="Arial" panose="020B0604020202020204" pitchFamily="34" charset="0"/>
              </a:rPr>
              <a:t>School, </a:t>
            </a:r>
            <a:r>
              <a:rPr lang="en-GB" dirty="0" smtClean="0">
                <a:latin typeface="Arial" panose="020B0604020202020204" pitchFamily="34" charset="0"/>
                <a:cs typeface="Arial" panose="020B0604020202020204" pitchFamily="34" charset="0"/>
              </a:rPr>
              <a:t>Perth and Kinross Council </a:t>
            </a:r>
            <a:r>
              <a:rPr lang="en-US" dirty="0"/>
              <a:t/>
            </a:r>
            <a:br>
              <a:rPr lang="en-US" dirty="0"/>
            </a:br>
            <a:endParaRPr lang="en-US" dirty="0"/>
          </a:p>
        </p:txBody>
      </p:sp>
      <p:pic>
        <p:nvPicPr>
          <p:cNvPr id="5" name="Picture 4" descr="Education Scotland RGB (45mm)"/>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3725" y="5632557"/>
            <a:ext cx="1619250" cy="647700"/>
          </a:xfrm>
          <a:prstGeom prst="rect">
            <a:avLst/>
          </a:prstGeom>
          <a:noFill/>
        </p:spPr>
      </p:pic>
      <p:sp>
        <p:nvSpPr>
          <p:cNvPr id="2" name="TextBox 1"/>
          <p:cNvSpPr txBox="1"/>
          <p:nvPr/>
        </p:nvSpPr>
        <p:spPr>
          <a:xfrm>
            <a:off x="2947760" y="5910925"/>
            <a:ext cx="4555672" cy="369332"/>
          </a:xfrm>
          <a:prstGeom prst="rect">
            <a:avLst/>
          </a:prstGeom>
          <a:noFill/>
        </p:spPr>
        <p:txBody>
          <a:bodyPr wrap="square" rtlCol="0">
            <a:spAutoFit/>
          </a:bodyPr>
          <a:lstStyle/>
          <a:p>
            <a:r>
              <a:rPr lang="en-GB" dirty="0" smtClean="0">
                <a:solidFill>
                  <a:srgbClr val="0070C0"/>
                </a:solidFill>
                <a:latin typeface="Arial" panose="020B0604020202020204" pitchFamily="34" charset="0"/>
                <a:cs typeface="Arial" panose="020B0604020202020204" pitchFamily="34" charset="0"/>
              </a:rPr>
              <a:t>&gt;</a:t>
            </a:r>
            <a:r>
              <a:rPr lang="en-GB" dirty="0" smtClean="0">
                <a:solidFill>
                  <a:srgbClr val="0070C0"/>
                </a:solidFill>
                <a:latin typeface="Arial" panose="020B0604020202020204" pitchFamily="34" charset="0"/>
                <a:cs typeface="Arial" panose="020B0604020202020204" pitchFamily="34" charset="0"/>
                <a:hlinkClick r:id="rId4"/>
              </a:rPr>
              <a:t>National overviews of practice</a:t>
            </a:r>
            <a:r>
              <a:rPr lang="en-GB" dirty="0" smtClean="0">
                <a:solidFill>
                  <a:srgbClr val="0070C0"/>
                </a:solidFill>
                <a:latin typeface="Arial" panose="020B0604020202020204" pitchFamily="34" charset="0"/>
                <a:cs typeface="Arial" panose="020B0604020202020204" pitchFamily="34" charset="0"/>
              </a:rPr>
              <a:t>&lt;</a:t>
            </a:r>
            <a:endParaRPr lang="en-GB" dirty="0">
              <a:solidFill>
                <a:srgbClr val="0070C0"/>
              </a:solidFill>
              <a:latin typeface="Arial" panose="020B0604020202020204" pitchFamily="34" charset="0"/>
              <a:cs typeface="Arial" panose="020B0604020202020204" pitchFamily="34" charset="0"/>
            </a:endParaRPr>
          </a:p>
        </p:txBody>
      </p:sp>
      <p:pic>
        <p:nvPicPr>
          <p:cNvPr id="7" name="Picture 6" descr="cid:5D7576B2-53CF-4175-9A59-8B193643B654@lan"/>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6957165" y="1379787"/>
            <a:ext cx="4829523" cy="4531137"/>
          </a:xfrm>
          <a:prstGeom prst="rect">
            <a:avLst/>
          </a:prstGeom>
          <a:noFill/>
          <a:ln>
            <a:noFill/>
          </a:ln>
        </p:spPr>
      </p:pic>
    </p:spTree>
    <p:extLst>
      <p:ext uri="{BB962C8B-B14F-4D97-AF65-F5344CB8AC3E}">
        <p14:creationId xmlns:p14="http://schemas.microsoft.com/office/powerpoint/2010/main" val="17189809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2272" y="1385835"/>
            <a:ext cx="12054831" cy="551454"/>
          </a:xfrm>
        </p:spPr>
        <p:txBody>
          <a:bodyPr/>
          <a:lstStyle/>
          <a:p>
            <a:r>
              <a:rPr lang="en-GB" sz="2800" dirty="0" smtClean="0"/>
              <a:t>They learned the French vocabulary for farm animals . </a:t>
            </a:r>
            <a:endParaRPr lang="en-GB" sz="2800" dirty="0"/>
          </a:p>
        </p:txBody>
      </p:sp>
      <p:pic>
        <p:nvPicPr>
          <p:cNvPr id="7" name="Picture 6"/>
          <p:cNvPicPr/>
          <p:nvPr/>
        </p:nvPicPr>
        <p:blipFill>
          <a:blip r:embed="rId2"/>
          <a:stretch>
            <a:fillRect/>
          </a:stretch>
        </p:blipFill>
        <p:spPr>
          <a:xfrm>
            <a:off x="767789" y="1815454"/>
            <a:ext cx="9763576" cy="4459222"/>
          </a:xfrm>
          <a:prstGeom prst="rect">
            <a:avLst/>
          </a:prstGeom>
        </p:spPr>
      </p:pic>
    </p:spTree>
    <p:extLst>
      <p:ext uri="{BB962C8B-B14F-4D97-AF65-F5344CB8AC3E}">
        <p14:creationId xmlns:p14="http://schemas.microsoft.com/office/powerpoint/2010/main" val="35982325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2272" y="1385835"/>
            <a:ext cx="12054831" cy="551454"/>
          </a:xfrm>
        </p:spPr>
        <p:txBody>
          <a:bodyPr/>
          <a:lstStyle/>
          <a:p>
            <a:r>
              <a:rPr lang="en-GB" sz="2800" dirty="0"/>
              <a:t>The class also created their own </a:t>
            </a:r>
            <a:r>
              <a:rPr lang="en-GB" sz="2800" dirty="0" err="1"/>
              <a:t>McCoos</a:t>
            </a:r>
            <a:r>
              <a:rPr lang="en-GB" sz="2800" dirty="0"/>
              <a:t> influenced by the work of Scottish artist Steve Brown:</a:t>
            </a:r>
          </a:p>
        </p:txBody>
      </p:sp>
      <p:pic>
        <p:nvPicPr>
          <p:cNvPr id="7" name="Picture 6"/>
          <p:cNvPicPr/>
          <p:nvPr/>
        </p:nvPicPr>
        <p:blipFill rotWithShape="1">
          <a:blip r:embed="rId2"/>
          <a:srcRect b="9140"/>
          <a:stretch/>
        </p:blipFill>
        <p:spPr>
          <a:xfrm>
            <a:off x="607519" y="2575417"/>
            <a:ext cx="5215211" cy="3552114"/>
          </a:xfrm>
          <a:prstGeom prst="rect">
            <a:avLst/>
          </a:prstGeom>
        </p:spPr>
      </p:pic>
      <p:pic>
        <p:nvPicPr>
          <p:cNvPr id="8" name="Picture 7"/>
          <p:cNvPicPr/>
          <p:nvPr/>
        </p:nvPicPr>
        <p:blipFill rotWithShape="1">
          <a:blip r:embed="rId3"/>
          <a:srcRect t="19477" r="33281"/>
          <a:stretch/>
        </p:blipFill>
        <p:spPr bwMode="auto">
          <a:xfrm>
            <a:off x="6269686" y="2575417"/>
            <a:ext cx="4408823" cy="355211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071128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p:txBody>
          <a:bodyPr/>
          <a:lstStyle/>
          <a:p>
            <a:r>
              <a:rPr lang="en-GB" dirty="0" smtClean="0">
                <a:solidFill>
                  <a:srgbClr val="002060"/>
                </a:solidFill>
                <a:latin typeface="Arial" panose="020B0604020202020204" pitchFamily="34" charset="0"/>
                <a:cs typeface="Arial" panose="020B0604020202020204" pitchFamily="34" charset="0"/>
              </a:rPr>
              <a:t>Plans for transition to secondary </a:t>
            </a:r>
            <a:endParaRPr lang="en-US" dirty="0"/>
          </a:p>
        </p:txBody>
      </p:sp>
      <p:sp>
        <p:nvSpPr>
          <p:cNvPr id="3" name="TextBox 2">
            <a:extLst>
              <a:ext uri="{FF2B5EF4-FFF2-40B4-BE49-F238E27FC236}">
                <a16:creationId xmlns:a16="http://schemas.microsoft.com/office/drawing/2014/main" id="{FADEE2A6-377D-0044-9148-52AF3D0DE193}"/>
              </a:ext>
            </a:extLst>
          </p:cNvPr>
          <p:cNvSpPr txBox="1"/>
          <p:nvPr/>
        </p:nvSpPr>
        <p:spPr>
          <a:xfrm>
            <a:off x="742455" y="2088038"/>
            <a:ext cx="10918603" cy="2585323"/>
          </a:xfrm>
          <a:prstGeom prst="rect">
            <a:avLst/>
          </a:prstGeom>
          <a:noFill/>
        </p:spPr>
        <p:txBody>
          <a:bodyPr wrap="square" numCol="2" spcCol="540000" rtlCol="0">
            <a:spAutoFit/>
          </a:bodyPr>
          <a:lstStyle/>
          <a:p>
            <a:r>
              <a:rPr lang="en-GB" dirty="0" smtClean="0">
                <a:latin typeface="Arial" panose="020B0604020202020204" pitchFamily="34" charset="0"/>
                <a:cs typeface="Arial" panose="020B0604020202020204" pitchFamily="34" charset="0"/>
              </a:rPr>
              <a:t>“For </a:t>
            </a:r>
            <a:r>
              <a:rPr lang="en-GB" dirty="0">
                <a:latin typeface="Arial" panose="020B0604020202020204" pitchFamily="34" charset="0"/>
                <a:cs typeface="Arial" panose="020B0604020202020204" pitchFamily="34" charset="0"/>
              </a:rPr>
              <a:t>transition to secondary we are looking into an alternative to the cancelled residential, this may be a one day retreat in the circumstances.  We will be looking into it as our trip to Iona has had to be cancelled.  </a:t>
            </a:r>
            <a:endParaRPr lang="en-GB" dirty="0" smtClean="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We </a:t>
            </a:r>
            <a:r>
              <a:rPr lang="en-GB" dirty="0">
                <a:latin typeface="Arial" panose="020B0604020202020204" pitchFamily="34" charset="0"/>
                <a:cs typeface="Arial" panose="020B0604020202020204" pitchFamily="34" charset="0"/>
              </a:rPr>
              <a:t>will be having Teams meetings with peers in </a:t>
            </a:r>
            <a:r>
              <a:rPr lang="en-GB" dirty="0" err="1">
                <a:latin typeface="Arial" panose="020B0604020202020204" pitchFamily="34" charset="0"/>
                <a:cs typeface="Arial" panose="020B0604020202020204" pitchFamily="34" charset="0"/>
              </a:rPr>
              <a:t>S1</a:t>
            </a:r>
            <a:r>
              <a:rPr lang="en-GB" dirty="0">
                <a:latin typeface="Arial" panose="020B0604020202020204" pitchFamily="34" charset="0"/>
                <a:cs typeface="Arial" panose="020B0604020202020204" pitchFamily="34" charset="0"/>
              </a:rPr>
              <a:t> of St John’s who previously attended St Stephen’s to discuss learning in </a:t>
            </a:r>
            <a:r>
              <a:rPr lang="en-GB" dirty="0" err="1">
                <a:latin typeface="Arial" panose="020B0604020202020204" pitchFamily="34" charset="0"/>
                <a:cs typeface="Arial" panose="020B0604020202020204" pitchFamily="34" charset="0"/>
              </a:rPr>
              <a:t>S1</a:t>
            </a:r>
            <a:r>
              <a:rPr lang="en-GB" dirty="0">
                <a:latin typeface="Arial" panose="020B0604020202020204" pitchFamily="34" charset="0"/>
                <a:cs typeface="Arial" panose="020B0604020202020204" pitchFamily="34" charset="0"/>
              </a:rPr>
              <a:t>.  </a:t>
            </a:r>
            <a:endParaRPr lang="en-GB" dirty="0" smtClean="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We </a:t>
            </a:r>
            <a:r>
              <a:rPr lang="en-GB" dirty="0">
                <a:latin typeface="Arial" panose="020B0604020202020204" pitchFamily="34" charset="0"/>
                <a:cs typeface="Arial" panose="020B0604020202020204" pitchFamily="34" charset="0"/>
              </a:rPr>
              <a:t>hope this creates an insight into the similarities and differences.  There are a number of future transition meets for certain learners also.  We also hope to have House and Vice-Captain meets with learners from the other feeder schools</a:t>
            </a:r>
            <a:r>
              <a:rPr lang="en-GB" dirty="0" smtClean="0">
                <a:latin typeface="Arial" panose="020B0604020202020204" pitchFamily="34" charset="0"/>
                <a:cs typeface="Arial" panose="020B0604020202020204" pitchFamily="34" charset="0"/>
              </a:rPr>
              <a:t>.”</a:t>
            </a:r>
            <a:endParaRPr lang="en-GB"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074112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p:txBody>
          <a:bodyPr/>
          <a:lstStyle/>
          <a:p>
            <a:r>
              <a:rPr lang="en-GB" dirty="0" smtClean="0">
                <a:solidFill>
                  <a:srgbClr val="002060"/>
                </a:solidFill>
                <a:latin typeface="Arial" panose="020B0604020202020204" pitchFamily="34" charset="0"/>
                <a:cs typeface="Arial" panose="020B0604020202020204" pitchFamily="34" charset="0"/>
              </a:rPr>
              <a:t>St Stephen’s</a:t>
            </a:r>
            <a:r>
              <a:rPr lang="en-GB" dirty="0" smtClean="0">
                <a:solidFill>
                  <a:srgbClr val="002060"/>
                </a:solidFill>
                <a:latin typeface="Arial" panose="020B0604020202020204" pitchFamily="34" charset="0"/>
                <a:cs typeface="Arial" panose="020B0604020202020204" pitchFamily="34" charset="0"/>
              </a:rPr>
              <a:t> </a:t>
            </a:r>
            <a:r>
              <a:rPr lang="en-GB" dirty="0" smtClean="0">
                <a:solidFill>
                  <a:srgbClr val="002060"/>
                </a:solidFill>
                <a:latin typeface="Arial" panose="020B0604020202020204" pitchFamily="34" charset="0"/>
                <a:cs typeface="Arial" panose="020B0604020202020204" pitchFamily="34" charset="0"/>
              </a:rPr>
              <a:t>Primary School</a:t>
            </a:r>
            <a:endParaRPr lang="en-US" dirty="0"/>
          </a:p>
        </p:txBody>
      </p:sp>
      <p:sp>
        <p:nvSpPr>
          <p:cNvPr id="3" name="TextBox 2">
            <a:extLst>
              <a:ext uri="{FF2B5EF4-FFF2-40B4-BE49-F238E27FC236}">
                <a16:creationId xmlns:a16="http://schemas.microsoft.com/office/drawing/2014/main" id="{FADEE2A6-377D-0044-9148-52AF3D0DE193}"/>
              </a:ext>
            </a:extLst>
          </p:cNvPr>
          <p:cNvSpPr txBox="1"/>
          <p:nvPr/>
        </p:nvSpPr>
        <p:spPr>
          <a:xfrm>
            <a:off x="742455" y="2088038"/>
            <a:ext cx="10918603" cy="3170099"/>
          </a:xfrm>
          <a:prstGeom prst="rect">
            <a:avLst/>
          </a:prstGeom>
          <a:noFill/>
        </p:spPr>
        <p:txBody>
          <a:bodyPr wrap="square" numCol="2" spcCol="540000" rtlCol="0">
            <a:spAutoFit/>
          </a:bodyPr>
          <a:lstStyle/>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Whilst </a:t>
            </a:r>
            <a:r>
              <a:rPr lang="en-GB" sz="2000" dirty="0">
                <a:latin typeface="Arial" panose="020B0604020202020204" pitchFamily="34" charset="0"/>
                <a:cs typeface="Arial" panose="020B0604020202020204" pitchFamily="34" charset="0"/>
              </a:rPr>
              <a:t>the remote delivery of literacy, numeracy, health and wellbeing and </a:t>
            </a:r>
            <a:r>
              <a:rPr lang="en-GB" sz="2000" dirty="0" err="1">
                <a:latin typeface="Arial" panose="020B0604020202020204" pitchFamily="34" charset="0"/>
                <a:cs typeface="Arial" panose="020B0604020202020204" pitchFamily="34" charset="0"/>
              </a:rPr>
              <a:t>RERC</a:t>
            </a:r>
            <a:r>
              <a:rPr lang="en-GB" sz="2000" dirty="0">
                <a:latin typeface="Arial" panose="020B0604020202020204" pitchFamily="34" charset="0"/>
                <a:cs typeface="Arial" panose="020B0604020202020204" pitchFamily="34" charset="0"/>
              </a:rPr>
              <a:t> was prioritised, commendably, opportunities for children to access learning include all areas of the curriculum. </a:t>
            </a:r>
            <a:endParaRPr lang="en-GB" sz="20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This </a:t>
            </a:r>
            <a:r>
              <a:rPr lang="en-GB" sz="2000" dirty="0">
                <a:latin typeface="Arial" panose="020B0604020202020204" pitchFamily="34" charset="0"/>
                <a:cs typeface="Arial" panose="020B0604020202020204" pitchFamily="34" charset="0"/>
              </a:rPr>
              <a:t>includes allowing children to choose aspects of the topic they would like to focus on and the method they wish to undertake and share their learning</a:t>
            </a:r>
            <a:r>
              <a:rPr lang="en-GB" sz="2000" dirty="0" smtClean="0">
                <a:latin typeface="Arial" panose="020B0604020202020204" pitchFamily="34" charset="0"/>
                <a:cs typeface="Arial" panose="020B0604020202020204" pitchFamily="34" charset="0"/>
              </a:rPr>
              <a:t>.</a:t>
            </a:r>
          </a:p>
          <a:p>
            <a:pPr marL="342900" indent="-342900">
              <a:buFont typeface="Arial" panose="020B0604020202020204" pitchFamily="34" charset="0"/>
              <a:buChar char="•"/>
            </a:pPr>
            <a:r>
              <a:rPr lang="en-GB" sz="2000" dirty="0" smtClean="0">
                <a:latin typeface="Arial" panose="020B0604020202020204" pitchFamily="34" charset="0"/>
                <a:cs typeface="Arial" panose="020B0604020202020204" pitchFamily="34" charset="0"/>
              </a:rPr>
              <a:t>Staff </a:t>
            </a:r>
            <a:r>
              <a:rPr lang="en-GB" sz="2000" dirty="0">
                <a:latin typeface="Arial" panose="020B0604020202020204" pitchFamily="34" charset="0"/>
                <a:cs typeface="Arial" panose="020B0604020202020204" pitchFamily="34" charset="0"/>
              </a:rPr>
              <a:t>are monitoring children’s work that is submitted, with a focus on feedback. </a:t>
            </a:r>
            <a:endParaRPr lang="en-GB" sz="20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000" dirty="0" smtClean="0">
                <a:latin typeface="Arial" panose="020B0604020202020204" pitchFamily="34" charset="0"/>
                <a:cs typeface="Arial" panose="020B0604020202020204" pitchFamily="34" charset="0"/>
              </a:rPr>
              <a:t>Senior </a:t>
            </a:r>
            <a:r>
              <a:rPr lang="en-GB" sz="2000" dirty="0">
                <a:latin typeface="Arial" panose="020B0604020202020204" pitchFamily="34" charset="0"/>
                <a:cs typeface="Arial" panose="020B0604020202020204" pitchFamily="34" charset="0"/>
              </a:rPr>
              <a:t>leaders supportively encourage colleagues and are proactive in considering the best means for monitoring of learning experiences.</a:t>
            </a:r>
            <a:endParaRPr lang="en-US" sz="2000" dirty="0">
              <a:latin typeface="Arial" panose="020B0604020202020204" pitchFamily="34" charset="0"/>
              <a:cs typeface="Arial" panose="020B0604020202020204" pitchFamily="34" charset="0"/>
            </a:endParaRPr>
          </a:p>
        </p:txBody>
      </p:sp>
      <p:sp>
        <p:nvSpPr>
          <p:cNvPr id="4" name="TextBox 3"/>
          <p:cNvSpPr txBox="1"/>
          <p:nvPr/>
        </p:nvSpPr>
        <p:spPr>
          <a:xfrm>
            <a:off x="8556173" y="5279147"/>
            <a:ext cx="3445328" cy="1200329"/>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The following information has been shared from the school to further illustrate their approach.</a:t>
            </a:r>
          </a:p>
          <a:p>
            <a:endParaRPr lang="en-GB" dirty="0"/>
          </a:p>
        </p:txBody>
      </p:sp>
    </p:spTree>
    <p:extLst>
      <p:ext uri="{BB962C8B-B14F-4D97-AF65-F5344CB8AC3E}">
        <p14:creationId xmlns:p14="http://schemas.microsoft.com/office/powerpoint/2010/main" val="2093556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p:txBody>
          <a:bodyPr/>
          <a:lstStyle/>
          <a:p>
            <a:r>
              <a:rPr lang="en-GB" dirty="0" smtClean="0">
                <a:solidFill>
                  <a:srgbClr val="002060"/>
                </a:solidFill>
                <a:latin typeface="Arial" panose="020B0604020202020204" pitchFamily="34" charset="0"/>
                <a:cs typeface="Arial" panose="020B0604020202020204" pitchFamily="34" charset="0"/>
              </a:rPr>
              <a:t>Wider curriculum delivery </a:t>
            </a:r>
            <a:endParaRPr lang="en-US" dirty="0"/>
          </a:p>
        </p:txBody>
      </p:sp>
      <p:sp>
        <p:nvSpPr>
          <p:cNvPr id="3" name="TextBox 2">
            <a:extLst>
              <a:ext uri="{FF2B5EF4-FFF2-40B4-BE49-F238E27FC236}">
                <a16:creationId xmlns:a16="http://schemas.microsoft.com/office/drawing/2014/main" id="{FADEE2A6-377D-0044-9148-52AF3D0DE193}"/>
              </a:ext>
            </a:extLst>
          </p:cNvPr>
          <p:cNvSpPr txBox="1"/>
          <p:nvPr/>
        </p:nvSpPr>
        <p:spPr>
          <a:xfrm>
            <a:off x="742455" y="2088038"/>
            <a:ext cx="10918603" cy="8217634"/>
          </a:xfrm>
          <a:prstGeom prst="rect">
            <a:avLst/>
          </a:prstGeom>
          <a:noFill/>
        </p:spPr>
        <p:txBody>
          <a:bodyPr wrap="square" numCol="2" spcCol="540000" rtlCol="0">
            <a:spAutoFit/>
          </a:bodyPr>
          <a:lstStyle/>
          <a:p>
            <a:r>
              <a:rPr lang="en-GB" sz="1600" dirty="0" smtClean="0">
                <a:latin typeface="Arial" panose="020B0604020202020204" pitchFamily="34" charset="0"/>
                <a:cs typeface="Arial" panose="020B0604020202020204" pitchFamily="34" charset="0"/>
              </a:rPr>
              <a:t>“In </a:t>
            </a:r>
            <a:r>
              <a:rPr lang="en-GB" sz="1600" dirty="0">
                <a:latin typeface="Arial" panose="020B0604020202020204" pitchFamily="34" charset="0"/>
                <a:cs typeface="Arial" panose="020B0604020202020204" pitchFamily="34" charset="0"/>
              </a:rPr>
              <a:t>relation to the delivery of learning and teaching in 2021, we have developed strengths in ensuring that our provision went beyond the key curriculum areas of Languages, Mathematics, Health and Wellbeing and </a:t>
            </a:r>
            <a:r>
              <a:rPr lang="en-GB" sz="1600" dirty="0" err="1">
                <a:latin typeface="Arial" panose="020B0604020202020204" pitchFamily="34" charset="0"/>
                <a:cs typeface="Arial" panose="020B0604020202020204" pitchFamily="34" charset="0"/>
              </a:rPr>
              <a:t>RERC</a:t>
            </a:r>
            <a:r>
              <a:rPr lang="en-GB" sz="1600" dirty="0">
                <a:latin typeface="Arial" panose="020B0604020202020204" pitchFamily="34" charset="0"/>
                <a:cs typeface="Arial" panose="020B0604020202020204" pitchFamily="34" charset="0"/>
              </a:rPr>
              <a:t>.  Colleagues have been able to provide a wider delivery in relation to the eight curricular areas.  There are challenges with this, but it has been really good to see the innovative approaches from teachers in relation to art lessons, social studies and sciences.  </a:t>
            </a:r>
            <a:endParaRPr lang="en-GB" sz="1600" dirty="0" smtClean="0">
              <a:latin typeface="Arial" panose="020B0604020202020204" pitchFamily="34" charset="0"/>
              <a:cs typeface="Arial" panose="020B0604020202020204" pitchFamily="34" charset="0"/>
            </a:endParaRPr>
          </a:p>
          <a:p>
            <a:r>
              <a:rPr lang="en-GB" sz="1600" dirty="0" smtClean="0">
                <a:latin typeface="Arial" panose="020B0604020202020204" pitchFamily="34" charset="0"/>
                <a:cs typeface="Arial" panose="020B0604020202020204" pitchFamily="34" charset="0"/>
              </a:rPr>
              <a:t>There </a:t>
            </a:r>
            <a:r>
              <a:rPr lang="en-GB" sz="1600" dirty="0">
                <a:latin typeface="Arial" panose="020B0604020202020204" pitchFamily="34" charset="0"/>
                <a:cs typeface="Arial" panose="020B0604020202020204" pitchFamily="34" charset="0"/>
              </a:rPr>
              <a:t>are certain cultural aspects of our curriculum, which by and large have had no significant impact to this phase.  </a:t>
            </a:r>
            <a:r>
              <a:rPr lang="en-GB" sz="1600" dirty="0" smtClean="0">
                <a:latin typeface="Arial" panose="020B0604020202020204" pitchFamily="34" charset="0"/>
                <a:cs typeface="Arial" panose="020B0604020202020204" pitchFamily="34" charset="0"/>
              </a:rPr>
              <a:t>For </a:t>
            </a:r>
            <a:r>
              <a:rPr lang="en-GB" sz="1600" dirty="0">
                <a:latin typeface="Arial" panose="020B0604020202020204" pitchFamily="34" charset="0"/>
                <a:cs typeface="Arial" panose="020B0604020202020204" pitchFamily="34" charset="0"/>
              </a:rPr>
              <a:t>example, the recitals of Scots and Burns poems yesterday online and their delivery at assembly on Friday online will largely be unchanged in comparison to this delivery in 2020 and previous years.  </a:t>
            </a:r>
            <a:endParaRPr lang="en-GB" sz="1600" dirty="0" smtClean="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endParaRPr lang="en-GB" sz="1600" dirty="0" smtClean="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endParaRPr lang="en-GB" sz="1600" dirty="0" smtClean="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endParaRPr lang="en-GB" sz="1600" dirty="0" smtClean="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endParaRPr lang="en-GB" sz="1600" dirty="0" smtClean="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endParaRPr lang="en-GB" sz="1600" dirty="0" smtClean="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endParaRPr lang="en-GB" sz="1600" dirty="0" smtClean="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endParaRPr lang="en-GB" sz="1600" dirty="0" smtClean="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endParaRPr lang="en-GB" sz="1600" dirty="0" smtClean="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endParaRPr lang="en-GB" sz="1600" dirty="0" smtClean="0">
              <a:latin typeface="Arial" panose="020B0604020202020204" pitchFamily="34" charset="0"/>
              <a:cs typeface="Arial" panose="020B0604020202020204" pitchFamily="34" charset="0"/>
            </a:endParaRPr>
          </a:p>
          <a:p>
            <a:r>
              <a:rPr lang="en-GB" sz="1600" dirty="0" smtClean="0">
                <a:latin typeface="Arial" panose="020B0604020202020204" pitchFamily="34" charset="0"/>
                <a:cs typeface="Arial" panose="020B0604020202020204" pitchFamily="34" charset="0"/>
              </a:rPr>
              <a:t>We </a:t>
            </a:r>
            <a:r>
              <a:rPr lang="en-GB" sz="1600" dirty="0">
                <a:latin typeface="Arial" panose="020B0604020202020204" pitchFamily="34" charset="0"/>
                <a:cs typeface="Arial" panose="020B0604020202020204" pitchFamily="34" charset="0"/>
              </a:rPr>
              <a:t>have kept a routine to curriculum delivery insofar as Gospel whole school sessions are every Monday at 0930, we are now looking at how we devolve more of this to House Captains remotely to lead remotely, as they would be leading this if in the building.  </a:t>
            </a:r>
          </a:p>
          <a:p>
            <a:r>
              <a:rPr lang="en-GB" sz="1600" dirty="0">
                <a:latin typeface="Arial" panose="020B0604020202020204" pitchFamily="34" charset="0"/>
                <a:cs typeface="Arial" panose="020B0604020202020204" pitchFamily="34" charset="0"/>
              </a:rPr>
              <a:t>In Early level children have enjoyed art lessons to tie in with local winter weather and writing tasks associated with this.  Science lessons have also been delivered.  We are focussing heavily on Sciences this year as a curricular area for development as a class teacher took part in the </a:t>
            </a:r>
            <a:r>
              <a:rPr lang="en-GB" sz="1600" dirty="0" err="1">
                <a:latin typeface="Arial" panose="020B0604020202020204" pitchFamily="34" charset="0"/>
                <a:cs typeface="Arial" panose="020B0604020202020204" pitchFamily="34" charset="0"/>
              </a:rPr>
              <a:t>SSERC</a:t>
            </a:r>
            <a:r>
              <a:rPr lang="en-GB" sz="1600" dirty="0">
                <a:latin typeface="Arial" panose="020B0604020202020204" pitchFamily="34" charset="0"/>
                <a:cs typeface="Arial" panose="020B0604020202020204" pitchFamily="34" charset="0"/>
              </a:rPr>
              <a:t> programme and we have since created our own progression framework</a:t>
            </a:r>
            <a:r>
              <a:rPr lang="en-GB" sz="1600" dirty="0" smtClean="0">
                <a:latin typeface="Arial" panose="020B0604020202020204" pitchFamily="34" charset="0"/>
                <a:cs typeface="Arial" panose="020B0604020202020204" pitchFamily="34" charset="0"/>
              </a:rPr>
              <a:t>.”</a:t>
            </a:r>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 </a:t>
            </a:r>
          </a:p>
          <a:p>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7620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p:txBody>
          <a:bodyPr/>
          <a:lstStyle/>
          <a:p>
            <a:r>
              <a:rPr lang="en-GB" dirty="0" smtClean="0">
                <a:solidFill>
                  <a:srgbClr val="002060"/>
                </a:solidFill>
                <a:latin typeface="Arial" panose="020B0604020202020204" pitchFamily="34" charset="0"/>
                <a:cs typeface="Arial" panose="020B0604020202020204" pitchFamily="34" charset="0"/>
              </a:rPr>
              <a:t>Wider curriculum delivery continued </a:t>
            </a:r>
            <a:endParaRPr lang="en-US" dirty="0"/>
          </a:p>
        </p:txBody>
      </p:sp>
      <p:sp>
        <p:nvSpPr>
          <p:cNvPr id="3" name="TextBox 2">
            <a:extLst>
              <a:ext uri="{FF2B5EF4-FFF2-40B4-BE49-F238E27FC236}">
                <a16:creationId xmlns:a16="http://schemas.microsoft.com/office/drawing/2014/main" id="{FADEE2A6-377D-0044-9148-52AF3D0DE193}"/>
              </a:ext>
            </a:extLst>
          </p:cNvPr>
          <p:cNvSpPr txBox="1"/>
          <p:nvPr/>
        </p:nvSpPr>
        <p:spPr>
          <a:xfrm>
            <a:off x="742455" y="2088038"/>
            <a:ext cx="10918603" cy="8217634"/>
          </a:xfrm>
          <a:prstGeom prst="rect">
            <a:avLst/>
          </a:prstGeom>
          <a:noFill/>
        </p:spPr>
        <p:txBody>
          <a:bodyPr wrap="square" numCol="2" spcCol="540000" rtlCol="0">
            <a:spAutoFit/>
          </a:bodyPr>
          <a:lstStyle/>
          <a:p>
            <a:r>
              <a:rPr lang="en-GB" sz="1600" dirty="0" smtClean="0">
                <a:latin typeface="Arial" panose="020B0604020202020204" pitchFamily="34" charset="0"/>
                <a:cs typeface="Arial" panose="020B0604020202020204" pitchFamily="34" charset="0"/>
              </a:rPr>
              <a:t>“In </a:t>
            </a:r>
            <a:r>
              <a:rPr lang="en-GB" sz="1600" dirty="0">
                <a:latin typeface="Arial" panose="020B0604020202020204" pitchFamily="34" charset="0"/>
                <a:cs typeface="Arial" panose="020B0604020202020204" pitchFamily="34" charset="0"/>
              </a:rPr>
              <a:t>First level, the focus is “Farm to Fork”.  The class teacher has provided live planning lessons with learners.  At these meetings, children identified areas of learning they are interested in.  The class teacher has then looked at wider curriculum delivery through </a:t>
            </a:r>
            <a:r>
              <a:rPr lang="en-GB" sz="1600" dirty="0" err="1">
                <a:latin typeface="Arial" panose="020B0604020202020204" pitchFamily="34" charset="0"/>
                <a:cs typeface="Arial" panose="020B0604020202020204" pitchFamily="34" charset="0"/>
              </a:rPr>
              <a:t>SeeSaw</a:t>
            </a:r>
            <a:r>
              <a:rPr lang="en-GB" sz="1600" dirty="0">
                <a:latin typeface="Arial" panose="020B0604020202020204" pitchFamily="34" charset="0"/>
                <a:cs typeface="Arial" panose="020B0604020202020204" pitchFamily="34" charset="0"/>
              </a:rPr>
              <a:t>.  The plans have subsequently led into health and wellbeing, technology and art.  Learners have created – line drawings – 3D farm maps – which in turn has fed into writing and creating instructions for making healthy sandwiches. Feedback from the teacher is that engagement levels are high and that there has been wider family learning owing to the nature of the areas of creative learning experiences in the kitchen.  She has then planned for looking at enterprise opportunities for jobs on the farm and linking this to our local area.  Today saw food label scavenger hunts, to create active experiences and then record these digitally. </a:t>
            </a:r>
            <a:endParaRPr lang="en-GB" sz="1600" dirty="0" smtClean="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endParaRPr lang="en-GB" sz="1600" dirty="0" smtClean="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endParaRPr lang="en-GB" sz="1600" dirty="0" smtClean="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endParaRPr lang="en-GB" sz="1600" dirty="0" smtClean="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endParaRPr lang="en-GB" sz="1600" dirty="0" smtClean="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endParaRPr lang="en-GB" sz="1600" dirty="0" smtClean="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endParaRPr lang="en-GB" sz="1600" dirty="0" smtClean="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endParaRPr lang="en-GB" sz="1600" dirty="0" smtClean="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In Second level, the classes have had “virtual school trips” as the trip to </a:t>
            </a:r>
            <a:r>
              <a:rPr lang="en-GB" sz="1600" dirty="0" err="1">
                <a:latin typeface="Arial" panose="020B0604020202020204" pitchFamily="34" charset="0"/>
                <a:cs typeface="Arial" panose="020B0604020202020204" pitchFamily="34" charset="0"/>
              </a:rPr>
              <a:t>Alloway</a:t>
            </a:r>
            <a:r>
              <a:rPr lang="en-GB" sz="1600" dirty="0">
                <a:latin typeface="Arial" panose="020B0604020202020204" pitchFamily="34" charset="0"/>
                <a:cs typeface="Arial" panose="020B0604020202020204" pitchFamily="34" charset="0"/>
              </a:rPr>
              <a:t> will not go ahead.  One teacher has used digital technology and photography in art lessons.  This has allowed art lessons where children do not have access to art supplies at home.   </a:t>
            </a:r>
          </a:p>
          <a:p>
            <a:r>
              <a:rPr lang="en-GB" sz="1600" dirty="0">
                <a:latin typeface="Arial" panose="020B0604020202020204" pitchFamily="34" charset="0"/>
                <a:cs typeface="Arial" panose="020B0604020202020204" pitchFamily="34" charset="0"/>
              </a:rPr>
              <a:t> </a:t>
            </a:r>
          </a:p>
          <a:p>
            <a:r>
              <a:rPr lang="en-GB" sz="1600" dirty="0">
                <a:latin typeface="Arial" panose="020B0604020202020204" pitchFamily="34" charset="0"/>
                <a:cs typeface="Arial" panose="020B0604020202020204" pitchFamily="34" charset="0"/>
              </a:rPr>
              <a:t>Another class are focussing on a comparison study of Scotland with Spain – this supports our 1 plus 2 programme.  They also have looked at art in relation to Spanish artists.</a:t>
            </a:r>
          </a:p>
          <a:p>
            <a:r>
              <a:rPr lang="en-GB" sz="1600" dirty="0">
                <a:latin typeface="Arial" panose="020B0604020202020204" pitchFamily="34" charset="0"/>
                <a:cs typeface="Arial" panose="020B0604020202020204" pitchFamily="34" charset="0"/>
              </a:rPr>
              <a:t> </a:t>
            </a:r>
          </a:p>
          <a:p>
            <a:r>
              <a:rPr lang="en-GB" sz="1600" dirty="0">
                <a:latin typeface="Arial" panose="020B0604020202020204" pitchFamily="34" charset="0"/>
                <a:cs typeface="Arial" panose="020B0604020202020204" pitchFamily="34" charset="0"/>
              </a:rPr>
              <a:t>In school learning for vulnerable and key worker children has allowed for strong areas of health and wellbeing link to cooking</a:t>
            </a:r>
            <a:r>
              <a:rPr lang="en-GB" sz="1600" dirty="0" smtClean="0">
                <a:latin typeface="Arial" panose="020B0604020202020204" pitchFamily="34" charset="0"/>
                <a:cs typeface="Arial" panose="020B0604020202020204" pitchFamily="34" charset="0"/>
              </a:rPr>
              <a:t>.”</a:t>
            </a:r>
            <a:endParaRPr lang="en-GB"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80379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8603" y="1385835"/>
            <a:ext cx="12054831" cy="551454"/>
          </a:xfrm>
        </p:spPr>
        <p:txBody>
          <a:bodyPr/>
          <a:lstStyle/>
          <a:p>
            <a:r>
              <a:rPr lang="en-GB" sz="2800" dirty="0"/>
              <a:t>Examples of 3D farm maps that children at </a:t>
            </a:r>
            <a:r>
              <a:rPr lang="en-GB" sz="2800" dirty="0" err="1"/>
              <a:t>P2</a:t>
            </a:r>
            <a:r>
              <a:rPr lang="en-GB" sz="2800" dirty="0"/>
              <a:t>/3/4 created:</a:t>
            </a:r>
            <a:br>
              <a:rPr lang="en-GB" sz="2800" dirty="0"/>
            </a:br>
            <a:endParaRPr lang="en-GB" sz="2800" dirty="0"/>
          </a:p>
        </p:txBody>
      </p:sp>
      <p:pic>
        <p:nvPicPr>
          <p:cNvPr id="3" name="Picture 2"/>
          <p:cNvPicPr/>
          <p:nvPr/>
        </p:nvPicPr>
        <p:blipFill>
          <a:blip r:embed="rId2"/>
          <a:stretch>
            <a:fillRect/>
          </a:stretch>
        </p:blipFill>
        <p:spPr>
          <a:xfrm>
            <a:off x="578602" y="1937289"/>
            <a:ext cx="3310225" cy="4453001"/>
          </a:xfrm>
          <a:prstGeom prst="rect">
            <a:avLst/>
          </a:prstGeom>
        </p:spPr>
      </p:pic>
      <p:pic>
        <p:nvPicPr>
          <p:cNvPr id="5" name="Picture 4"/>
          <p:cNvPicPr/>
          <p:nvPr/>
        </p:nvPicPr>
        <p:blipFill>
          <a:blip r:embed="rId3"/>
          <a:stretch>
            <a:fillRect/>
          </a:stretch>
        </p:blipFill>
        <p:spPr>
          <a:xfrm rot="5400000">
            <a:off x="3630496" y="2426021"/>
            <a:ext cx="4462470" cy="3475539"/>
          </a:xfrm>
          <a:prstGeom prst="rect">
            <a:avLst/>
          </a:prstGeom>
        </p:spPr>
      </p:pic>
      <p:pic>
        <p:nvPicPr>
          <p:cNvPr id="6" name="Picture 5"/>
          <p:cNvPicPr/>
          <p:nvPr/>
        </p:nvPicPr>
        <p:blipFill>
          <a:blip r:embed="rId4"/>
          <a:stretch>
            <a:fillRect/>
          </a:stretch>
        </p:blipFill>
        <p:spPr>
          <a:xfrm rot="5400000">
            <a:off x="7416586" y="2350602"/>
            <a:ext cx="4457737" cy="3621641"/>
          </a:xfrm>
          <a:prstGeom prst="rect">
            <a:avLst/>
          </a:prstGeom>
        </p:spPr>
      </p:pic>
    </p:spTree>
    <p:extLst>
      <p:ext uri="{BB962C8B-B14F-4D97-AF65-F5344CB8AC3E}">
        <p14:creationId xmlns:p14="http://schemas.microsoft.com/office/powerpoint/2010/main" val="36592479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2272" y="1385835"/>
            <a:ext cx="12054831" cy="551454"/>
          </a:xfrm>
        </p:spPr>
        <p:txBody>
          <a:bodyPr/>
          <a:lstStyle/>
          <a:p>
            <a:r>
              <a:rPr lang="en-GB" sz="2800" dirty="0"/>
              <a:t>The class learned about the different types of farms we have in Scotland and created posters to display this information. </a:t>
            </a:r>
            <a:endParaRPr lang="en-GB" sz="2800" dirty="0"/>
          </a:p>
        </p:txBody>
      </p:sp>
      <p:pic>
        <p:nvPicPr>
          <p:cNvPr id="5" name="Picture 4"/>
          <p:cNvPicPr/>
          <p:nvPr/>
        </p:nvPicPr>
        <p:blipFill rotWithShape="1">
          <a:blip r:embed="rId2"/>
          <a:srcRect t="15878" b="15752"/>
          <a:stretch/>
        </p:blipFill>
        <p:spPr>
          <a:xfrm>
            <a:off x="4372755" y="2238704"/>
            <a:ext cx="3236652" cy="4162095"/>
          </a:xfrm>
          <a:prstGeom prst="rect">
            <a:avLst/>
          </a:prstGeom>
        </p:spPr>
      </p:pic>
      <p:pic>
        <p:nvPicPr>
          <p:cNvPr id="6" name="Picture 5"/>
          <p:cNvPicPr/>
          <p:nvPr/>
        </p:nvPicPr>
        <p:blipFill>
          <a:blip r:embed="rId3"/>
          <a:stretch>
            <a:fillRect/>
          </a:stretch>
        </p:blipFill>
        <p:spPr>
          <a:xfrm>
            <a:off x="242272" y="2365592"/>
            <a:ext cx="3937898" cy="2794985"/>
          </a:xfrm>
          <a:prstGeom prst="rect">
            <a:avLst/>
          </a:prstGeom>
        </p:spPr>
      </p:pic>
      <p:pic>
        <p:nvPicPr>
          <p:cNvPr id="9" name="Picture 8"/>
          <p:cNvPicPr/>
          <p:nvPr/>
        </p:nvPicPr>
        <p:blipFill>
          <a:blip r:embed="rId4"/>
          <a:stretch>
            <a:fillRect/>
          </a:stretch>
        </p:blipFill>
        <p:spPr>
          <a:xfrm>
            <a:off x="7801993" y="2365592"/>
            <a:ext cx="4064186" cy="2794985"/>
          </a:xfrm>
          <a:prstGeom prst="rect">
            <a:avLst/>
          </a:prstGeom>
        </p:spPr>
      </p:pic>
    </p:spTree>
    <p:extLst>
      <p:ext uri="{BB962C8B-B14F-4D97-AF65-F5344CB8AC3E}">
        <p14:creationId xmlns:p14="http://schemas.microsoft.com/office/powerpoint/2010/main" val="1926031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2272" y="1385835"/>
            <a:ext cx="12054831" cy="551454"/>
          </a:xfrm>
        </p:spPr>
        <p:txBody>
          <a:bodyPr/>
          <a:lstStyle/>
          <a:p>
            <a:r>
              <a:rPr lang="en-GB" sz="2000" dirty="0"/>
              <a:t>For Health and Wellbeing, learners investigated food journeys and how far food has travelled to get to us in </a:t>
            </a:r>
            <a:r>
              <a:rPr lang="en-GB" sz="2000" dirty="0" err="1"/>
              <a:t>Blairgowrie</a:t>
            </a:r>
            <a:r>
              <a:rPr lang="en-GB" sz="2000" dirty="0"/>
              <a:t> and how this supports domestic produce.  Children researched distances and worked out where food comes from on maps:</a:t>
            </a:r>
          </a:p>
        </p:txBody>
      </p:sp>
      <p:pic>
        <p:nvPicPr>
          <p:cNvPr id="11" name="Picture 10"/>
          <p:cNvPicPr/>
          <p:nvPr/>
        </p:nvPicPr>
        <p:blipFill>
          <a:blip r:embed="rId2"/>
          <a:stretch>
            <a:fillRect/>
          </a:stretch>
        </p:blipFill>
        <p:spPr>
          <a:xfrm>
            <a:off x="7956332" y="2499008"/>
            <a:ext cx="4340771" cy="3271171"/>
          </a:xfrm>
          <a:prstGeom prst="rect">
            <a:avLst/>
          </a:prstGeom>
        </p:spPr>
      </p:pic>
      <p:pic>
        <p:nvPicPr>
          <p:cNvPr id="12" name="Picture 11"/>
          <p:cNvPicPr/>
          <p:nvPr/>
        </p:nvPicPr>
        <p:blipFill>
          <a:blip r:embed="rId3"/>
          <a:stretch>
            <a:fillRect/>
          </a:stretch>
        </p:blipFill>
        <p:spPr>
          <a:xfrm>
            <a:off x="4614574" y="2341353"/>
            <a:ext cx="3310225" cy="4027915"/>
          </a:xfrm>
          <a:prstGeom prst="rect">
            <a:avLst/>
          </a:prstGeom>
        </p:spPr>
      </p:pic>
      <p:pic>
        <p:nvPicPr>
          <p:cNvPr id="13" name="Picture 12"/>
          <p:cNvPicPr/>
          <p:nvPr/>
        </p:nvPicPr>
        <p:blipFill rotWithShape="1">
          <a:blip r:embed="rId4"/>
          <a:srcRect l="11607" r="11607"/>
          <a:stretch/>
        </p:blipFill>
        <p:spPr>
          <a:xfrm>
            <a:off x="126123" y="2341353"/>
            <a:ext cx="4256689" cy="3428826"/>
          </a:xfrm>
          <a:prstGeom prst="rect">
            <a:avLst/>
          </a:prstGeom>
        </p:spPr>
      </p:pic>
      <p:pic>
        <p:nvPicPr>
          <p:cNvPr id="15" name="Picture 14"/>
          <p:cNvPicPr/>
          <p:nvPr/>
        </p:nvPicPr>
        <p:blipFill>
          <a:blip r:embed="rId4"/>
          <a:stretch>
            <a:fillRect/>
          </a:stretch>
        </p:blipFill>
        <p:spPr>
          <a:xfrm>
            <a:off x="4803775" y="2701925"/>
            <a:ext cx="2584450" cy="1454150"/>
          </a:xfrm>
          <a:prstGeom prst="rect">
            <a:avLst/>
          </a:prstGeom>
        </p:spPr>
      </p:pic>
    </p:spTree>
    <p:extLst>
      <p:ext uri="{BB962C8B-B14F-4D97-AF65-F5344CB8AC3E}">
        <p14:creationId xmlns:p14="http://schemas.microsoft.com/office/powerpoint/2010/main" val="18563306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2272" y="1385835"/>
            <a:ext cx="12054831" cy="551454"/>
          </a:xfrm>
        </p:spPr>
        <p:txBody>
          <a:bodyPr/>
          <a:lstStyle/>
          <a:p>
            <a:r>
              <a:rPr lang="en-GB" sz="2000" dirty="0"/>
              <a:t>For Health and Wellbeing, learners investigated food journeys and how far food has travelled to get to us in </a:t>
            </a:r>
            <a:r>
              <a:rPr lang="en-GB" sz="2000" dirty="0" err="1"/>
              <a:t>Blairgowrie</a:t>
            </a:r>
            <a:r>
              <a:rPr lang="en-GB" sz="2000" dirty="0"/>
              <a:t> and how this supports domestic produce.  Children researched distances and worked out where food comes from on maps:</a:t>
            </a:r>
          </a:p>
        </p:txBody>
      </p:sp>
      <p:pic>
        <p:nvPicPr>
          <p:cNvPr id="11" name="Picture 10"/>
          <p:cNvPicPr/>
          <p:nvPr/>
        </p:nvPicPr>
        <p:blipFill>
          <a:blip r:embed="rId2"/>
          <a:stretch>
            <a:fillRect/>
          </a:stretch>
        </p:blipFill>
        <p:spPr>
          <a:xfrm>
            <a:off x="7956332" y="2499008"/>
            <a:ext cx="4340771" cy="3271171"/>
          </a:xfrm>
          <a:prstGeom prst="rect">
            <a:avLst/>
          </a:prstGeom>
        </p:spPr>
      </p:pic>
      <p:pic>
        <p:nvPicPr>
          <p:cNvPr id="12" name="Picture 11"/>
          <p:cNvPicPr/>
          <p:nvPr/>
        </p:nvPicPr>
        <p:blipFill>
          <a:blip r:embed="rId3"/>
          <a:stretch>
            <a:fillRect/>
          </a:stretch>
        </p:blipFill>
        <p:spPr>
          <a:xfrm>
            <a:off x="4614574" y="2341353"/>
            <a:ext cx="3310225" cy="4027915"/>
          </a:xfrm>
          <a:prstGeom prst="rect">
            <a:avLst/>
          </a:prstGeom>
        </p:spPr>
      </p:pic>
      <p:pic>
        <p:nvPicPr>
          <p:cNvPr id="13" name="Picture 12"/>
          <p:cNvPicPr/>
          <p:nvPr/>
        </p:nvPicPr>
        <p:blipFill rotWithShape="1">
          <a:blip r:embed="rId4"/>
          <a:srcRect l="11607" r="11607"/>
          <a:stretch/>
        </p:blipFill>
        <p:spPr>
          <a:xfrm>
            <a:off x="126123" y="2341353"/>
            <a:ext cx="4256689" cy="3428826"/>
          </a:xfrm>
          <a:prstGeom prst="rect">
            <a:avLst/>
          </a:prstGeom>
        </p:spPr>
      </p:pic>
      <p:pic>
        <p:nvPicPr>
          <p:cNvPr id="15" name="Picture 14"/>
          <p:cNvPicPr/>
          <p:nvPr/>
        </p:nvPicPr>
        <p:blipFill>
          <a:blip r:embed="rId4"/>
          <a:stretch>
            <a:fillRect/>
          </a:stretch>
        </p:blipFill>
        <p:spPr>
          <a:xfrm>
            <a:off x="4803775" y="2701925"/>
            <a:ext cx="2584450" cy="1454150"/>
          </a:xfrm>
          <a:prstGeom prst="rect">
            <a:avLst/>
          </a:prstGeom>
        </p:spPr>
      </p:pic>
    </p:spTree>
    <p:extLst>
      <p:ext uri="{BB962C8B-B14F-4D97-AF65-F5344CB8AC3E}">
        <p14:creationId xmlns:p14="http://schemas.microsoft.com/office/powerpoint/2010/main" val="14983685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2272" y="1385835"/>
            <a:ext cx="12054831" cy="551454"/>
          </a:xfrm>
        </p:spPr>
        <p:txBody>
          <a:bodyPr/>
          <a:lstStyle/>
          <a:p>
            <a:r>
              <a:rPr lang="en-GB" sz="2200" dirty="0"/>
              <a:t>Learners then utilised their knowledge and understanding within a “Farming context” to produce imaginative and functional writing pieces:</a:t>
            </a:r>
          </a:p>
        </p:txBody>
      </p:sp>
      <p:pic>
        <p:nvPicPr>
          <p:cNvPr id="7" name="Picture 6" descr="https://assets.seesaw.me/uk/c/2/7/c/6/a/c27c6a0e-3f46-4ccd-ad4b-98d092c78d31.jpg:::1607862696:::7776000:::C9x8q08Fh9NWVEmPt1OSE50onbq0GMJXPYze6x6J5onIe8nG4ufi4rHa_Q2-0i7dhxyn9f0OOiACYOJ6e3JFGA.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2272" y="2158802"/>
            <a:ext cx="3909314" cy="4699197"/>
          </a:xfrm>
          <a:prstGeom prst="rect">
            <a:avLst/>
          </a:prstGeom>
          <a:noFill/>
          <a:ln>
            <a:noFill/>
          </a:ln>
        </p:spPr>
      </p:pic>
      <p:pic>
        <p:nvPicPr>
          <p:cNvPr id="8" name="Picture 7"/>
          <p:cNvPicPr/>
          <p:nvPr/>
        </p:nvPicPr>
        <p:blipFill>
          <a:blip r:embed="rId3"/>
          <a:stretch>
            <a:fillRect/>
          </a:stretch>
        </p:blipFill>
        <p:spPr>
          <a:xfrm>
            <a:off x="4495689" y="2158802"/>
            <a:ext cx="3281965" cy="4231488"/>
          </a:xfrm>
          <a:prstGeom prst="rect">
            <a:avLst/>
          </a:prstGeom>
        </p:spPr>
      </p:pic>
      <p:pic>
        <p:nvPicPr>
          <p:cNvPr id="9" name="Picture 8"/>
          <p:cNvPicPr/>
          <p:nvPr/>
        </p:nvPicPr>
        <p:blipFill>
          <a:blip r:embed="rId4"/>
          <a:stretch>
            <a:fillRect/>
          </a:stretch>
        </p:blipFill>
        <p:spPr>
          <a:xfrm>
            <a:off x="8121757" y="2158802"/>
            <a:ext cx="3439622" cy="4231488"/>
          </a:xfrm>
          <a:prstGeom prst="rect">
            <a:avLst/>
          </a:prstGeom>
        </p:spPr>
      </p:pic>
    </p:spTree>
    <p:extLst>
      <p:ext uri="{BB962C8B-B14F-4D97-AF65-F5344CB8AC3E}">
        <p14:creationId xmlns:p14="http://schemas.microsoft.com/office/powerpoint/2010/main" val="5592623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512</TotalTime>
  <Words>999</Words>
  <Application>Microsoft Office PowerPoint</Application>
  <PresentationFormat>Widescreen</PresentationFormat>
  <Paragraphs>68</Paragraphs>
  <Slides>12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Helvetica</vt:lpstr>
      <vt:lpstr>Helvetica Light</vt:lpstr>
      <vt:lpstr>Office Theme</vt:lpstr>
      <vt:lpstr>Wider curriculum delivery and plans for transition to secondary   St Stephen’s Primary School, Perth and Kinross Council  </vt:lpstr>
      <vt:lpstr>St Stephen’s Primary School</vt:lpstr>
      <vt:lpstr>Wider curriculum delivery </vt:lpstr>
      <vt:lpstr>Wider curriculum delivery continued </vt:lpstr>
      <vt:lpstr>Examples of 3D farm maps that children at P2/3/4 created: </vt:lpstr>
      <vt:lpstr>The class learned about the different types of farms we have in Scotland and created posters to display this information. </vt:lpstr>
      <vt:lpstr>For Health and Wellbeing, learners investigated food journeys and how far food has travelled to get to us in Blairgowrie and how this supports domestic produce.  Children researched distances and worked out where food comes from on maps:</vt:lpstr>
      <vt:lpstr>For Health and Wellbeing, learners investigated food journeys and how far food has travelled to get to us in Blairgowrie and how this supports domestic produce.  Children researched distances and worked out where food comes from on maps:</vt:lpstr>
      <vt:lpstr>Learners then utilised their knowledge and understanding within a “Farming context” to produce imaginative and functional writing pieces:</vt:lpstr>
      <vt:lpstr>They learned the French vocabulary for farm animals . </vt:lpstr>
      <vt:lpstr>The class also created their own McCoos influenced by the work of Scottish artist Steve Brown:</vt:lpstr>
      <vt:lpstr>Plans for transition to secondary </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Gordon L (Louise)</dc:creator>
  <cp:lastModifiedBy>Gordon L (Louise)</cp:lastModifiedBy>
  <cp:revision>31</cp:revision>
  <dcterms:created xsi:type="dcterms:W3CDTF">2021-02-02T15:43:17Z</dcterms:created>
  <dcterms:modified xsi:type="dcterms:W3CDTF">2021-02-23T17:55:04Z</dcterms:modified>
</cp:coreProperties>
</file>