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1" r:id="rId4"/>
    <p:sldId id="262"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7" d="100"/>
          <a:sy n="77" d="100"/>
        </p:scale>
        <p:origin x="102"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autism.org.uk/advice-and-guidance/topics/communication/communication-tools/social-stories-and-comic-strip-coversations" TargetMode="External"/><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hyperlink" Target="https://edpsy.org.uk/blog/2020/coronavirus-covid-19-information-for-children-families-and-professional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Supporting learners’ wellbeing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St </a:t>
            </a:r>
            <a:r>
              <a:rPr lang="en-GB" b="1" dirty="0" err="1" smtClean="0">
                <a:latin typeface="Arial" panose="020B0604020202020204" pitchFamily="34" charset="0"/>
                <a:cs typeface="Arial" panose="020B0604020202020204" pitchFamily="34" charset="0"/>
              </a:rPr>
              <a:t>Ninian’s</a:t>
            </a:r>
            <a:r>
              <a:rPr lang="en-GB" b="1" dirty="0" smtClean="0">
                <a:latin typeface="Arial" panose="020B0604020202020204" pitchFamily="34" charset="0"/>
                <a:cs typeface="Arial" panose="020B0604020202020204" pitchFamily="34" charset="0"/>
              </a:rPr>
              <a:t> High School</a:t>
            </a:r>
            <a:r>
              <a:rPr lang="en-GB" b="1"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East Renfrewshire Council </a:t>
            </a:r>
            <a:r>
              <a:rPr lang="en-US" dirty="0"/>
              <a:t/>
            </a:r>
            <a:br>
              <a:rPr lang="en-US" dirty="0"/>
            </a:br>
            <a:endParaRPr lang="en-US" dirty="0"/>
          </a:p>
        </p:txBody>
      </p:sp>
      <p:pic>
        <p:nvPicPr>
          <p:cNvPr id="5" name="Picture 4" descr="Education Scotland RGB (45mm)"/>
          <p:cNvPicPr/>
          <p:nvPr/>
        </p:nvPicPr>
        <p:blipFill>
          <a:blip r:embed="rId3" cstate="email">
            <a:extLst>
              <a:ext uri="{28A0092B-C50C-407E-A947-70E740481C1C}">
                <a14:useLocalDpi xmlns:a14="http://schemas.microsoft.com/office/drawing/2010/main"/>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smtClean="0">
                <a:solidFill>
                  <a:srgbClr val="002060"/>
                </a:solidFill>
                <a:latin typeface="Arial" panose="020B0604020202020204" pitchFamily="34" charset="0"/>
                <a:cs typeface="Arial" panose="020B0604020202020204" pitchFamily="34" charset="0"/>
              </a:rPr>
              <a:t>St </a:t>
            </a:r>
            <a:r>
              <a:rPr lang="en-GB" dirty="0" err="1" smtClean="0">
                <a:solidFill>
                  <a:srgbClr val="002060"/>
                </a:solidFill>
                <a:latin typeface="Arial" panose="020B0604020202020204" pitchFamily="34" charset="0"/>
                <a:cs typeface="Arial" panose="020B0604020202020204" pitchFamily="34" charset="0"/>
              </a:rPr>
              <a:t>Ninian’s</a:t>
            </a:r>
            <a:r>
              <a:rPr lang="en-GB" dirty="0" smtClean="0">
                <a:solidFill>
                  <a:srgbClr val="002060"/>
                </a:solidFill>
                <a:latin typeface="Arial" panose="020B0604020202020204" pitchFamily="34" charset="0"/>
                <a:cs typeface="Arial" panose="020B0604020202020204" pitchFamily="34" charset="0"/>
              </a:rPr>
              <a:t> High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578603" y="2088038"/>
            <a:ext cx="11613397" cy="4801314"/>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school is providing considerable multi-layered support for young people. This involves a variety of staff and partners, including staff from the pupil support and support for learning departments.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All year heads meet with young people from their year groups regularly. They are doing this in a variety of ways to maximise young people’s engagement. Weekly assemblies take place as well as more regular check-ins. Young people’s engagement continues to increase. </a:t>
            </a: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Pastoral </a:t>
            </a:r>
            <a:r>
              <a:rPr lang="en-GB" sz="1600" dirty="0">
                <a:latin typeface="Arial" panose="020B0604020202020204" pitchFamily="34" charset="0"/>
                <a:cs typeface="Arial" panose="020B0604020202020204" pitchFamily="34" charset="0"/>
              </a:rPr>
              <a:t>team meetings take place on a weekly basis to try to ensure that all young people’s needs are met, and pastoral reviews are also taking place. Staff from the pastoral team (and other agencies) contact the most vulnerable young people on a daily basis, as well as contacting other young people regularly. </a:t>
            </a: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Young people are able to contact their pastoral care teachers easily.</a:t>
            </a:r>
            <a:r>
              <a:rPr lang="en-GB" sz="1600" i="1"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smtClean="0">
                <a:latin typeface="Arial" panose="020B0604020202020204" pitchFamily="34" charset="0"/>
                <a:cs typeface="Arial" panose="020B0604020202020204" pitchFamily="34" charset="0"/>
              </a:rPr>
              <a:t>Staff </a:t>
            </a:r>
            <a:r>
              <a:rPr lang="en-GB" sz="1600" dirty="0">
                <a:latin typeface="Arial" panose="020B0604020202020204" pitchFamily="34" charset="0"/>
                <a:cs typeface="Arial" panose="020B0604020202020204" pitchFamily="34" charset="0"/>
              </a:rPr>
              <a:t>prioritise the needs of young people who require additional support with their learning, or those who may experience poor mental health, and regular contact is made with families. The support for learning department has created a platform to provide extra support for parents.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Significant support is provided across the school to support young people’s (and staff’s) mental health. Social media and the school website are used to provide useful tips. Additionally, a helpful weekly guide is produced. A few young people continue to engage with the school counsellor and a few others have met with staff members on occasion. </a:t>
            </a:r>
          </a:p>
          <a:p>
            <a:endParaRPr lang="en-US" sz="16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4" name="TextBox 3"/>
          <p:cNvSpPr txBox="1"/>
          <p:nvPr/>
        </p:nvSpPr>
        <p:spPr>
          <a:xfrm>
            <a:off x="7951623" y="5812266"/>
            <a:ext cx="3706978" cy="523220"/>
          </a:xfrm>
          <a:prstGeom prst="rect">
            <a:avLst/>
          </a:prstGeom>
          <a:noFill/>
          <a:ln>
            <a:solidFill>
              <a:srgbClr val="002060"/>
            </a:solidFill>
          </a:ln>
        </p:spPr>
        <p:txBody>
          <a:bodyPr wrap="square" rtlCol="0">
            <a:spAutoFit/>
          </a:bodyPr>
          <a:lstStyle/>
          <a:p>
            <a:pPr algn="just"/>
            <a:r>
              <a:rPr lang="en-GB" sz="1400" dirty="0" smtClean="0">
                <a:latin typeface="Arial" panose="020B0604020202020204" pitchFamily="34" charset="0"/>
                <a:cs typeface="Arial" panose="020B0604020202020204" pitchFamily="34" charset="0"/>
              </a:rPr>
              <a:t>The following information has been shared by the school to illustrate some of this work.</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74409"/>
            <a:ext cx="12040819" cy="6770804"/>
          </a:xfrm>
          <a:prstGeom prst="rect">
            <a:avLst/>
          </a:prstGeom>
        </p:spPr>
      </p:pic>
      <p:sp>
        <p:nvSpPr>
          <p:cNvPr id="5" name="TextBox 4"/>
          <p:cNvSpPr txBox="1"/>
          <p:nvPr/>
        </p:nvSpPr>
        <p:spPr>
          <a:xfrm>
            <a:off x="7000646" y="5054804"/>
            <a:ext cx="702259" cy="369332"/>
          </a:xfrm>
          <a:prstGeom prst="rect">
            <a:avLst/>
          </a:prstGeom>
          <a:noFill/>
        </p:spPr>
        <p:txBody>
          <a:bodyPr wrap="square" rtlCol="0">
            <a:spAutoFit/>
          </a:bodyPr>
          <a:lstStyle/>
          <a:p>
            <a:r>
              <a:rPr lang="en-GB" dirty="0" smtClean="0">
                <a:hlinkClick r:id="rId3"/>
              </a:rPr>
              <a:t>here.</a:t>
            </a:r>
            <a:endParaRPr lang="en-GB" dirty="0"/>
          </a:p>
        </p:txBody>
      </p:sp>
      <p:sp>
        <p:nvSpPr>
          <p:cNvPr id="6" name="TextBox 5"/>
          <p:cNvSpPr txBox="1"/>
          <p:nvPr/>
        </p:nvSpPr>
        <p:spPr>
          <a:xfrm>
            <a:off x="6897013" y="5875147"/>
            <a:ext cx="702259" cy="369332"/>
          </a:xfrm>
          <a:prstGeom prst="rect">
            <a:avLst/>
          </a:prstGeom>
          <a:noFill/>
        </p:spPr>
        <p:txBody>
          <a:bodyPr wrap="square" rtlCol="0">
            <a:spAutoFit/>
          </a:bodyPr>
          <a:lstStyle/>
          <a:p>
            <a:r>
              <a:rPr lang="en-GB" dirty="0" smtClean="0">
                <a:hlinkClick r:id="rId4"/>
              </a:rPr>
              <a:t>here.</a:t>
            </a:r>
            <a:endParaRPr lang="en-GB" dirty="0"/>
          </a:p>
        </p:txBody>
      </p:sp>
    </p:spTree>
    <p:extLst>
      <p:ext uri="{BB962C8B-B14F-4D97-AF65-F5344CB8AC3E}">
        <p14:creationId xmlns:p14="http://schemas.microsoft.com/office/powerpoint/2010/main" val="1222592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41" y="752274"/>
            <a:ext cx="3995264" cy="5623472"/>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57105" y="984996"/>
            <a:ext cx="3885064" cy="5408489"/>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42169" y="984996"/>
            <a:ext cx="4186433" cy="5390750"/>
          </a:xfrm>
          <a:prstGeom prst="rect">
            <a:avLst/>
          </a:prstGeom>
        </p:spPr>
      </p:pic>
    </p:spTree>
    <p:extLst>
      <p:ext uri="{BB962C8B-B14F-4D97-AF65-F5344CB8AC3E}">
        <p14:creationId xmlns:p14="http://schemas.microsoft.com/office/powerpoint/2010/main" val="568484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6368" y="903324"/>
            <a:ext cx="3584983" cy="2537966"/>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6367" y="3441290"/>
            <a:ext cx="3584983" cy="2537966"/>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69942" y="903324"/>
            <a:ext cx="3584983" cy="2537966"/>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9940" y="3441290"/>
            <a:ext cx="3584983" cy="2537966"/>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63515" y="903324"/>
            <a:ext cx="3584983" cy="2537966"/>
          </a:xfrm>
          <a:prstGeom prst="rect">
            <a:avLst/>
          </a:prstGeom>
        </p:spPr>
      </p:pic>
      <p:pic>
        <p:nvPicPr>
          <p:cNvPr id="8" name="Picture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63511" y="3441290"/>
            <a:ext cx="3584983" cy="2537966"/>
          </a:xfrm>
          <a:prstGeom prst="rect">
            <a:avLst/>
          </a:prstGeom>
        </p:spPr>
      </p:pic>
    </p:spTree>
    <p:extLst>
      <p:ext uri="{BB962C8B-B14F-4D97-AF65-F5344CB8AC3E}">
        <p14:creationId xmlns:p14="http://schemas.microsoft.com/office/powerpoint/2010/main" val="3756627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307</Words>
  <Application>Microsoft Office PowerPoint</Application>
  <PresentationFormat>Widescreen</PresentationFormat>
  <Paragraphs>15</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Helvetica</vt:lpstr>
      <vt:lpstr>Helvetica Light</vt:lpstr>
      <vt:lpstr>Office Theme</vt:lpstr>
      <vt:lpstr>Supporting learners’ wellbeing   St Ninian’s High School, East Renfrewshire Council  </vt:lpstr>
      <vt:lpstr>St Ninian’s High School</vt:lpstr>
      <vt:lpstr>PowerPoint Presentation</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St Ninian's High School</dc:title>
  <dc:creator>Gordon L (Louise)</dc:creator>
  <cp:lastModifiedBy>Stevenson J (Jeremy)</cp:lastModifiedBy>
  <cp:revision>37</cp:revision>
  <dcterms:created xsi:type="dcterms:W3CDTF">2021-02-02T15:43:17Z</dcterms:created>
  <dcterms:modified xsi:type="dcterms:W3CDTF">2021-03-01T14:51:32Z</dcterms:modified>
</cp:coreProperties>
</file>