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60" r:id="rId2"/>
    <p:sldId id="259" r:id="rId3"/>
    <p:sldId id="261" r:id="rId4"/>
    <p:sldId id="265" r:id="rId5"/>
    <p:sldId id="264"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9"/>
    <p:restoredTop sz="94663"/>
  </p:normalViewPr>
  <p:slideViewPr>
    <p:cSldViewPr snapToGrid="0">
      <p:cViewPr varScale="1">
        <p:scale>
          <a:sx n="61" d="100"/>
          <a:sy n="61" d="100"/>
        </p:scale>
        <p:origin x="86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24/02/2021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5D7576B2-53CF-4175-9A59-8B193643B654@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cid:906ab483-802e-4cdb-8d6f-c8fd07ecb1e3@GBRP265.PROD.OUTLOOK.COM" TargetMode="External"/><Relationship Id="rId7" Type="http://schemas.openxmlformats.org/officeDocument/2006/relationships/image" Target="cid:bc153975-73e3-4bc7-aaa6-8dbbcb881cb3" TargetMode="Externa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cid:2d444cda-8b43-4350-af74-d84f03cf9357" TargetMode="External"/><Relationship Id="rId5" Type="http://schemas.openxmlformats.org/officeDocument/2006/relationships/image" Target="cid:29ff926c-593e-48a3-be84-fe42fcc713b6@GBRP265.PROD.OUTLOOK.COM" TargetMode="External"/><Relationship Id="rId10" Type="http://schemas.openxmlformats.org/officeDocument/2006/relationships/image" Target="../media/image7.jpeg"/><Relationship Id="rId4" Type="http://schemas.openxmlformats.org/officeDocument/2006/relationships/image" Target="../media/image4.jpeg"/><Relationship Id="rId9" Type="http://schemas.openxmlformats.org/officeDocument/2006/relationships/image" Target="cid:130cbdff-abfd-48b9-a118-160f38895e75"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a:latin typeface="Arial" panose="020B0604020202020204" pitchFamily="34" charset="0"/>
                <a:cs typeface="Arial" panose="020B0604020202020204" pitchFamily="34" charset="0"/>
              </a:rPr>
              <a:t>L</a:t>
            </a:r>
            <a:r>
              <a:rPr lang="en-GB" dirty="0" smtClean="0">
                <a:latin typeface="Arial" panose="020B0604020202020204" pitchFamily="34" charset="0"/>
                <a:cs typeface="Arial" panose="020B0604020202020204" pitchFamily="34" charset="0"/>
              </a:rPr>
              <a:t>earning outdoors and in the expressive arts </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Braco </a:t>
            </a:r>
            <a:r>
              <a:rPr lang="en-GB" b="1" dirty="0" smtClean="0">
                <a:latin typeface="Arial" panose="020B0604020202020204" pitchFamily="34" charset="0"/>
                <a:cs typeface="Arial" panose="020B0604020202020204" pitchFamily="34" charset="0"/>
              </a:rPr>
              <a:t>Primary </a:t>
            </a:r>
            <a:r>
              <a:rPr lang="en-GB" b="1" dirty="0">
                <a:latin typeface="Arial" panose="020B0604020202020204" pitchFamily="34" charset="0"/>
                <a:cs typeface="Arial" panose="020B0604020202020204" pitchFamily="34" charset="0"/>
              </a:rPr>
              <a:t>School, </a:t>
            </a:r>
            <a:r>
              <a:rPr lang="en-GB" dirty="0" smtClean="0">
                <a:latin typeface="Arial" panose="020B0604020202020204" pitchFamily="34" charset="0"/>
                <a:cs typeface="Arial" panose="020B0604020202020204" pitchFamily="34" charset="0"/>
              </a:rPr>
              <a:t>Perth and Kinross Council </a:t>
            </a:r>
            <a:r>
              <a:rPr lang="en-US" dirty="0"/>
              <a:t/>
            </a:r>
            <a:br>
              <a:rPr lang="en-US" dirty="0"/>
            </a:br>
            <a:endParaRPr lang="en-US" dirty="0"/>
          </a:p>
        </p:txBody>
      </p:sp>
      <p:pic>
        <p:nvPicPr>
          <p:cNvPr id="5" name="Picture 4"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7" name="Picture 6" descr="cid:5D7576B2-53CF-4175-9A59-8B193643B654@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6957165" y="1379787"/>
            <a:ext cx="4829523" cy="4531137"/>
          </a:xfrm>
          <a:prstGeom prst="rect">
            <a:avLst/>
          </a:prstGeom>
          <a:noFill/>
          <a:ln>
            <a:noFill/>
          </a:ln>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smtClean="0">
                <a:solidFill>
                  <a:srgbClr val="002060"/>
                </a:solidFill>
                <a:latin typeface="Arial" panose="020B0604020202020204" pitchFamily="34" charset="0"/>
                <a:cs typeface="Arial" panose="020B0604020202020204" pitchFamily="34" charset="0"/>
              </a:rPr>
              <a:t>Braco </a:t>
            </a:r>
            <a:r>
              <a:rPr lang="en-GB" dirty="0" smtClean="0">
                <a:solidFill>
                  <a:srgbClr val="002060"/>
                </a:solidFill>
                <a:latin typeface="Arial" panose="020B0604020202020204" pitchFamily="34" charset="0"/>
                <a:cs typeface="Arial" panose="020B0604020202020204" pitchFamily="34" charset="0"/>
              </a:rPr>
              <a:t>Primary School</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742455" y="2088038"/>
            <a:ext cx="10918603" cy="2862322"/>
          </a:xfrm>
          <a:prstGeom prst="rect">
            <a:avLst/>
          </a:prstGeom>
          <a:noFill/>
        </p:spPr>
        <p:txBody>
          <a:bodyPr wrap="square" numCol="2" spcCol="540000" rtlCol="0">
            <a:spAutoFit/>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Whilst the remote delivery of literacy, numeracy and health and wellbeing was prioritised, commendably, opportunities for children to access other areas of the curriculum include music, science or expressive arts learning episodes. </a:t>
            </a: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Very </a:t>
            </a:r>
            <a:r>
              <a:rPr lang="en-GB" dirty="0">
                <a:latin typeface="Arial" panose="020B0604020202020204" pitchFamily="34" charset="0"/>
                <a:cs typeface="Arial" panose="020B0604020202020204" pitchFamily="34" charset="0"/>
              </a:rPr>
              <a:t>positively, teachers encourage children to be active and outdoors is part of the remote learning offer, to continue with their Forest School approach. </a:t>
            </a: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This </a:t>
            </a:r>
            <a:r>
              <a:rPr lang="en-GB" dirty="0">
                <a:latin typeface="Arial" panose="020B0604020202020204" pitchFamily="34" charset="0"/>
                <a:cs typeface="Arial" panose="020B0604020202020204" pitchFamily="34" charset="0"/>
              </a:rPr>
              <a:t>includes allowing children to choose aspects of the topic they would like to focus on and the method they wish to undertake and share their learning. </a:t>
            </a: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Staff </a:t>
            </a:r>
            <a:r>
              <a:rPr lang="en-GB" dirty="0">
                <a:latin typeface="Arial" panose="020B0604020202020204" pitchFamily="34" charset="0"/>
                <a:cs typeface="Arial" panose="020B0604020202020204" pitchFamily="34" charset="0"/>
              </a:rPr>
              <a:t>are monitoring children’s work that is submitted, with a focus on quality feedback. Senior leaders supportively encourage colleagues and link in with live lessons throughout the week. </a:t>
            </a:r>
            <a:endParaRPr lang="en-US" sz="2000" dirty="0">
              <a:latin typeface="Arial" panose="020B0604020202020204" pitchFamily="34" charset="0"/>
              <a:cs typeface="Arial" panose="020B0604020202020204" pitchFamily="34" charset="0"/>
            </a:endParaRPr>
          </a:p>
        </p:txBody>
      </p:sp>
      <p:sp>
        <p:nvSpPr>
          <p:cNvPr id="4" name="TextBox 3"/>
          <p:cNvSpPr txBox="1"/>
          <p:nvPr/>
        </p:nvSpPr>
        <p:spPr>
          <a:xfrm>
            <a:off x="8556173" y="5279147"/>
            <a:ext cx="3445328" cy="120032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 following information has been shared from the school to further illustrate their approach.</a:t>
            </a:r>
          </a:p>
          <a:p>
            <a:endParaRPr lang="en-GB" dirty="0"/>
          </a:p>
        </p:txBody>
      </p:sp>
    </p:spTree>
    <p:extLst>
      <p:ext uri="{BB962C8B-B14F-4D97-AF65-F5344CB8AC3E}">
        <p14:creationId xmlns:p14="http://schemas.microsoft.com/office/powerpoint/2010/main" val="209355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10724610" cy="551454"/>
          </a:xfrm>
        </p:spPr>
        <p:txBody>
          <a:bodyPr/>
          <a:lstStyle/>
          <a:p>
            <a:r>
              <a:rPr lang="en-GB" b="1" dirty="0"/>
              <a:t>Outdoor Opportunities during Remote Learning</a:t>
            </a:r>
            <a:endParaRPr lang="en-GB" dirty="0"/>
          </a:p>
        </p:txBody>
      </p:sp>
      <p:sp>
        <p:nvSpPr>
          <p:cNvPr id="3" name="TextBox 2"/>
          <p:cNvSpPr txBox="1"/>
          <p:nvPr/>
        </p:nvSpPr>
        <p:spPr>
          <a:xfrm>
            <a:off x="676195" y="2297526"/>
            <a:ext cx="11026588" cy="3970318"/>
          </a:xfrm>
          <a:prstGeom prst="rect">
            <a:avLst/>
          </a:prstGeom>
          <a:noFill/>
        </p:spPr>
        <p:txBody>
          <a:bodyPr wrap="square" rtlCol="0">
            <a:spAutoFit/>
          </a:bodyPr>
          <a:lstStyle/>
          <a:p>
            <a:r>
              <a:rPr lang="en-GB" dirty="0" smtClean="0">
                <a:latin typeface="Arial" panose="020B0604020202020204" pitchFamily="34" charset="0"/>
                <a:cs typeface="Arial" panose="020B0604020202020204" pitchFamily="34" charset="0"/>
              </a:rPr>
              <a:t>Outdoor </a:t>
            </a:r>
            <a:r>
              <a:rPr lang="en-GB" dirty="0">
                <a:latin typeface="Arial" panose="020B0604020202020204" pitchFamily="34" charset="0"/>
                <a:cs typeface="Arial" panose="020B0604020202020204" pitchFamily="34" charset="0"/>
              </a:rPr>
              <a:t>learning is an integral part of the curriculum at Braco Primary School.  We recognise it as a tool to enhance </a:t>
            </a:r>
            <a:r>
              <a:rPr lang="en-GB" dirty="0" smtClean="0">
                <a:latin typeface="Arial" panose="020B0604020202020204" pitchFamily="34" charset="0"/>
                <a:cs typeface="Arial" panose="020B0604020202020204" pitchFamily="34" charset="0"/>
              </a:rPr>
              <a:t>health and wellbeing </a:t>
            </a:r>
            <a:r>
              <a:rPr lang="en-GB" dirty="0">
                <a:latin typeface="Arial" panose="020B0604020202020204" pitchFamily="34" charset="0"/>
                <a:cs typeface="Arial" panose="020B0604020202020204" pitchFamily="34" charset="0"/>
              </a:rPr>
              <a:t>whilst developing skills and supporting our children to become Successful Learners, Confident Individuals, Responsible Citizens and Effective Contributors.  During our time of Remote learning, we recognise outdoor learning as an essential part of the curriculum to develop and build upon.  Therefore, when providing our children with remote learning experiences we are acutely aware that they must have a balance of digital interactions, a chance to lead their own learning, to be creative and have opportunities to explore their outdoor environment.  Braco school and nursery offer our learners outdoor learning opportunities such as engaging our community in an interactive bird trail using </a:t>
            </a:r>
            <a:r>
              <a:rPr lang="en-GB" dirty="0" err="1">
                <a:latin typeface="Arial" panose="020B0604020202020204" pitchFamily="34" charset="0"/>
                <a:cs typeface="Arial" panose="020B0604020202020204" pitchFamily="34" charset="0"/>
              </a:rPr>
              <a:t>QR</a:t>
            </a:r>
            <a:r>
              <a:rPr lang="en-GB" dirty="0">
                <a:latin typeface="Arial" panose="020B0604020202020204" pitchFamily="34" charset="0"/>
                <a:cs typeface="Arial" panose="020B0604020202020204" pitchFamily="34" charset="0"/>
              </a:rPr>
              <a:t> codes allowing learners to explore the sounds of birds and local walks in their community.  Learners were asked to explore their creativity by building a snow sculpture to develop team building and leadership skills. Children built upon their data handling skills by engaging in </a:t>
            </a:r>
            <a:r>
              <a:rPr lang="en-GB" dirty="0" smtClean="0">
                <a:latin typeface="Arial" panose="020B0604020202020204" pitchFamily="34" charset="0"/>
                <a:cs typeface="Arial" panose="020B0604020202020204" pitchFamily="34" charset="0"/>
              </a:rPr>
              <a:t>bird </a:t>
            </a:r>
            <a:r>
              <a:rPr lang="en-GB" dirty="0">
                <a:latin typeface="Arial" panose="020B0604020202020204" pitchFamily="34" charset="0"/>
                <a:cs typeface="Arial" panose="020B0604020202020204" pitchFamily="34" charset="0"/>
              </a:rPr>
              <a:t>surveys. In addition to this, to support numeracy they have been encouraged to use natural materials found in their gardens, </a:t>
            </a:r>
            <a:r>
              <a:rPr lang="en-GB" dirty="0" smtClean="0">
                <a:latin typeface="Arial" panose="020B0604020202020204" pitchFamily="34" charset="0"/>
                <a:cs typeface="Arial" panose="020B0604020202020204" pitchFamily="34" charset="0"/>
              </a:rPr>
              <a:t>e.g. </a:t>
            </a:r>
            <a:r>
              <a:rPr lang="en-GB" dirty="0">
                <a:latin typeface="Arial" panose="020B0604020202020204" pitchFamily="34" charset="0"/>
                <a:cs typeface="Arial" panose="020B0604020202020204" pitchFamily="34" charset="0"/>
              </a:rPr>
              <a:t>sticks, for tasks such as counting and estimation and measuring.</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1841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id:906ab483-802e-4cdb-8d6f-c8fd07ecb1e3@GBRP265.PROD.OUTLOOK.COM"/>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45307" y="895678"/>
            <a:ext cx="3033921" cy="3960101"/>
          </a:xfrm>
          <a:prstGeom prst="rect">
            <a:avLst/>
          </a:prstGeom>
          <a:noFill/>
          <a:ln>
            <a:noFill/>
          </a:ln>
        </p:spPr>
      </p:pic>
      <p:pic>
        <p:nvPicPr>
          <p:cNvPr id="4" name="Picture 3" descr="cid:29ff926c-593e-48a3-be84-fe42fcc713b6@GBRP265.PROD.OUTLOOK.COM"/>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5325175" y="714703"/>
            <a:ext cx="2921876" cy="3883704"/>
          </a:xfrm>
          <a:prstGeom prst="rect">
            <a:avLst/>
          </a:prstGeom>
          <a:noFill/>
          <a:ln>
            <a:noFill/>
          </a:ln>
        </p:spPr>
      </p:pic>
      <p:pic>
        <p:nvPicPr>
          <p:cNvPr id="5" name="Picture 4" descr="cid:bc153975-73e3-4bc7-aaa6-8dbbcb881cb3"/>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2606565" y="2506849"/>
            <a:ext cx="2718610" cy="3941379"/>
          </a:xfrm>
          <a:prstGeom prst="rect">
            <a:avLst/>
          </a:prstGeom>
          <a:noFill/>
          <a:ln>
            <a:noFill/>
          </a:ln>
        </p:spPr>
      </p:pic>
      <p:pic>
        <p:nvPicPr>
          <p:cNvPr id="6" name="Picture 5" descr="cid:130cbdff-abfd-48b9-a118-160f38895e75"/>
          <p:cNvPicPr/>
          <p:nvPr/>
        </p:nvPicPr>
        <p:blipFill>
          <a:blip r:embed="rId8" r:link="rId9">
            <a:extLst>
              <a:ext uri="{28A0092B-C50C-407E-A947-70E740481C1C}">
                <a14:useLocalDpi xmlns:a14="http://schemas.microsoft.com/office/drawing/2010/main" val="0"/>
              </a:ext>
            </a:extLst>
          </a:blip>
          <a:srcRect/>
          <a:stretch>
            <a:fillRect/>
          </a:stretch>
        </p:blipFill>
        <p:spPr bwMode="auto">
          <a:xfrm>
            <a:off x="9154510" y="714703"/>
            <a:ext cx="2963917" cy="3883704"/>
          </a:xfrm>
          <a:prstGeom prst="rect">
            <a:avLst/>
          </a:prstGeom>
          <a:noFill/>
          <a:ln>
            <a:noFill/>
          </a:ln>
        </p:spPr>
      </p:pic>
      <p:pic>
        <p:nvPicPr>
          <p:cNvPr id="7" name="Picture 6" descr="cid:2d444cda-8b43-4350-af74-d84f03cf9357"/>
          <p:cNvPicPr/>
          <p:nvPr/>
        </p:nvPicPr>
        <p:blipFill>
          <a:blip r:embed="rId10" r:link="rId11">
            <a:extLst>
              <a:ext uri="{28A0092B-C50C-407E-A947-70E740481C1C}">
                <a14:useLocalDpi xmlns:a14="http://schemas.microsoft.com/office/drawing/2010/main" val="0"/>
              </a:ext>
            </a:extLst>
          </a:blip>
          <a:srcRect/>
          <a:stretch>
            <a:fillRect/>
          </a:stretch>
        </p:blipFill>
        <p:spPr bwMode="auto">
          <a:xfrm>
            <a:off x="7686433" y="2958181"/>
            <a:ext cx="2680137" cy="3490047"/>
          </a:xfrm>
          <a:prstGeom prst="rect">
            <a:avLst/>
          </a:prstGeom>
          <a:noFill/>
          <a:ln>
            <a:noFill/>
          </a:ln>
        </p:spPr>
      </p:pic>
    </p:spTree>
    <p:extLst>
      <p:ext uri="{BB962C8B-B14F-4D97-AF65-F5344CB8AC3E}">
        <p14:creationId xmlns:p14="http://schemas.microsoft.com/office/powerpoint/2010/main" val="3413788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6166" y="1378151"/>
            <a:ext cx="12086984" cy="551454"/>
          </a:xfrm>
        </p:spPr>
        <p:txBody>
          <a:bodyPr/>
          <a:lstStyle/>
          <a:p>
            <a:r>
              <a:rPr lang="en-GB" b="1" dirty="0"/>
              <a:t>Expressive Arts Opportunities during </a:t>
            </a:r>
            <a:r>
              <a:rPr lang="en-GB" b="1" dirty="0" smtClean="0"/>
              <a:t/>
            </a:r>
            <a:br>
              <a:rPr lang="en-GB" b="1" dirty="0" smtClean="0"/>
            </a:br>
            <a:r>
              <a:rPr lang="en-GB" b="1" dirty="0" smtClean="0"/>
              <a:t>Remote </a:t>
            </a:r>
            <a:r>
              <a:rPr lang="en-GB" b="1" dirty="0"/>
              <a:t>Learning</a:t>
            </a:r>
            <a:endParaRPr lang="en-GB" dirty="0"/>
          </a:p>
        </p:txBody>
      </p:sp>
      <p:sp>
        <p:nvSpPr>
          <p:cNvPr id="3" name="TextBox 2"/>
          <p:cNvSpPr txBox="1"/>
          <p:nvPr/>
        </p:nvSpPr>
        <p:spPr>
          <a:xfrm>
            <a:off x="691563" y="2512679"/>
            <a:ext cx="11026588" cy="286232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During our first Lockdown experience it was noted the expressive arts were a way that many of our children looked after their mental health and wellbeing.  This has been built upon by providing opportunities for our learners to demonstrate their creativity and express their emotions through music and art.  Pre-recorded Art lessons have provided our learners with opportunities to experiment with colour and collage using their natural environment or materials such as junk mail and also to learn about famous artists providing opportunities for personal research.  Live music lessons have been a particular hit with our </a:t>
            </a:r>
            <a:r>
              <a:rPr lang="en-GB" dirty="0" err="1">
                <a:latin typeface="Arial" panose="020B0604020202020204" pitchFamily="34" charset="0"/>
                <a:cs typeface="Arial" panose="020B0604020202020204" pitchFamily="34" charset="0"/>
              </a:rPr>
              <a:t>P6</a:t>
            </a:r>
            <a:r>
              <a:rPr lang="en-GB" dirty="0">
                <a:latin typeface="Arial" panose="020B0604020202020204" pitchFamily="34" charset="0"/>
                <a:cs typeface="Arial" panose="020B0604020202020204" pitchFamily="34" charset="0"/>
              </a:rPr>
              <a:t>/7 class who have been exploring different types of song, bothy ballads, Gaelic walking songs and using Makaton.  We are all looking forward to seeing our Scots Poetry Finalists perform live on our digital learning platform at our Scot’s assembly.</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3642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489</TotalTime>
  <Words>541</Words>
  <Application>Microsoft Office PowerPoint</Application>
  <PresentationFormat>Widescreen</PresentationFormat>
  <Paragraphs>13</Paragraphs>
  <Slides>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Helvetica</vt:lpstr>
      <vt:lpstr>Helvetica Light</vt:lpstr>
      <vt:lpstr>Office Theme</vt:lpstr>
      <vt:lpstr>Learning outdoors and in the expressive arts   Braco Primary School, Perth and Kinross Council  </vt:lpstr>
      <vt:lpstr>Braco Primary School</vt:lpstr>
      <vt:lpstr>Outdoor Opportunities during Remote Learning</vt:lpstr>
      <vt:lpstr>PowerPoint Presentation</vt:lpstr>
      <vt:lpstr>Expressive Arts Opportunities during  Remote Learning</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29</cp:revision>
  <dcterms:created xsi:type="dcterms:W3CDTF">2021-02-02T15:43:17Z</dcterms:created>
  <dcterms:modified xsi:type="dcterms:W3CDTF">2021-02-24T16:18:48Z</dcterms:modified>
</cp:coreProperties>
</file>