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60" r:id="rId2"/>
    <p:sldId id="259" r:id="rId3"/>
    <p:sldId id="261" r:id="rId4"/>
    <p:sldId id="26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11/03/2021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Supporting learners’ wellbeing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Stonelaw</a:t>
            </a:r>
            <a:r>
              <a:rPr lang="en-GB" b="1" dirty="0" smtClean="0">
                <a:latin typeface="Arial" panose="020B0604020202020204" pitchFamily="34" charset="0"/>
                <a:cs typeface="Arial" panose="020B0604020202020204" pitchFamily="34" charset="0"/>
              </a:rPr>
              <a:t> High </a:t>
            </a:r>
            <a:r>
              <a:rPr lang="en-GB" b="1" dirty="0" smtClean="0">
                <a:latin typeface="Arial" panose="020B0604020202020204" pitchFamily="34" charset="0"/>
                <a:cs typeface="Arial" panose="020B0604020202020204" pitchFamily="34" charset="0"/>
              </a:rPr>
              <a:t>School</a:t>
            </a:r>
            <a:r>
              <a:rPr lang="en-GB" b="1" dirty="0">
                <a:latin typeface="Arial" panose="020B0604020202020204" pitchFamily="34" charset="0"/>
                <a:cs typeface="Arial" panose="020B0604020202020204" pitchFamily="34" charset="0"/>
              </a:rPr>
              <a:t>, </a:t>
            </a:r>
            <a:r>
              <a:rPr lang="en-GB" dirty="0" smtClean="0">
                <a:latin typeface="Arial" panose="020B0604020202020204" pitchFamily="34" charset="0"/>
                <a:cs typeface="Arial" panose="020B0604020202020204" pitchFamily="34" charset="0"/>
              </a:rPr>
              <a:t>South Lanarkshire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1566"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198254" cy="442965"/>
          </a:xfrm>
        </p:spPr>
        <p:txBody>
          <a:bodyPr/>
          <a:lstStyle/>
          <a:p>
            <a:r>
              <a:rPr lang="en-GB" dirty="0" err="1" smtClean="0">
                <a:solidFill>
                  <a:srgbClr val="002060"/>
                </a:solidFill>
                <a:latin typeface="Arial" panose="020B0604020202020204" pitchFamily="34" charset="0"/>
                <a:cs typeface="Arial" panose="020B0604020202020204" pitchFamily="34" charset="0"/>
              </a:rPr>
              <a:t>Stonelaw</a:t>
            </a:r>
            <a:r>
              <a:rPr lang="en-GB" dirty="0" smtClean="0">
                <a:solidFill>
                  <a:srgbClr val="002060"/>
                </a:solidFill>
                <a:latin typeface="Arial" panose="020B0604020202020204" pitchFamily="34" charset="0"/>
                <a:cs typeface="Arial" panose="020B0604020202020204" pitchFamily="34" charset="0"/>
              </a:rPr>
              <a:t> High </a:t>
            </a:r>
            <a:r>
              <a:rPr lang="en-GB" dirty="0" smtClean="0">
                <a:solidFill>
                  <a:srgbClr val="002060"/>
                </a:solidFill>
                <a:latin typeface="Arial" panose="020B0604020202020204" pitchFamily="34" charset="0"/>
                <a:cs typeface="Arial" panose="020B0604020202020204" pitchFamily="34" charset="0"/>
              </a:rPr>
              <a:t>School</a:t>
            </a:r>
            <a:endParaRPr lang="en-US" dirty="0"/>
          </a:p>
        </p:txBody>
      </p:sp>
      <p:sp>
        <p:nvSpPr>
          <p:cNvPr id="4" name="TextBox 3"/>
          <p:cNvSpPr txBox="1"/>
          <p:nvPr/>
        </p:nvSpPr>
        <p:spPr>
          <a:xfrm>
            <a:off x="7951623" y="5812266"/>
            <a:ext cx="3706978" cy="523220"/>
          </a:xfrm>
          <a:prstGeom prst="rect">
            <a:avLst/>
          </a:prstGeom>
          <a:noFill/>
          <a:ln>
            <a:solidFill>
              <a:srgbClr val="002060"/>
            </a:solidFill>
          </a:ln>
        </p:spPr>
        <p:txBody>
          <a:bodyPr wrap="square" rtlCol="0">
            <a:spAutoFit/>
          </a:bodyPr>
          <a:lstStyle/>
          <a:p>
            <a:pPr algn="just"/>
            <a:r>
              <a:rPr lang="en-GB" sz="1400" dirty="0" smtClean="0">
                <a:latin typeface="Arial" panose="020B0604020202020204" pitchFamily="34" charset="0"/>
                <a:cs typeface="Arial" panose="020B0604020202020204" pitchFamily="34" charset="0"/>
              </a:rPr>
              <a:t>The following information has been shared by the school to illustrate some of this work.</a:t>
            </a:r>
            <a:endParaRPr lang="en-GB" sz="1400" dirty="0">
              <a:latin typeface="Arial" panose="020B0604020202020204" pitchFamily="34" charset="0"/>
              <a:cs typeface="Arial" panose="020B0604020202020204" pitchFamily="34" charset="0"/>
            </a:endParaRPr>
          </a:p>
        </p:txBody>
      </p:sp>
      <p:sp>
        <p:nvSpPr>
          <p:cNvPr id="5" name="Rectangle 4"/>
          <p:cNvSpPr/>
          <p:nvPr/>
        </p:nvSpPr>
        <p:spPr>
          <a:xfrm>
            <a:off x="973393" y="1164791"/>
            <a:ext cx="10255045" cy="4521238"/>
          </a:xfrm>
          <a:prstGeom prst="rect">
            <a:avLst/>
          </a:prstGeom>
        </p:spPr>
        <p:txBody>
          <a:bodyPr wrap="square">
            <a:spAutoFit/>
          </a:bodyPr>
          <a:lstStyle/>
          <a:p>
            <a:pPr>
              <a:lnSpc>
                <a:spcPct val="107000"/>
              </a:lnSpc>
              <a:spcAft>
                <a:spcPts val="0"/>
              </a:spcAft>
            </a:pPr>
            <a:r>
              <a:rPr lang="en-GB" i="1" dirty="0">
                <a:latin typeface="Arial" panose="020B0604020202020204" pitchFamily="34" charset="0"/>
                <a:ea typeface="Calibri" panose="020F0502020204030204" pitchFamily="34" charset="0"/>
                <a:cs typeface="Arial" panose="020B0604020202020204" pitchFamily="34" charset="0"/>
              </a:rPr>
              <a:t/>
            </a:r>
            <a:br>
              <a:rPr lang="en-GB" i="1" dirty="0">
                <a:latin typeface="Arial" panose="020B0604020202020204" pitchFamily="34" charset="0"/>
                <a:ea typeface="Calibri" panose="020F0502020204030204" pitchFamily="34" charset="0"/>
                <a:cs typeface="Arial" panose="020B0604020202020204" pitchFamily="34" charset="0"/>
              </a:rPr>
            </a:br>
            <a:r>
              <a:rPr lang="en-GB" i="1" dirty="0">
                <a:latin typeface="Arial" panose="020B0604020202020204" pitchFamily="34" charset="0"/>
                <a:ea typeface="Calibri" panose="020F0502020204030204" pitchFamily="34" charset="0"/>
                <a:cs typeface="Arial" panose="020B0604020202020204" pitchFamily="34" charset="0"/>
              </a:rPr>
              <a:t> </a:t>
            </a:r>
            <a:endParaRPr lang="en-GB"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GB" dirty="0" err="1">
                <a:latin typeface="Arial" panose="020B0604020202020204" pitchFamily="34" charset="0"/>
                <a:ea typeface="Times New Roman" panose="02020603050405020304" pitchFamily="18" charset="0"/>
                <a:cs typeface="Arial" panose="020B0604020202020204" pitchFamily="34" charset="0"/>
              </a:rPr>
              <a:t>Stonelaw</a:t>
            </a:r>
            <a:r>
              <a:rPr lang="en-GB" dirty="0">
                <a:latin typeface="Arial" panose="020B0604020202020204" pitchFamily="34" charset="0"/>
                <a:ea typeface="Times New Roman" panose="02020603050405020304" pitchFamily="18" charset="0"/>
                <a:cs typeface="Arial" panose="020B0604020202020204" pitchFamily="34" charset="0"/>
              </a:rPr>
              <a:t> High School has developed a ‘One </a:t>
            </a:r>
            <a:r>
              <a:rPr lang="en-GB" dirty="0" err="1">
                <a:latin typeface="Arial" panose="020B0604020202020204" pitchFamily="34" charset="0"/>
                <a:ea typeface="Times New Roman" panose="02020603050405020304" pitchFamily="18" charset="0"/>
                <a:cs typeface="Arial" panose="020B0604020202020204" pitchFamily="34" charset="0"/>
              </a:rPr>
              <a:t>Stonelaw</a:t>
            </a:r>
            <a:r>
              <a:rPr lang="en-GB" dirty="0">
                <a:latin typeface="Arial" panose="020B0604020202020204" pitchFamily="34" charset="0"/>
                <a:ea typeface="Times New Roman" panose="02020603050405020304" pitchFamily="18" charset="0"/>
                <a:cs typeface="Arial" panose="020B0604020202020204" pitchFamily="34" charset="0"/>
              </a:rPr>
              <a:t>’ approach to health and wellbeing. This is supported by three groups led by teachers and pupils.</a:t>
            </a:r>
            <a:endParaRPr lang="en-GB"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5000"/>
              </a:lnSpc>
              <a:spcAft>
                <a:spcPts val="0"/>
              </a:spcAft>
              <a:buFont typeface="Symbol" panose="05050102010706020507" pitchFamily="18" charset="2"/>
              <a:buChar char=""/>
            </a:pPr>
            <a:r>
              <a:rPr lang="en-GB" dirty="0">
                <a:latin typeface="Arial" panose="020B0604020202020204" pitchFamily="34" charset="0"/>
                <a:ea typeface="Times New Roman" panose="02020603050405020304" pitchFamily="18" charset="0"/>
                <a:cs typeface="Arial" panose="020B0604020202020204" pitchFamily="34" charset="0"/>
              </a:rPr>
              <a:t>The ‘Be Strong’ group is developing mental and emotional wellbeing.</a:t>
            </a:r>
            <a:endParaRPr lang="en-GB"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5000"/>
              </a:lnSpc>
              <a:spcAft>
                <a:spcPts val="0"/>
              </a:spcAft>
              <a:buFont typeface="Symbol" panose="05050102010706020507" pitchFamily="18" charset="2"/>
              <a:buChar char=""/>
            </a:pPr>
            <a:r>
              <a:rPr lang="en-GB" dirty="0">
                <a:latin typeface="Arial" panose="020B0604020202020204" pitchFamily="34" charset="0"/>
                <a:ea typeface="Times New Roman" panose="02020603050405020304" pitchFamily="18" charset="0"/>
                <a:cs typeface="Arial" panose="020B0604020202020204" pitchFamily="34" charset="0"/>
              </a:rPr>
              <a:t>The ‘Choose Kind’ group is </a:t>
            </a:r>
            <a:r>
              <a:rPr lang="en-GB" dirty="0" err="1">
                <a:latin typeface="Arial" panose="020B0604020202020204" pitchFamily="34" charset="0"/>
                <a:ea typeface="Times New Roman" panose="02020603050405020304" pitchFamily="18" charset="0"/>
                <a:cs typeface="Arial" panose="020B0604020202020204" pitchFamily="34" charset="0"/>
              </a:rPr>
              <a:t>Stonelaw’s</a:t>
            </a:r>
            <a:r>
              <a:rPr lang="en-GB" dirty="0">
                <a:latin typeface="Arial" panose="020B0604020202020204" pitchFamily="34" charset="0"/>
                <a:ea typeface="Times New Roman" panose="02020603050405020304" pitchFamily="18" charset="0"/>
                <a:cs typeface="Arial" panose="020B0604020202020204" pitchFamily="34" charset="0"/>
              </a:rPr>
              <a:t> approach to building positive relationships.</a:t>
            </a:r>
            <a:endParaRPr lang="en-GB"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5000"/>
              </a:lnSpc>
              <a:spcAft>
                <a:spcPts val="0"/>
              </a:spcAft>
              <a:buFont typeface="Symbol" panose="05050102010706020507" pitchFamily="18" charset="2"/>
              <a:buChar char=""/>
            </a:pPr>
            <a:r>
              <a:rPr lang="en-GB" dirty="0">
                <a:latin typeface="Arial" panose="020B0604020202020204" pitchFamily="34" charset="0"/>
                <a:ea typeface="Times New Roman" panose="02020603050405020304" pitchFamily="18" charset="0"/>
                <a:cs typeface="Arial" panose="020B0604020202020204" pitchFamily="34" charset="0"/>
              </a:rPr>
              <a:t>‘Be U’ focuses on promoting and celebrating inclusion, equality and diversity. </a:t>
            </a:r>
            <a:endParaRPr lang="en-GB"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GB" dirty="0" smtClean="0">
                <a:latin typeface="Arial" panose="020B0604020202020204" pitchFamily="34" charset="0"/>
                <a:ea typeface="Times New Roman" panose="02020603050405020304" pitchFamily="18" charset="0"/>
                <a:cs typeface="Arial" panose="020B0604020202020204" pitchFamily="34" charset="0"/>
              </a:rPr>
              <a:t>Staff </a:t>
            </a:r>
            <a:r>
              <a:rPr lang="en-GB" dirty="0">
                <a:latin typeface="Arial" panose="020B0604020202020204" pitchFamily="34" charset="0"/>
                <a:ea typeface="Times New Roman" panose="02020603050405020304" pitchFamily="18" charset="0"/>
                <a:cs typeface="Arial" panose="020B0604020202020204" pitchFamily="34" charset="0"/>
              </a:rPr>
              <a:t>have developed health and wellbeing </a:t>
            </a:r>
            <a:r>
              <a:rPr lang="en-GB" dirty="0" err="1">
                <a:latin typeface="Arial" panose="020B0604020202020204" pitchFamily="34" charset="0"/>
                <a:ea typeface="Times New Roman" panose="02020603050405020304" pitchFamily="18" charset="0"/>
                <a:cs typeface="Arial" panose="020B0604020202020204" pitchFamily="34" charset="0"/>
              </a:rPr>
              <a:t>sketchnotes</a:t>
            </a:r>
            <a:r>
              <a:rPr lang="en-GB" dirty="0">
                <a:latin typeface="Arial" panose="020B0604020202020204" pitchFamily="34" charset="0"/>
                <a:ea typeface="Times New Roman" panose="02020603050405020304" pitchFamily="18" charset="0"/>
                <a:cs typeface="Arial" panose="020B0604020202020204" pitchFamily="34" charset="0"/>
              </a:rPr>
              <a:t> for parents. These </a:t>
            </a:r>
            <a:r>
              <a:rPr lang="en-GB" dirty="0" err="1">
                <a:latin typeface="Arial" panose="020B0604020202020204" pitchFamily="34" charset="0"/>
                <a:ea typeface="Times New Roman" panose="02020603050405020304" pitchFamily="18" charset="0"/>
                <a:cs typeface="Arial" panose="020B0604020202020204" pitchFamily="34" charset="0"/>
              </a:rPr>
              <a:t>sketchnotes</a:t>
            </a:r>
            <a:r>
              <a:rPr lang="en-GB" dirty="0">
                <a:latin typeface="Arial" panose="020B0604020202020204" pitchFamily="34" charset="0"/>
                <a:ea typeface="Times New Roman" panose="02020603050405020304" pitchFamily="18" charset="0"/>
                <a:cs typeface="Arial" panose="020B0604020202020204" pitchFamily="34" charset="0"/>
              </a:rPr>
              <a:t> are provided to help parents to support young people with their health and wellbeing.  The school uses social media to celebrate ‘Wellbeing Wednesday’ and ‘Feel Good Friday’. Staff and young people share hints and tips to support mental and emotional wellbeing. This has become increasingly popular during lockdown and engagement has increased.</a:t>
            </a:r>
            <a:endParaRPr lang="en-GB"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pic>
        <p:nvPicPr>
          <p:cNvPr id="3" name="Picture 2"/>
          <p:cNvPicPr>
            <a:picLocks noChangeAspect="1"/>
          </p:cNvPicPr>
          <p:nvPr/>
        </p:nvPicPr>
        <p:blipFill>
          <a:blip r:embed="rId2"/>
          <a:stretch>
            <a:fillRect/>
          </a:stretch>
        </p:blipFill>
        <p:spPr>
          <a:xfrm>
            <a:off x="462117" y="-101453"/>
            <a:ext cx="9851922" cy="6959453"/>
          </a:xfrm>
          <a:prstGeom prst="rect">
            <a:avLst/>
          </a:prstGeom>
        </p:spPr>
      </p:pic>
    </p:spTree>
    <p:extLst>
      <p:ext uri="{BB962C8B-B14F-4D97-AF65-F5344CB8AC3E}">
        <p14:creationId xmlns:p14="http://schemas.microsoft.com/office/powerpoint/2010/main" val="3791957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pic>
        <p:nvPicPr>
          <p:cNvPr id="3" name="Picture 2"/>
          <p:cNvPicPr>
            <a:picLocks noChangeAspect="1"/>
          </p:cNvPicPr>
          <p:nvPr/>
        </p:nvPicPr>
        <p:blipFill>
          <a:blip r:embed="rId2"/>
          <a:stretch>
            <a:fillRect/>
          </a:stretch>
        </p:blipFill>
        <p:spPr>
          <a:xfrm>
            <a:off x="411454" y="208618"/>
            <a:ext cx="9401140" cy="6649382"/>
          </a:xfrm>
          <a:prstGeom prst="rect">
            <a:avLst/>
          </a:prstGeom>
        </p:spPr>
      </p:pic>
    </p:spTree>
    <p:extLst>
      <p:ext uri="{BB962C8B-B14F-4D97-AF65-F5344CB8AC3E}">
        <p14:creationId xmlns:p14="http://schemas.microsoft.com/office/powerpoint/2010/main" val="38231772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693</TotalTime>
  <Words>186</Words>
  <Application>Microsoft Office PowerPoint</Application>
  <PresentationFormat>Widescreen</PresentationFormat>
  <Paragraphs>14</Paragraphs>
  <Slides>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Helvetica</vt:lpstr>
      <vt:lpstr>Helvetica Light</vt:lpstr>
      <vt:lpstr>Symbol</vt:lpstr>
      <vt:lpstr>Times New Roman</vt:lpstr>
      <vt:lpstr>Office Theme</vt:lpstr>
      <vt:lpstr>Supporting learners’ wellbeing   Stonelaw High School, South Lanarkshire Council  </vt:lpstr>
      <vt:lpstr>Stonelaw High School</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39</cp:revision>
  <dcterms:created xsi:type="dcterms:W3CDTF">2021-02-02T15:43:17Z</dcterms:created>
  <dcterms:modified xsi:type="dcterms:W3CDTF">2021-03-11T13:05:34Z</dcterms:modified>
</cp:coreProperties>
</file>