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90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DD057-B76B-DEA3-3D5E-30FAB0712A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AA00FD-BE38-D159-EBCA-374AE4D728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1CEBCB-B624-AB1D-FD99-7DEF444AE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28B6-1EA5-4857-A302-EAADBB08ED2E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76259-5E95-443C-B118-0E225041C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82908F-DAA5-384E-42BE-60E963580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08BDD-87AE-4FC9-8D7F-11ABE4A06D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516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8FDDE-DCC8-8FD0-F277-9866CA63E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6C3A3F-FEB2-F5F6-39B8-277D370CFF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D9466D-981E-F666-23D3-F57944440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28B6-1EA5-4857-A302-EAADBB08ED2E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07C60C-9971-6C1C-068C-D7A5B57BB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A07186-BDA7-2B3B-F816-B610194B1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08BDD-87AE-4FC9-8D7F-11ABE4A06D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4155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24F3E1-336A-E5CB-6E66-CC96A133C3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67184E-FBFA-E504-A8CA-DBE419C482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38A6C-48B1-5B23-6C4E-C1F93CB7B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28B6-1EA5-4857-A302-EAADBB08ED2E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217669-4A2D-A66A-58AF-5EA20A363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2CE740-8D1F-62E4-9ECB-84E50A501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08BDD-87AE-4FC9-8D7F-11ABE4A06D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794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C7BAC-0B50-A952-73FF-78E5B585C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27552-C146-F8FB-5D5F-71FF4A41E6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7A7D21-9576-9D9A-779C-F7BA9F0CD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28B6-1EA5-4857-A302-EAADBB08ED2E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63C2DC-6F01-4153-3DC8-E4CD03B3B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0B951F-89D2-19A7-DEF1-459F42A1F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08BDD-87AE-4FC9-8D7F-11ABE4A06D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090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47B20-502F-F9A2-7EC5-91599A143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8424E1-125D-CA72-A258-3D9BE9E29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954640-F952-FB4A-6E26-86DCA8089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28B6-1EA5-4857-A302-EAADBB08ED2E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2435B-1554-51E0-375C-B7BECD26B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6F1A94-0449-57DA-E130-9C04DBEDA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08BDD-87AE-4FC9-8D7F-11ABE4A06D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915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5CDE7-1BCE-A7B7-9657-03A09FDED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FB497-BB02-2A2A-6DF2-A9B0688F36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E2FCC5-E09C-A52F-404E-8282EBA009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58837F-6608-A8DA-449E-6FE89BEFC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28B6-1EA5-4857-A302-EAADBB08ED2E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C80ED-E2D3-6CBE-5A30-0494772CE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EA62E3-D0CA-D12F-F343-B11C39E35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08BDD-87AE-4FC9-8D7F-11ABE4A06D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916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35893-4E93-9C70-6622-6B7823B97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BF6C1A-1616-301D-3391-6E7E983E3F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132796-C91B-97E1-383D-4DB2C4BDC3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EC79D9-271A-B8E0-5B37-C6E9AC8EF5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51D4C1-FAF9-6315-6F54-930EDDC7C2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BD9A4A-1BCF-0995-C1E5-ECB0D1E52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28B6-1EA5-4857-A302-EAADBB08ED2E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BBE1D8-A233-4BFB-625A-D5B18A925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87F6E0-B9F8-FD4F-0F24-440358FE1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08BDD-87AE-4FC9-8D7F-11ABE4A06D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097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EE9A8-A7D7-4A8D-0799-B4D46A0BE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C64C2F-5F24-1C97-C956-A0F22E9FD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28B6-1EA5-4857-A302-EAADBB08ED2E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86ED69-A7AC-8609-A51B-AFA2801B7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311FD6-CE91-A921-23FA-FAD5DCA55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08BDD-87AE-4FC9-8D7F-11ABE4A06D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4452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AE3135-1153-2111-57C2-35AB0768D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28B6-1EA5-4857-A302-EAADBB08ED2E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5B54BC-54C0-45E5-8807-D5BC9FFFA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4F69C9-DEA8-30DC-886E-02B5B465A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08BDD-87AE-4FC9-8D7F-11ABE4A06D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259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82A41-CFF2-2ED3-127B-0297226BC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9DA19-90BE-A760-B9BC-755A1682E3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3B9A92-CE66-7CF2-B590-3F61CA977A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0FD170-463E-3277-C44F-EC97D3E23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28B6-1EA5-4857-A302-EAADBB08ED2E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545DBA-75AE-9929-FC60-EFCC5996F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F901C5-7DCB-A20C-0ED1-AFD08B5EA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08BDD-87AE-4FC9-8D7F-11ABE4A06D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3084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4139D-5F0F-B9F4-9ADD-497C1A1DB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07E724-0820-C659-44FF-7A43FC946D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2030C5-8298-4D28-5215-1C663158D9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155BDA-5345-39B6-CD89-B9922A651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28B6-1EA5-4857-A302-EAADBB08ED2E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7258F5-95AA-4E1C-FA93-3B22F66F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11E17C-B31A-5245-DEF3-48AAB2579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08BDD-87AE-4FC9-8D7F-11ABE4A06D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356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8B0960-02F3-EB29-E214-EAE233D1C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AC25E5-E047-FD33-5D69-D8350A179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3C9402-CAE0-D01F-8876-9440E0AAA6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E28B6-1EA5-4857-A302-EAADBB08ED2E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122B7D-1765-A0EA-F049-55CFDF149B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AB33EF-9B67-F79C-95FD-9E528BBFED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08BDD-87AE-4FC9-8D7F-11ABE4A06D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598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svg"/><Relationship Id="rId21" Type="http://schemas.openxmlformats.org/officeDocument/2006/relationships/image" Target="../media/image20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svg"/><Relationship Id="rId5" Type="http://schemas.openxmlformats.org/officeDocument/2006/relationships/image" Target="../media/image4.sv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CE7036F5-BD11-281E-6908-9CBD2EA2A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2424918" y="3349463"/>
            <a:ext cx="5332270" cy="6688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5139EC3-6901-B7B7-A3DB-4675C2E1D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8401" y="1022573"/>
            <a:ext cx="4655470" cy="6688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A0D6CE2-218C-3872-D75C-CAAA7F570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-1857069" y="3628261"/>
            <a:ext cx="5805208" cy="65426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 descr="Blue circle text P1 - 5">
            <a:extLst>
              <a:ext uri="{FF2B5EF4-FFF2-40B4-BE49-F238E27FC236}">
                <a16:creationId xmlns:a16="http://schemas.microsoft.com/office/drawing/2014/main" id="{365E33ED-4154-4258-B62E-F3259422BFB0}"/>
              </a:ext>
            </a:extLst>
          </p:cNvPr>
          <p:cNvSpPr/>
          <p:nvPr/>
        </p:nvSpPr>
        <p:spPr>
          <a:xfrm>
            <a:off x="471343" y="632566"/>
            <a:ext cx="1214980" cy="130486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8238744-2742-CB2C-5B4D-362AA5AC5C22}"/>
              </a:ext>
            </a:extLst>
          </p:cNvPr>
          <p:cNvSpPr/>
          <p:nvPr/>
        </p:nvSpPr>
        <p:spPr>
          <a:xfrm>
            <a:off x="658295" y="845385"/>
            <a:ext cx="841075" cy="9033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623863C-B017-8D8A-73C8-BBDEE408C53A}"/>
              </a:ext>
            </a:extLst>
          </p:cNvPr>
          <p:cNvSpPr txBox="1"/>
          <p:nvPr/>
        </p:nvSpPr>
        <p:spPr>
          <a:xfrm>
            <a:off x="581294" y="1008571"/>
            <a:ext cx="9800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P1-5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518E234-5F29-FE2B-6A2D-5842CAD76DE1}"/>
              </a:ext>
            </a:extLst>
          </p:cNvPr>
          <p:cNvSpPr/>
          <p:nvPr/>
        </p:nvSpPr>
        <p:spPr>
          <a:xfrm>
            <a:off x="1372671" y="1681896"/>
            <a:ext cx="3383980" cy="1969770"/>
          </a:xfrm>
          <a:prstGeom prst="rect">
            <a:avLst/>
          </a:prstGeom>
          <a:solidFill>
            <a:srgbClr val="00B0F0">
              <a:alpha val="43000"/>
            </a:srgbClr>
          </a:solidFill>
          <a:effectLst>
            <a:softEdge rad="3556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dirty="0">
                <a:ln w="0"/>
                <a:solidFill>
                  <a:srgbClr val="002060"/>
                </a:solidFill>
                <a:latin typeface="Modern Love" panose="04090805081005020601" pitchFamily="82" charset="0"/>
                <a:cs typeface="Cavolini" panose="03000502040302020204" pitchFamily="66" charset="0"/>
              </a:rPr>
              <a:t>Primary 1-5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cap="none" spc="0" dirty="0">
                <a:ln w="0"/>
                <a:solidFill>
                  <a:srgbClr val="002060"/>
                </a:solidFill>
                <a:cs typeface="Cavolini" panose="03000502040302020204" pitchFamily="66" charset="0"/>
              </a:rPr>
              <a:t>Visits by Literacy Leaders and visiting staff to engage in lessons around reading and literacy.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0"/>
                <a:solidFill>
                  <a:srgbClr val="002060"/>
                </a:solidFill>
                <a:cs typeface="Cavolini" panose="03000502040302020204" pitchFamily="66" charset="0"/>
              </a:rPr>
              <a:t>Families invited to STEM events.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0"/>
                <a:solidFill>
                  <a:srgbClr val="002060"/>
                </a:solidFill>
                <a:cs typeface="Cavolini" panose="03000502040302020204" pitchFamily="66" charset="0"/>
              </a:rPr>
              <a:t>Sports Leaders supporting at sports day.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0"/>
                <a:solidFill>
                  <a:srgbClr val="002060"/>
                </a:solidFill>
                <a:cs typeface="Cavolini" panose="03000502040302020204" pitchFamily="66" charset="0"/>
              </a:rPr>
              <a:t>Continued moderation events around literacy and numeracy.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cap="none" spc="0" dirty="0">
              <a:ln w="0"/>
              <a:solidFill>
                <a:srgbClr val="002060"/>
              </a:solidFill>
              <a:cs typeface="Cavolini" panose="0300050204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cap="none" spc="0" dirty="0">
              <a:ln w="0"/>
              <a:solidFill>
                <a:srgbClr val="002060"/>
              </a:solidFill>
              <a:cs typeface="Cavolini" panose="0300050204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cap="none" spc="0" dirty="0">
              <a:ln w="0"/>
              <a:solidFill>
                <a:srgbClr val="002060"/>
              </a:solidFill>
              <a:cs typeface="Cavolini" panose="03000502040302020204" pitchFamily="66" charset="0"/>
            </a:endParaRPr>
          </a:p>
        </p:txBody>
      </p:sp>
      <p:sp>
        <p:nvSpPr>
          <p:cNvPr id="27" name="Oval 26" descr="Blue circle text early years">
            <a:extLst>
              <a:ext uri="{FF2B5EF4-FFF2-40B4-BE49-F238E27FC236}">
                <a16:creationId xmlns:a16="http://schemas.microsoft.com/office/drawing/2014/main" id="{E3B35FA0-03CE-A5EC-75ED-A4C8C31495A6}"/>
              </a:ext>
            </a:extLst>
          </p:cNvPr>
          <p:cNvSpPr/>
          <p:nvPr/>
        </p:nvSpPr>
        <p:spPr>
          <a:xfrm>
            <a:off x="423405" y="5458663"/>
            <a:ext cx="1214980" cy="130486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F2290BE-D484-E642-1C6B-582D34BB94FA}"/>
              </a:ext>
            </a:extLst>
          </p:cNvPr>
          <p:cNvSpPr/>
          <p:nvPr/>
        </p:nvSpPr>
        <p:spPr>
          <a:xfrm>
            <a:off x="610357" y="5671482"/>
            <a:ext cx="841075" cy="9033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F4B37FC-80C4-4B2F-F5F7-E966A7D402F2}"/>
              </a:ext>
            </a:extLst>
          </p:cNvPr>
          <p:cNvSpPr txBox="1"/>
          <p:nvPr/>
        </p:nvSpPr>
        <p:spPr>
          <a:xfrm>
            <a:off x="485227" y="5834668"/>
            <a:ext cx="10759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Early Years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CA998E3-1F7C-7347-8620-01B2E763F6A2}"/>
              </a:ext>
            </a:extLst>
          </p:cNvPr>
          <p:cNvSpPr/>
          <p:nvPr/>
        </p:nvSpPr>
        <p:spPr>
          <a:xfrm>
            <a:off x="5626309" y="841616"/>
            <a:ext cx="4840154" cy="2462213"/>
          </a:xfrm>
          <a:prstGeom prst="rect">
            <a:avLst/>
          </a:prstGeom>
          <a:solidFill>
            <a:srgbClr val="00B0F0">
              <a:alpha val="43000"/>
            </a:srgbClr>
          </a:solidFill>
          <a:effectLst>
            <a:softEdge rad="3556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cap="none" spc="0" dirty="0">
                <a:ln w="0"/>
                <a:solidFill>
                  <a:srgbClr val="002060"/>
                </a:solidFill>
                <a:latin typeface="Modern Love" panose="04090805081005020601" pitchFamily="82" charset="0"/>
                <a:cs typeface="Cavolini" panose="03000502040302020204" pitchFamily="66" charset="0"/>
              </a:rPr>
              <a:t>Primary 6</a:t>
            </a:r>
            <a:endParaRPr lang="en-US" sz="1600" dirty="0">
              <a:ln w="0"/>
              <a:solidFill>
                <a:srgbClr val="002060"/>
              </a:solidFill>
              <a:latin typeface="Modern Love" panose="04090805081005020601" pitchFamily="82" charset="0"/>
              <a:cs typeface="Cavolini" panose="0300050204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cap="none" spc="0" dirty="0">
                <a:ln w="0"/>
                <a:solidFill>
                  <a:srgbClr val="002060"/>
                </a:solidFill>
                <a:cs typeface="Cavolini" panose="03000502040302020204" pitchFamily="66" charset="0"/>
              </a:rPr>
              <a:t>Enhanced transition meetings with partners and Guidance staff begin.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n w="0"/>
                <a:solidFill>
                  <a:srgbClr val="002060"/>
                </a:solidFill>
                <a:cs typeface="Cavolini" panose="03000502040302020204" pitchFamily="66" charset="0"/>
              </a:rPr>
              <a:t>School visits and meetings with ICOS established. Regular opportunities to visit St Columba’s and meet with supporting staff.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cap="none" spc="0" dirty="0">
                <a:ln w="0"/>
                <a:solidFill>
                  <a:srgbClr val="002060"/>
                </a:solidFill>
                <a:cs typeface="Cavolini" panose="03000502040302020204" pitchFamily="66" charset="0"/>
              </a:rPr>
              <a:t>Lessons in Primary, delivered by secondary colleagues across a variety of subjects.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n w="0"/>
                <a:solidFill>
                  <a:srgbClr val="002060"/>
                </a:solidFill>
                <a:cs typeface="Cavolini" panose="03000502040302020204" pitchFamily="66" charset="0"/>
              </a:rPr>
              <a:t>Cluster numeracy and literacy work, including moderation.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n w="0"/>
                <a:solidFill>
                  <a:srgbClr val="002060"/>
                </a:solidFill>
                <a:cs typeface="Cavolini" panose="03000502040302020204" pitchFamily="66" charset="0"/>
              </a:rPr>
              <a:t>Family learning opportunities through STEM event.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cap="none" spc="0" dirty="0">
              <a:ln w="0"/>
              <a:solidFill>
                <a:srgbClr val="002060"/>
              </a:solidFill>
              <a:cs typeface="Cavolini" panose="03000502040302020204" pitchFamily="66" charset="0"/>
            </a:endParaRPr>
          </a:p>
        </p:txBody>
      </p:sp>
      <p:pic>
        <p:nvPicPr>
          <p:cNvPr id="40" name="Graphic 39" descr="Open book outline">
            <a:extLst>
              <a:ext uri="{FF2B5EF4-FFF2-40B4-BE49-F238E27FC236}">
                <a16:creationId xmlns:a16="http://schemas.microsoft.com/office/drawing/2014/main" id="{562AEEF3-FD5C-0689-587C-DF2E6C68D99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382982">
            <a:off x="15219547" y="5700418"/>
            <a:ext cx="133316" cy="133316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54C1F6ED-BFE6-75F5-2B89-E767076C1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6650" y="6015598"/>
            <a:ext cx="8370070" cy="6688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 descr="Blue circle text P7">
            <a:extLst>
              <a:ext uri="{FF2B5EF4-FFF2-40B4-BE49-F238E27FC236}">
                <a16:creationId xmlns:a16="http://schemas.microsoft.com/office/drawing/2014/main" id="{B98A6ACE-2522-236E-002C-8389670A69D2}"/>
              </a:ext>
            </a:extLst>
          </p:cNvPr>
          <p:cNvSpPr/>
          <p:nvPr/>
        </p:nvSpPr>
        <p:spPr>
          <a:xfrm>
            <a:off x="10790508" y="5477038"/>
            <a:ext cx="1214980" cy="130486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D7AA189D-25FC-09DD-CF27-56409852FA5E}"/>
              </a:ext>
            </a:extLst>
          </p:cNvPr>
          <p:cNvSpPr/>
          <p:nvPr/>
        </p:nvSpPr>
        <p:spPr>
          <a:xfrm>
            <a:off x="10977460" y="5689857"/>
            <a:ext cx="841075" cy="9033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DC78393-1D65-8DB1-8674-1D769836C553}"/>
              </a:ext>
            </a:extLst>
          </p:cNvPr>
          <p:cNvSpPr txBox="1"/>
          <p:nvPr/>
        </p:nvSpPr>
        <p:spPr>
          <a:xfrm>
            <a:off x="10977461" y="5819393"/>
            <a:ext cx="841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P7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A2588B3-BF99-0862-8F25-26643723A90B}"/>
              </a:ext>
            </a:extLst>
          </p:cNvPr>
          <p:cNvSpPr/>
          <p:nvPr/>
        </p:nvSpPr>
        <p:spPr>
          <a:xfrm>
            <a:off x="6035134" y="3272920"/>
            <a:ext cx="4840154" cy="2677656"/>
          </a:xfrm>
          <a:prstGeom prst="rect">
            <a:avLst/>
          </a:prstGeom>
          <a:solidFill>
            <a:srgbClr val="00B0F0">
              <a:alpha val="43000"/>
            </a:srgbClr>
          </a:solidFill>
          <a:effectLst>
            <a:softEdge rad="3556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cap="none" spc="0" dirty="0">
                <a:ln w="0"/>
                <a:solidFill>
                  <a:srgbClr val="002060"/>
                </a:solidFill>
                <a:latin typeface="Modern Love" panose="04090805081005020601" pitchFamily="82" charset="0"/>
                <a:cs typeface="Cavolini" panose="03000502040302020204" pitchFamily="66" charset="0"/>
              </a:rPr>
              <a:t>Primary 7</a:t>
            </a:r>
            <a:endParaRPr lang="en-US" sz="1600" dirty="0">
              <a:ln w="0"/>
              <a:solidFill>
                <a:srgbClr val="002060"/>
              </a:solidFill>
              <a:latin typeface="Modern Love" panose="04090805081005020601" pitchFamily="82" charset="0"/>
              <a:cs typeface="Cavolini" panose="0300050204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n w="0"/>
                <a:solidFill>
                  <a:srgbClr val="002060"/>
                </a:solidFill>
                <a:cs typeface="Cavolini" panose="03000502040302020204" pitchFamily="66" charset="0"/>
              </a:rPr>
              <a:t>Full </a:t>
            </a:r>
            <a:r>
              <a:rPr lang="en-US" sz="1400" dirty="0" err="1">
                <a:ln w="0"/>
                <a:solidFill>
                  <a:srgbClr val="002060"/>
                </a:solidFill>
                <a:cs typeface="Cavolini" panose="03000502040302020204" pitchFamily="66" charset="0"/>
              </a:rPr>
              <a:t>programme</a:t>
            </a:r>
            <a:r>
              <a:rPr lang="en-US" sz="1400" dirty="0">
                <a:ln w="0"/>
                <a:solidFill>
                  <a:srgbClr val="002060"/>
                </a:solidFill>
                <a:cs typeface="Cavolini" panose="03000502040302020204" pitchFamily="66" charset="0"/>
              </a:rPr>
              <a:t> of transition events in place, including further opportunities for enhanced transition for those identified by primary colleagues.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cap="none" spc="0" dirty="0">
                <a:ln w="0"/>
                <a:solidFill>
                  <a:srgbClr val="002060"/>
                </a:solidFill>
                <a:cs typeface="Cavolini" panose="03000502040302020204" pitchFamily="66" charset="0"/>
              </a:rPr>
              <a:t>Open Evenin</a:t>
            </a:r>
            <a:r>
              <a:rPr lang="en-US" sz="1400" dirty="0">
                <a:ln w="0"/>
                <a:solidFill>
                  <a:srgbClr val="002060"/>
                </a:solidFill>
                <a:cs typeface="Cavolini" panose="03000502040302020204" pitchFamily="66" charset="0"/>
              </a:rPr>
              <a:t>g held in November for all prospective p7 and their parents.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n w="0"/>
                <a:solidFill>
                  <a:srgbClr val="002060"/>
                </a:solidFill>
                <a:cs typeface="Cavolini" panose="03000502040302020204" pitchFamily="66" charset="0"/>
              </a:rPr>
              <a:t>STEM events and cluster work around literacy and numeracy including a full </a:t>
            </a:r>
            <a:r>
              <a:rPr lang="en-US" sz="1400" dirty="0" err="1">
                <a:ln w="0"/>
                <a:solidFill>
                  <a:srgbClr val="002060"/>
                </a:solidFill>
                <a:cs typeface="Cavolini" panose="03000502040302020204" pitchFamily="66" charset="0"/>
              </a:rPr>
              <a:t>programme</a:t>
            </a:r>
            <a:r>
              <a:rPr lang="en-US" sz="1400" dirty="0">
                <a:ln w="0"/>
                <a:solidFill>
                  <a:srgbClr val="002060"/>
                </a:solidFill>
                <a:cs typeface="Cavolini" panose="03000502040302020204" pitchFamily="66" charset="0"/>
              </a:rPr>
              <a:t> of input from </a:t>
            </a:r>
            <a:r>
              <a:rPr lang="en-US" sz="1400" dirty="0" err="1">
                <a:ln w="0"/>
                <a:solidFill>
                  <a:srgbClr val="002060"/>
                </a:solidFill>
                <a:cs typeface="Cavolini" panose="03000502040302020204" pitchFamily="66" charset="0"/>
              </a:rPr>
              <a:t>Maths</a:t>
            </a:r>
            <a:r>
              <a:rPr lang="en-US" sz="1400" dirty="0">
                <a:ln w="0"/>
                <a:solidFill>
                  <a:srgbClr val="002060"/>
                </a:solidFill>
                <a:cs typeface="Cavolini" panose="03000502040302020204" pitchFamily="66" charset="0"/>
              </a:rPr>
              <a:t> and English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cap="none" spc="0" dirty="0">
                <a:ln w="0"/>
                <a:solidFill>
                  <a:srgbClr val="002060"/>
                </a:solidFill>
                <a:cs typeface="Cavolini" panose="03000502040302020204" pitchFamily="66" charset="0"/>
              </a:rPr>
              <a:t>Transition website and materials distributed aim to address pupil and parent questions. Website contains an interactive map of the school.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n w="0"/>
                <a:solidFill>
                  <a:srgbClr val="002060"/>
                </a:solidFill>
                <a:cs typeface="Cavolini" panose="03000502040302020204" pitchFamily="66" charset="0"/>
              </a:rPr>
              <a:t>Induction visits in June to prepare pupils for the transition.</a:t>
            </a:r>
            <a:endParaRPr lang="en-US" sz="1400" cap="none" spc="0" dirty="0">
              <a:ln w="0"/>
              <a:solidFill>
                <a:srgbClr val="002060"/>
              </a:solidFill>
              <a:cs typeface="Cavolini" panose="03000502040302020204" pitchFamily="66" charset="0"/>
            </a:endParaRPr>
          </a:p>
        </p:txBody>
      </p:sp>
      <p:pic>
        <p:nvPicPr>
          <p:cNvPr id="24" name="Graphic 23" descr="Aspiration with solid fill">
            <a:extLst>
              <a:ext uri="{FF2B5EF4-FFF2-40B4-BE49-F238E27FC236}">
                <a16:creationId xmlns:a16="http://schemas.microsoft.com/office/drawing/2014/main" id="{0529EB84-44D3-04D0-C800-B257EF35D6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59553" y="3934238"/>
            <a:ext cx="1846659" cy="1846659"/>
          </a:xfrm>
          <a:prstGeom prst="rect">
            <a:avLst/>
          </a:prstGeom>
        </p:spPr>
      </p:pic>
      <p:pic>
        <p:nvPicPr>
          <p:cNvPr id="51" name="Graphic 50" descr="Walk with solid fill">
            <a:extLst>
              <a:ext uri="{FF2B5EF4-FFF2-40B4-BE49-F238E27FC236}">
                <a16:creationId xmlns:a16="http://schemas.microsoft.com/office/drawing/2014/main" id="{99FB9A28-7BD9-86AC-4385-F2D8EA30DBD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38385" y="149871"/>
            <a:ext cx="914400" cy="914400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B44F145D-33C3-3690-F1F9-F64202DB437C}"/>
              </a:ext>
            </a:extLst>
          </p:cNvPr>
          <p:cNvSpPr/>
          <p:nvPr/>
        </p:nvSpPr>
        <p:spPr>
          <a:xfrm>
            <a:off x="2095997" y="194476"/>
            <a:ext cx="6114352" cy="646331"/>
          </a:xfrm>
          <a:prstGeom prst="rect">
            <a:avLst/>
          </a:prstGeom>
          <a:solidFill>
            <a:srgbClr val="00B0F0">
              <a:alpha val="43000"/>
            </a:srgbClr>
          </a:solidFill>
          <a:effectLst>
            <a:softEdge rad="3556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cap="none" spc="0" dirty="0">
                <a:ln w="0"/>
                <a:solidFill>
                  <a:srgbClr val="002060"/>
                </a:solidFill>
                <a:latin typeface="Modern Love" panose="04090805081005020601" pitchFamily="82" charset="0"/>
                <a:cs typeface="Cavolini" panose="03000502040302020204" pitchFamily="66" charset="0"/>
              </a:rPr>
              <a:t>PRIMARY TRANSITION</a:t>
            </a:r>
            <a:endParaRPr lang="en-US" sz="3600" cap="none" spc="0" dirty="0">
              <a:ln w="0"/>
              <a:solidFill>
                <a:srgbClr val="002060"/>
              </a:solidFill>
              <a:cs typeface="Cavolini" panose="03000502040302020204" pitchFamily="66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518E234-5F29-FE2B-6A2D-5842CAD76DE1}"/>
              </a:ext>
            </a:extLst>
          </p:cNvPr>
          <p:cNvSpPr/>
          <p:nvPr/>
        </p:nvSpPr>
        <p:spPr>
          <a:xfrm>
            <a:off x="1603832" y="4855403"/>
            <a:ext cx="3075625" cy="1600438"/>
          </a:xfrm>
          <a:prstGeom prst="rect">
            <a:avLst/>
          </a:prstGeom>
          <a:solidFill>
            <a:srgbClr val="00B0F0">
              <a:alpha val="43000"/>
            </a:srgbClr>
          </a:solidFill>
          <a:effectLst>
            <a:softEdge rad="3556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cap="none" spc="0" dirty="0">
                <a:ln w="0"/>
                <a:solidFill>
                  <a:srgbClr val="002060"/>
                </a:solidFill>
                <a:latin typeface="Modern Love" panose="04090805081005020601" pitchFamily="82" charset="0"/>
                <a:cs typeface="Cavolini" panose="03000502040302020204" pitchFamily="66" charset="0"/>
              </a:rPr>
              <a:t>Nursery</a:t>
            </a:r>
            <a:endParaRPr lang="en-US" sz="1400" dirty="0">
              <a:ln w="0"/>
              <a:solidFill>
                <a:srgbClr val="002060"/>
              </a:solidFill>
              <a:latin typeface="Modern Love" panose="04090805081005020601" pitchFamily="82" charset="0"/>
              <a:cs typeface="Cavolini" panose="0300050204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cap="none" spc="0" dirty="0">
                <a:ln w="0"/>
                <a:solidFill>
                  <a:srgbClr val="002060"/>
                </a:solidFill>
                <a:cs typeface="Cavolini" panose="03000502040302020204" pitchFamily="66" charset="0"/>
              </a:rPr>
              <a:t>Visits by Literacy Leaders to engage in reading activities.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0"/>
                <a:solidFill>
                  <a:srgbClr val="002060"/>
                </a:solidFill>
                <a:cs typeface="Cavolini" panose="03000502040302020204" pitchFamily="66" charset="0"/>
              </a:rPr>
              <a:t>STEM visits from Science and Technology to work alongside nursery children.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cap="none" spc="0" dirty="0">
                <a:ln w="0"/>
                <a:solidFill>
                  <a:srgbClr val="002060"/>
                </a:solidFill>
                <a:cs typeface="Cavolini" panose="03000502040302020204" pitchFamily="66" charset="0"/>
              </a:rPr>
              <a:t>Visits by Language leaders and </a:t>
            </a:r>
            <a:r>
              <a:rPr lang="en-US" sz="1200" dirty="0">
                <a:ln w="0"/>
                <a:solidFill>
                  <a:srgbClr val="002060"/>
                </a:solidFill>
                <a:cs typeface="Cavolini" panose="03000502040302020204" pitchFamily="66" charset="0"/>
              </a:rPr>
              <a:t>Modern Languages staff to </a:t>
            </a:r>
            <a:r>
              <a:rPr lang="en-US" sz="1200" cap="none" spc="0" dirty="0">
                <a:ln w="0"/>
                <a:solidFill>
                  <a:srgbClr val="002060"/>
                </a:solidFill>
                <a:cs typeface="Cavolini" panose="03000502040302020204" pitchFamily="66" charset="0"/>
              </a:rPr>
              <a:t>introduce Modern foreign languages. </a:t>
            </a:r>
          </a:p>
        </p:txBody>
      </p:sp>
      <p:sp>
        <p:nvSpPr>
          <p:cNvPr id="44" name="Oval 43" descr="Blue circle text P6">
            <a:extLst>
              <a:ext uri="{FF2B5EF4-FFF2-40B4-BE49-F238E27FC236}">
                <a16:creationId xmlns:a16="http://schemas.microsoft.com/office/drawing/2014/main" id="{B98A6ACE-2522-236E-002C-8389670A69D2}"/>
              </a:ext>
            </a:extLst>
          </p:cNvPr>
          <p:cNvSpPr/>
          <p:nvPr/>
        </p:nvSpPr>
        <p:spPr>
          <a:xfrm>
            <a:off x="4485629" y="2394667"/>
            <a:ext cx="1214980" cy="130486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D7AA189D-25FC-09DD-CF27-56409852FA5E}"/>
              </a:ext>
            </a:extLst>
          </p:cNvPr>
          <p:cNvSpPr/>
          <p:nvPr/>
        </p:nvSpPr>
        <p:spPr>
          <a:xfrm>
            <a:off x="4672581" y="2607486"/>
            <a:ext cx="841075" cy="9033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DC78393-1D65-8DB1-8674-1D769836C553}"/>
              </a:ext>
            </a:extLst>
          </p:cNvPr>
          <p:cNvSpPr txBox="1"/>
          <p:nvPr/>
        </p:nvSpPr>
        <p:spPr>
          <a:xfrm>
            <a:off x="4662957" y="2750354"/>
            <a:ext cx="841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P6</a:t>
            </a:r>
          </a:p>
        </p:txBody>
      </p:sp>
      <p:pic>
        <p:nvPicPr>
          <p:cNvPr id="52" name="Graphic 50" descr="Walk with solid fill">
            <a:extLst>
              <a:ext uri="{FF2B5EF4-FFF2-40B4-BE49-F238E27FC236}">
                <a16:creationId xmlns:a16="http://schemas.microsoft.com/office/drawing/2014/main" id="{99FB9A28-7BD9-86AC-4385-F2D8EA30DBD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9913344">
            <a:off x="76958" y="4874685"/>
            <a:ext cx="914400" cy="9144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BEF7222-C06A-832A-0376-CA356852F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6849">
            <a:off x="4918571" y="3738894"/>
            <a:ext cx="947915" cy="13677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4976159-95AC-0AB8-3D1D-0693265BD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9301">
            <a:off x="4804616" y="5072137"/>
            <a:ext cx="964168" cy="13948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326A423-6FC7-1EED-3DAD-508F954553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2692">
            <a:off x="5692005" y="5909271"/>
            <a:ext cx="1657323" cy="902928"/>
          </a:xfrm>
          <a:prstGeom prst="rect">
            <a:avLst/>
          </a:prstGeom>
        </p:spPr>
      </p:pic>
      <p:pic>
        <p:nvPicPr>
          <p:cNvPr id="1026" name="Picture 2" descr="Image preview">
            <a:extLst>
              <a:ext uri="{FF2B5EF4-FFF2-40B4-BE49-F238E27FC236}">
                <a16:creationId xmlns:a16="http://schemas.microsoft.com/office/drawing/2014/main" id="{B773CEE8-3C7D-048F-5B05-33AC5BA167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499701">
            <a:off x="10219632" y="2125868"/>
            <a:ext cx="1696260" cy="136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preview">
            <a:extLst>
              <a:ext uri="{FF2B5EF4-FFF2-40B4-BE49-F238E27FC236}">
                <a16:creationId xmlns:a16="http://schemas.microsoft.com/office/drawing/2014/main" id="{F92703FB-D3C3-7857-69C9-BB56DA6EA1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15376">
            <a:off x="9038530" y="99229"/>
            <a:ext cx="1400175" cy="95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preview">
            <a:extLst>
              <a:ext uri="{FF2B5EF4-FFF2-40B4-BE49-F238E27FC236}">
                <a16:creationId xmlns:a16="http://schemas.microsoft.com/office/drawing/2014/main" id="{073B729D-7929-368A-091A-0A6E5DD6CF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 bwMode="auto">
          <a:xfrm rot="458828">
            <a:off x="633986" y="3187996"/>
            <a:ext cx="1365452" cy="1846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preview">
            <a:extLst>
              <a:ext uri="{FF2B5EF4-FFF2-40B4-BE49-F238E27FC236}">
                <a16:creationId xmlns:a16="http://schemas.microsoft.com/office/drawing/2014/main" id="{2B707E34-35B1-1386-8884-49B83FFD02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354085">
            <a:off x="10407607" y="891978"/>
            <a:ext cx="1558465" cy="1158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preview">
            <a:extLst>
              <a:ext uri="{FF2B5EF4-FFF2-40B4-BE49-F238E27FC236}">
                <a16:creationId xmlns:a16="http://schemas.microsoft.com/office/drawing/2014/main" id="{FED5FBB6-CEB7-A585-EE93-39F57A72D7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36339">
            <a:off x="3278698" y="3854141"/>
            <a:ext cx="1400175" cy="1008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preview">
            <a:extLst>
              <a:ext uri="{FF2B5EF4-FFF2-40B4-BE49-F238E27FC236}">
                <a16:creationId xmlns:a16="http://schemas.microsoft.com/office/drawing/2014/main" id="{E2D9A4F4-8B40-D2C9-5BAB-2FD4721532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352303">
            <a:off x="4127304" y="895751"/>
            <a:ext cx="1493105" cy="107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mage preview">
            <a:extLst>
              <a:ext uri="{FF2B5EF4-FFF2-40B4-BE49-F238E27FC236}">
                <a16:creationId xmlns:a16="http://schemas.microsoft.com/office/drawing/2014/main" id="{70D10DD4-8583-F8C9-F09B-F97B223580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368112">
            <a:off x="2541942" y="736586"/>
            <a:ext cx="1356801" cy="942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Image preview">
            <a:extLst>
              <a:ext uri="{FF2B5EF4-FFF2-40B4-BE49-F238E27FC236}">
                <a16:creationId xmlns:a16="http://schemas.microsoft.com/office/drawing/2014/main" id="{2FAB0BF1-A8D9-F514-4BDA-83E44B70D4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333437">
            <a:off x="46175" y="2032534"/>
            <a:ext cx="1344448" cy="1063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phic 5" descr="Classroom with solid fill">
            <a:extLst>
              <a:ext uri="{FF2B5EF4-FFF2-40B4-BE49-F238E27FC236}">
                <a16:creationId xmlns:a16="http://schemas.microsoft.com/office/drawing/2014/main" id="{F37A00C4-20CC-1893-4BEC-4BBCE20A4AE7}"/>
              </a:ext>
            </a:extLst>
          </p:cNvPr>
          <p:cNvPicPr>
            <a:picLocks noChangeAspect="1"/>
          </p:cNvPicPr>
          <p:nvPr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649415" y="2985192"/>
            <a:ext cx="914400" cy="914400"/>
          </a:xfrm>
          <a:prstGeom prst="rect">
            <a:avLst/>
          </a:prstGeom>
        </p:spPr>
      </p:pic>
      <p:pic>
        <p:nvPicPr>
          <p:cNvPr id="8" name="Graphic 7" descr="Books with solid fill">
            <a:extLst>
              <a:ext uri="{FF2B5EF4-FFF2-40B4-BE49-F238E27FC236}">
                <a16:creationId xmlns:a16="http://schemas.microsoft.com/office/drawing/2014/main" id="{7935FCBC-D31F-644D-57BA-E7F0D9F1C33C}"/>
              </a:ext>
            </a:extLst>
          </p:cNvPr>
          <p:cNvPicPr>
            <a:picLocks noChangeAspect="1"/>
          </p:cNvPicPr>
          <p:nvPr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501872" y="52380"/>
            <a:ext cx="914400" cy="914400"/>
          </a:xfrm>
          <a:prstGeom prst="rect">
            <a:avLst/>
          </a:prstGeom>
        </p:spPr>
      </p:pic>
      <p:pic>
        <p:nvPicPr>
          <p:cNvPr id="15" name="Graphic 14" descr="Mathematics with solid fill">
            <a:extLst>
              <a:ext uri="{FF2B5EF4-FFF2-40B4-BE49-F238E27FC236}">
                <a16:creationId xmlns:a16="http://schemas.microsoft.com/office/drawing/2014/main" id="{95B56807-D764-7CEE-D457-B8B227A48EA7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rot="20596385">
            <a:off x="1920113" y="3614680"/>
            <a:ext cx="1403574" cy="1403574"/>
          </a:xfrm>
          <a:prstGeom prst="rect">
            <a:avLst/>
          </a:prstGeom>
        </p:spPr>
      </p:pic>
      <p:pic>
        <p:nvPicPr>
          <p:cNvPr id="17" name="Picture 16" descr="MS Teams logo">
            <a:extLst>
              <a:ext uri="{FF2B5EF4-FFF2-40B4-BE49-F238E27FC236}">
                <a16:creationId xmlns:a16="http://schemas.microsoft.com/office/drawing/2014/main" id="{9ED2A4B8-4BD5-C9E0-43FF-5E5BB5EA1146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834" y="5935096"/>
            <a:ext cx="900479" cy="83716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B5FAEC2-CBE4-97B2-0DD1-F69F59CD76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755" y="6030900"/>
            <a:ext cx="1811124" cy="7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37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</TotalTime>
  <Words>233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Cavolini</vt:lpstr>
      <vt:lpstr>Modern Love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Primary transition</dc:title>
  <dc:creator>Mr McFadden</dc:creator>
  <cp:lastModifiedBy>Jeremy Stevenson</cp:lastModifiedBy>
  <cp:revision>12</cp:revision>
  <dcterms:created xsi:type="dcterms:W3CDTF">2023-05-04T21:31:17Z</dcterms:created>
  <dcterms:modified xsi:type="dcterms:W3CDTF">2025-01-07T12:56:13Z</dcterms:modified>
</cp:coreProperties>
</file>