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  <p:sldMasterId id="2147483673" r:id="rId6"/>
    <p:sldMasterId id="2147483675" r:id="rId7"/>
  </p:sldMasterIdLst>
  <p:notesMasterIdLst>
    <p:notesMasterId r:id="rId31"/>
  </p:notesMasterIdLst>
  <p:handoutMasterIdLst>
    <p:handoutMasterId r:id="rId32"/>
  </p:handoutMasterIdLst>
  <p:sldIdLst>
    <p:sldId id="261" r:id="rId8"/>
    <p:sldId id="395" r:id="rId9"/>
    <p:sldId id="386" r:id="rId10"/>
    <p:sldId id="350" r:id="rId11"/>
    <p:sldId id="351" r:id="rId12"/>
    <p:sldId id="355" r:id="rId13"/>
    <p:sldId id="356" r:id="rId14"/>
    <p:sldId id="357" r:id="rId15"/>
    <p:sldId id="374" r:id="rId16"/>
    <p:sldId id="375" r:id="rId17"/>
    <p:sldId id="376" r:id="rId18"/>
    <p:sldId id="377" r:id="rId19"/>
    <p:sldId id="378" r:id="rId20"/>
    <p:sldId id="379" r:id="rId21"/>
    <p:sldId id="380" r:id="rId22"/>
    <p:sldId id="381" r:id="rId23"/>
    <p:sldId id="382" r:id="rId24"/>
    <p:sldId id="383" r:id="rId25"/>
    <p:sldId id="387" r:id="rId26"/>
    <p:sldId id="384" r:id="rId27"/>
    <p:sldId id="385" r:id="rId28"/>
    <p:sldId id="394" r:id="rId29"/>
    <p:sldId id="389" r:id="rId3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29" userDrawn="1">
          <p15:clr>
            <a:srgbClr val="A4A3A4"/>
          </p15:clr>
        </p15:guide>
        <p15:guide id="3" pos="1527" userDrawn="1">
          <p15:clr>
            <a:srgbClr val="A4A3A4"/>
          </p15:clr>
        </p15:guide>
        <p15:guide id="4" pos="69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cManus J (Janie)" initials="MJ(" lastIdx="21" clrIdx="0">
    <p:extLst>
      <p:ext uri="{19B8F6BF-5375-455C-9EA6-DF929625EA0E}">
        <p15:presenceInfo xmlns:p15="http://schemas.microsoft.com/office/powerpoint/2012/main" userId="S-1-5-21-765483983-692928010-316617838-229323" providerId="AD"/>
      </p:ext>
    </p:extLst>
  </p:cmAuthor>
  <p:cmAuthor id="2" name="Gordon L (Louise)" initials="GL(" lastIdx="9" clrIdx="1">
    <p:extLst>
      <p:ext uri="{19B8F6BF-5375-455C-9EA6-DF929625EA0E}">
        <p15:presenceInfo xmlns:p15="http://schemas.microsoft.com/office/powerpoint/2012/main" userId="S-1-5-21-765483983-692928010-316617838-4162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4F"/>
    <a:srgbClr val="009ACD"/>
    <a:srgbClr val="FFEF66"/>
    <a:srgbClr val="B3D236"/>
    <a:srgbClr val="00C4C4"/>
    <a:srgbClr val="004297"/>
    <a:srgbClr val="00ABB5"/>
    <a:srgbClr val="2BC5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13" autoAdjust="0"/>
    <p:restoredTop sz="76194" autoAdjust="0"/>
  </p:normalViewPr>
  <p:slideViewPr>
    <p:cSldViewPr snapToGrid="0">
      <p:cViewPr varScale="1">
        <p:scale>
          <a:sx n="73" d="100"/>
          <a:sy n="73" d="100"/>
        </p:scale>
        <p:origin x="78" y="66"/>
      </p:cViewPr>
      <p:guideLst>
        <p:guide orient="horz" pos="1729"/>
        <p:guide pos="1527"/>
        <p:guide pos="69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3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EEAC2-6BA7-4ABE-8AD8-0D26EC897E9A}" type="datetimeFigureOut">
              <a:rPr lang="en-GB" smtClean="0"/>
              <a:t>08/12/2020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A8C41-7247-444A-9DC9-E9ACA2EFD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0705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1-13T15:14:25.4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79 1 11406,'-43'10'0,"8"-2"0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D5B34D-ADEC-457E-B4B9-B8BA594A1FF5}" type="datetimeFigureOut">
              <a:rPr lang="en-GB" smtClean="0"/>
              <a:t>08/12/2020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8C683-9137-4122-84BD-5AA5692D6A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232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is a front cover page and can only be used once. Use the corresponding</a:t>
            </a:r>
            <a:r>
              <a:rPr lang="en-US" baseline="0" dirty="0"/>
              <a:t> </a:t>
            </a:r>
            <a:r>
              <a:rPr lang="en-US" b="1" baseline="0" dirty="0"/>
              <a:t>green</a:t>
            </a:r>
            <a:r>
              <a:rPr lang="en-US" baseline="0" dirty="0"/>
              <a:t> internal and back pages if you are using this page. </a:t>
            </a:r>
            <a:r>
              <a:rPr lang="en-US" dirty="0"/>
              <a:t>You may add a title and a subtitle if needed only. Do</a:t>
            </a:r>
            <a:r>
              <a:rPr lang="en-US" baseline="0" dirty="0"/>
              <a:t> not add anything else or move elements around.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769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is a front cover page and can only be used once. Use the corresponding</a:t>
            </a:r>
            <a:r>
              <a:rPr lang="en-US" baseline="0" dirty="0"/>
              <a:t> </a:t>
            </a:r>
            <a:r>
              <a:rPr lang="en-US" b="1" baseline="0" dirty="0"/>
              <a:t>green</a:t>
            </a:r>
            <a:r>
              <a:rPr lang="en-US" baseline="0" dirty="0"/>
              <a:t> internal and back pages if you are using this page. </a:t>
            </a:r>
            <a:r>
              <a:rPr lang="en-US" dirty="0"/>
              <a:t>You may add a title and a subtitle if needed only. Do</a:t>
            </a:r>
            <a:r>
              <a:rPr lang="en-US" baseline="0" dirty="0"/>
              <a:t> not add anything else or move elements around.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998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824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053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566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85070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010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786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E0AD8FB3-F09D-6E4A-A8A1-46C2E4CE73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58813" y="549275"/>
            <a:ext cx="10440987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2800" b="0">
                <a:solidFill>
                  <a:srgbClr val="004297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Rectangle 8">
            <a:hlinkClick r:id="rId2" action="ppaction://hlinksldjump"/>
            <a:extLst>
              <a:ext uri="{FF2B5EF4-FFF2-40B4-BE49-F238E27FC236}">
                <a16:creationId xmlns:a16="http://schemas.microsoft.com/office/drawing/2014/main" id="{4258F88D-EF15-1844-A048-015CEF46BCFD}"/>
              </a:ext>
            </a:extLst>
          </p:cNvPr>
          <p:cNvSpPr/>
          <p:nvPr userDrawn="1"/>
        </p:nvSpPr>
        <p:spPr>
          <a:xfrm>
            <a:off x="11496675" y="549275"/>
            <a:ext cx="695325" cy="755650"/>
          </a:xfrm>
          <a:prstGeom prst="rect">
            <a:avLst/>
          </a:prstGeom>
          <a:solidFill>
            <a:srgbClr val="0099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58813" y="1808163"/>
            <a:ext cx="10440987" cy="4243387"/>
          </a:xfrm>
        </p:spPr>
        <p:txBody>
          <a:bodyPr/>
          <a:lstStyle>
            <a:lvl1pPr>
              <a:defRPr sz="2400" b="0" baseline="0"/>
            </a:lvl1pPr>
            <a:lvl2pPr marL="742950" indent="-285750">
              <a:buFont typeface="Arial"/>
              <a:buChar char="•"/>
              <a:defRPr sz="2400"/>
            </a:lvl2pPr>
            <a:lvl3pPr marL="1257300" indent="-342900">
              <a:buFont typeface="Lucida Grande"/>
              <a:buChar char="-"/>
              <a:defRPr sz="2400"/>
            </a:lvl3pPr>
            <a:lvl4pPr marL="1714500" indent="-342900">
              <a:buClr>
                <a:srgbClr val="00ABB5"/>
              </a:buClr>
              <a:buFont typeface="Wingdings" charset="2"/>
              <a:buChar char="Ø"/>
              <a:defRPr sz="2400"/>
            </a:lvl4pPr>
            <a:lvl5pPr marL="2171700" indent="-342900">
              <a:buClr>
                <a:srgbClr val="00ABB5"/>
              </a:buClr>
              <a:buFont typeface="Lucida Grande"/>
              <a:buChar char="-"/>
              <a:defRPr sz="2400"/>
            </a:lvl5pPr>
            <a:lvl6pPr>
              <a:buClr>
                <a:srgbClr val="00ABB5"/>
              </a:buClr>
              <a:defRPr sz="2400"/>
            </a:lvl6pPr>
          </a:lstStyle>
          <a:p>
            <a:pPr lvl="0"/>
            <a:r>
              <a:rPr lang="en-US" dirty="0"/>
              <a:t>Main body style like this and leading into bullets:</a:t>
            </a:r>
          </a:p>
          <a:p>
            <a:pPr lvl="1"/>
            <a:r>
              <a:rPr lang="en-US" dirty="0"/>
              <a:t>First level bullet</a:t>
            </a:r>
          </a:p>
          <a:p>
            <a:pPr lvl="2"/>
            <a:r>
              <a:rPr lang="en-US" dirty="0"/>
              <a:t>Second level bullet</a:t>
            </a:r>
          </a:p>
          <a:p>
            <a:pPr lvl="3"/>
            <a:r>
              <a:rPr lang="en-US" dirty="0"/>
              <a:t>Third level bullet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6457590" y="6550223"/>
            <a:ext cx="5046133" cy="261610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r>
              <a:rPr lang="en-GB" sz="11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Inspection </a:t>
            </a:r>
            <a:r>
              <a:rPr lang="en-GB" sz="11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findings: </a:t>
            </a:r>
            <a:r>
              <a:rPr lang="en-GB" sz="11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the Young </a:t>
            </a:r>
            <a:r>
              <a:rPr lang="en-GB" sz="11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Workforce 2018-19 </a:t>
            </a:r>
            <a:endParaRPr lang="en-GB" sz="11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1C873B4-274D-BF40-88F2-895D52B42A67}"/>
              </a:ext>
            </a:extLst>
          </p:cNvPr>
          <p:cNvGrpSpPr/>
          <p:nvPr userDrawn="1"/>
        </p:nvGrpSpPr>
        <p:grpSpPr>
          <a:xfrm>
            <a:off x="11608840" y="876564"/>
            <a:ext cx="495494" cy="94689"/>
            <a:chOff x="146719" y="274861"/>
            <a:chExt cx="376808" cy="7200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BC2763E-35B8-EC4E-9DF3-B4A5992B01F9}"/>
                </a:ext>
              </a:extLst>
            </p:cNvPr>
            <p:cNvSpPr/>
            <p:nvPr userDrawn="1"/>
          </p:nvSpPr>
          <p:spPr>
            <a:xfrm>
              <a:off x="146719" y="274861"/>
              <a:ext cx="72008" cy="72008"/>
            </a:xfrm>
            <a:prstGeom prst="ellipse">
              <a:avLst/>
            </a:prstGeom>
            <a:solidFill>
              <a:srgbClr val="B3D236"/>
            </a:solidFill>
            <a:ln>
              <a:solidFill>
                <a:srgbClr val="B3D2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93BBF52-7B56-1148-97AD-3EA072256385}"/>
                </a:ext>
              </a:extLst>
            </p:cNvPr>
            <p:cNvSpPr/>
            <p:nvPr userDrawn="1"/>
          </p:nvSpPr>
          <p:spPr>
            <a:xfrm>
              <a:off x="299119" y="274861"/>
              <a:ext cx="72008" cy="72008"/>
            </a:xfrm>
            <a:prstGeom prst="ellipse">
              <a:avLst/>
            </a:prstGeom>
            <a:solidFill>
              <a:srgbClr val="B3D236"/>
            </a:solidFill>
            <a:ln>
              <a:solidFill>
                <a:srgbClr val="B3D2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BD029A7-E64F-384C-9FC0-1639BE50AF26}"/>
                </a:ext>
              </a:extLst>
            </p:cNvPr>
            <p:cNvSpPr/>
            <p:nvPr userDrawn="1"/>
          </p:nvSpPr>
          <p:spPr>
            <a:xfrm>
              <a:off x="451519" y="274861"/>
              <a:ext cx="72008" cy="72008"/>
            </a:xfrm>
            <a:prstGeom prst="ellipse">
              <a:avLst/>
            </a:prstGeom>
            <a:solidFill>
              <a:srgbClr val="B3D236"/>
            </a:solidFill>
            <a:ln>
              <a:solidFill>
                <a:srgbClr val="B3D2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945068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480" userDrawn="1">
          <p15:clr>
            <a:srgbClr val="FBAE40"/>
          </p15:clr>
        </p15:guide>
        <p15:guide id="2" orient="horz" pos="2954" userDrawn="1">
          <p15:clr>
            <a:srgbClr val="FBAE40"/>
          </p15:clr>
        </p15:guide>
        <p15:guide id="4" orient="horz" pos="11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2668443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41880699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3853926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C30E8-6B19-924D-9A72-C4CE3A836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38120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C30E8-6B19-924D-9A72-C4CE3A836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0990" y="1301318"/>
            <a:ext cx="4391558" cy="7112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Box 7">
            <a:extLst>
              <a:ext uri="{FF2B5EF4-FFF2-40B4-BE49-F238E27FC236}">
                <a16:creationId xmlns:a16="http://schemas.microsoft.com/office/drawing/2014/main" id="{9A135177-A62D-AE4F-B70C-E14F38C1AC7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27342" y="6304472"/>
            <a:ext cx="451273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B4658F7-F5D7-544B-93EE-00D2D982E3D8}"/>
              </a:ext>
            </a:extLst>
          </p:cNvPr>
          <p:cNvCxnSpPr>
            <a:cxnSpLocks/>
          </p:cNvCxnSpPr>
          <p:nvPr userDrawn="1"/>
        </p:nvCxnSpPr>
        <p:spPr>
          <a:xfrm flipV="1">
            <a:off x="7127342" y="6216650"/>
            <a:ext cx="4391558" cy="16636"/>
          </a:xfrm>
          <a:prstGeom prst="line">
            <a:avLst/>
          </a:prstGeom>
          <a:ln w="12700" cmpd="sng">
            <a:solidFill>
              <a:srgbClr val="B3D23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762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11168" y="830264"/>
            <a:ext cx="2747433" cy="4759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6751" y="830264"/>
            <a:ext cx="8041216" cy="47593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1344635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7400253" y="6301465"/>
            <a:ext cx="42231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</p:spTree>
    <p:extLst>
      <p:ext uri="{BB962C8B-B14F-4D97-AF65-F5344CB8AC3E}">
        <p14:creationId xmlns:p14="http://schemas.microsoft.com/office/powerpoint/2010/main" val="32507962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7462966" y="6301465"/>
            <a:ext cx="4144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</p:spTree>
    <p:extLst>
      <p:ext uri="{BB962C8B-B14F-4D97-AF65-F5344CB8AC3E}">
        <p14:creationId xmlns:p14="http://schemas.microsoft.com/office/powerpoint/2010/main" val="2456959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33138891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2153628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611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0">
          <p15:clr>
            <a:srgbClr val="FBAE40"/>
          </p15:clr>
        </p15:guide>
        <p15:guide id="2" orient="horz" pos="295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7447288" y="6301465"/>
            <a:ext cx="4160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</p:spTree>
    <p:extLst>
      <p:ext uri="{BB962C8B-B14F-4D97-AF65-F5344CB8AC3E}">
        <p14:creationId xmlns:p14="http://schemas.microsoft.com/office/powerpoint/2010/main" val="24866300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7572547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1124388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3338587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36539515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C30E8-6B19-924D-9A72-C4CE3A836F6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0114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66751" y="830263"/>
            <a:ext cx="1083697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85800" y="1887538"/>
            <a:ext cx="1081792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/>
              <a:buNone/>
              <a:defRPr sz="20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Arial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2pPr>
            <a:lvl3pPr marL="12573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SzTx/>
              <a:buFont typeface="Lucida Grande"/>
              <a:buChar char="-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Wingdings" charset="2"/>
              <a:buChar char="Ø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 typeface="Lucida Grande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ABB5"/>
              </a:buClr>
              <a:buFontTx/>
              <a:buChar char="»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41239006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4084B-DEC6-1C48-B5BF-E6CF3D98C3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801F56-1E5E-3145-98E5-2A5D2EAFFF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F7F1A3-CD70-E341-B831-6E8C386CE0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FFF55C-F0A9-B841-B706-1AC0F2C456F1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C7F411-FCA5-7645-B717-641CF8A3E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305A8-7A84-824E-AAB7-5AF22E45C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BC6293-17B8-3B42-8EF2-730FADD3F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448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FC442A47-8CBE-F046-B880-68529D435C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58813" y="975360"/>
            <a:ext cx="10440987" cy="32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800" b="1">
                <a:solidFill>
                  <a:srgbClr val="00C4C4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Rectangle 7">
            <a:hlinkClick r:id="rId2" action="ppaction://hlinksldjump"/>
            <a:extLst>
              <a:ext uri="{FF2B5EF4-FFF2-40B4-BE49-F238E27FC236}">
                <a16:creationId xmlns:a16="http://schemas.microsoft.com/office/drawing/2014/main" id="{49307F9B-E869-474E-885D-1371F7E7085F}"/>
              </a:ext>
            </a:extLst>
          </p:cNvPr>
          <p:cNvSpPr/>
          <p:nvPr userDrawn="1"/>
        </p:nvSpPr>
        <p:spPr>
          <a:xfrm>
            <a:off x="11496675" y="549275"/>
            <a:ext cx="695325" cy="755650"/>
          </a:xfrm>
          <a:prstGeom prst="rect">
            <a:avLst/>
          </a:prstGeom>
          <a:solidFill>
            <a:srgbClr val="0099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A7536DA-B19D-FA4C-88DE-2794F02EA89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95663" y="1808163"/>
            <a:ext cx="8101012" cy="4243387"/>
          </a:xfrm>
        </p:spPr>
        <p:txBody>
          <a:bodyPr/>
          <a:lstStyle>
            <a:lvl1pPr>
              <a:defRPr sz="2400" b="0" baseline="0"/>
            </a:lvl1pPr>
            <a:lvl2pPr marL="742950" indent="-285750">
              <a:buFont typeface="Arial"/>
              <a:buChar char="•"/>
              <a:defRPr sz="2400"/>
            </a:lvl2pPr>
            <a:lvl3pPr marL="1257300" indent="-342900">
              <a:buFont typeface="Lucida Grande"/>
              <a:buChar char="-"/>
              <a:defRPr sz="2400"/>
            </a:lvl3pPr>
            <a:lvl4pPr marL="1714500" indent="-342900">
              <a:buClr>
                <a:srgbClr val="00ABB5"/>
              </a:buClr>
              <a:buFont typeface="Wingdings" charset="2"/>
              <a:buChar char="Ø"/>
              <a:defRPr sz="2400"/>
            </a:lvl4pPr>
            <a:lvl5pPr marL="2171700" indent="-342900">
              <a:buClr>
                <a:srgbClr val="00ABB5"/>
              </a:buClr>
              <a:buFont typeface="Lucida Grande"/>
              <a:buChar char="-"/>
              <a:defRPr sz="2400"/>
            </a:lvl5pPr>
            <a:lvl6pPr>
              <a:buClr>
                <a:srgbClr val="00ABB5"/>
              </a:buClr>
              <a:defRPr sz="2400"/>
            </a:lvl6pPr>
          </a:lstStyle>
          <a:p>
            <a:pPr lvl="0"/>
            <a:r>
              <a:rPr lang="en-US" dirty="0"/>
              <a:t>Main body style like this and leading into bullets:</a:t>
            </a:r>
          </a:p>
          <a:p>
            <a:pPr lvl="1"/>
            <a:r>
              <a:rPr lang="en-US" dirty="0"/>
              <a:t>First level bullet</a:t>
            </a:r>
          </a:p>
          <a:p>
            <a:pPr lvl="2"/>
            <a:r>
              <a:rPr lang="en-US" dirty="0"/>
              <a:t>Second level bullet</a:t>
            </a:r>
          </a:p>
          <a:p>
            <a:pPr lvl="3"/>
            <a:r>
              <a:rPr lang="en-US" dirty="0"/>
              <a:t>Third level bullet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EC4C8E8-25B7-9941-B84D-6DDB6C843C39}"/>
              </a:ext>
            </a:extLst>
          </p:cNvPr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61411E4-ACE9-AB4F-900A-82CDC5B446AF}"/>
              </a:ext>
            </a:extLst>
          </p:cNvPr>
          <p:cNvGrpSpPr/>
          <p:nvPr userDrawn="1"/>
        </p:nvGrpSpPr>
        <p:grpSpPr>
          <a:xfrm>
            <a:off x="11608840" y="876564"/>
            <a:ext cx="495494" cy="94689"/>
            <a:chOff x="146719" y="274861"/>
            <a:chExt cx="376808" cy="7200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4D779DB-7FB6-2546-8133-83A8893A918D}"/>
                </a:ext>
              </a:extLst>
            </p:cNvPr>
            <p:cNvSpPr/>
            <p:nvPr userDrawn="1"/>
          </p:nvSpPr>
          <p:spPr>
            <a:xfrm>
              <a:off x="146719" y="274861"/>
              <a:ext cx="72008" cy="72008"/>
            </a:xfrm>
            <a:prstGeom prst="ellipse">
              <a:avLst/>
            </a:prstGeom>
            <a:solidFill>
              <a:srgbClr val="B3D236"/>
            </a:solidFill>
            <a:ln>
              <a:solidFill>
                <a:srgbClr val="B3D2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C27C886-91FD-C046-B093-A450EEB6EB11}"/>
                </a:ext>
              </a:extLst>
            </p:cNvPr>
            <p:cNvSpPr/>
            <p:nvPr userDrawn="1"/>
          </p:nvSpPr>
          <p:spPr>
            <a:xfrm>
              <a:off x="299119" y="274861"/>
              <a:ext cx="72008" cy="72008"/>
            </a:xfrm>
            <a:prstGeom prst="ellipse">
              <a:avLst/>
            </a:prstGeom>
            <a:solidFill>
              <a:srgbClr val="B3D236"/>
            </a:solidFill>
            <a:ln>
              <a:solidFill>
                <a:srgbClr val="B3D2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597621F-EC3D-A74F-9A4D-978B7428FE22}"/>
                </a:ext>
              </a:extLst>
            </p:cNvPr>
            <p:cNvSpPr/>
            <p:nvPr userDrawn="1"/>
          </p:nvSpPr>
          <p:spPr>
            <a:xfrm>
              <a:off x="451519" y="274861"/>
              <a:ext cx="72008" cy="72008"/>
            </a:xfrm>
            <a:prstGeom prst="ellipse">
              <a:avLst/>
            </a:prstGeom>
            <a:solidFill>
              <a:srgbClr val="B3D236"/>
            </a:solidFill>
            <a:ln>
              <a:solidFill>
                <a:srgbClr val="B3D2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0795EE9-1597-1346-A5F9-3A2D8797128A}"/>
              </a:ext>
            </a:extLst>
          </p:cNvPr>
          <p:cNvCxnSpPr>
            <a:cxnSpLocks/>
          </p:cNvCxnSpPr>
          <p:nvPr userDrawn="1"/>
        </p:nvCxnSpPr>
        <p:spPr>
          <a:xfrm>
            <a:off x="658813" y="1536192"/>
            <a:ext cx="10837862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6562707" y="6550223"/>
            <a:ext cx="5046133" cy="261610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r>
              <a:rPr lang="en-GB" sz="11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Inspection findings 2018-19: Developing the Young Workforce </a:t>
            </a:r>
          </a:p>
        </p:txBody>
      </p:sp>
    </p:spTree>
    <p:extLst>
      <p:ext uri="{BB962C8B-B14F-4D97-AF65-F5344CB8AC3E}">
        <p14:creationId xmlns:p14="http://schemas.microsoft.com/office/powerpoint/2010/main" val="1008376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FC442A47-8CBE-F046-B880-68529D435C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58813" y="975360"/>
            <a:ext cx="10440987" cy="32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800" b="1">
                <a:solidFill>
                  <a:srgbClr val="FFC000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Rectangle 7">
            <a:hlinkClick r:id="rId2" action="ppaction://hlinksldjump"/>
            <a:extLst>
              <a:ext uri="{FF2B5EF4-FFF2-40B4-BE49-F238E27FC236}">
                <a16:creationId xmlns:a16="http://schemas.microsoft.com/office/drawing/2014/main" id="{49307F9B-E869-474E-885D-1371F7E7085F}"/>
              </a:ext>
            </a:extLst>
          </p:cNvPr>
          <p:cNvSpPr/>
          <p:nvPr userDrawn="1"/>
        </p:nvSpPr>
        <p:spPr>
          <a:xfrm>
            <a:off x="11496675" y="549275"/>
            <a:ext cx="695325" cy="755650"/>
          </a:xfrm>
          <a:prstGeom prst="rect">
            <a:avLst/>
          </a:prstGeom>
          <a:solidFill>
            <a:srgbClr val="0099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A7536DA-B19D-FA4C-88DE-2794F02EA89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95663" y="1808163"/>
            <a:ext cx="8101012" cy="4243387"/>
          </a:xfrm>
        </p:spPr>
        <p:txBody>
          <a:bodyPr/>
          <a:lstStyle>
            <a:lvl1pPr>
              <a:defRPr sz="2400" b="0" baseline="0"/>
            </a:lvl1pPr>
            <a:lvl2pPr marL="742950" indent="-285750">
              <a:buFont typeface="Arial"/>
              <a:buChar char="•"/>
              <a:defRPr sz="2400"/>
            </a:lvl2pPr>
            <a:lvl3pPr marL="1257300" indent="-342900">
              <a:buFont typeface="Lucida Grande"/>
              <a:buChar char="-"/>
              <a:defRPr sz="2400"/>
            </a:lvl3pPr>
            <a:lvl4pPr marL="1714500" indent="-342900">
              <a:buClr>
                <a:srgbClr val="00ABB5"/>
              </a:buClr>
              <a:buFont typeface="Wingdings" charset="2"/>
              <a:buChar char="Ø"/>
              <a:defRPr sz="2400"/>
            </a:lvl4pPr>
            <a:lvl5pPr marL="2171700" indent="-342900">
              <a:buClr>
                <a:srgbClr val="00ABB5"/>
              </a:buClr>
              <a:buFont typeface="Lucida Grande"/>
              <a:buChar char="-"/>
              <a:defRPr sz="2400"/>
            </a:lvl5pPr>
            <a:lvl6pPr>
              <a:buClr>
                <a:srgbClr val="00ABB5"/>
              </a:buClr>
              <a:defRPr sz="2400"/>
            </a:lvl6pPr>
          </a:lstStyle>
          <a:p>
            <a:pPr lvl="0"/>
            <a:r>
              <a:rPr lang="en-US" dirty="0"/>
              <a:t>Main body style like this and leading into bullets:</a:t>
            </a:r>
          </a:p>
          <a:p>
            <a:pPr lvl="1"/>
            <a:r>
              <a:rPr lang="en-US" dirty="0"/>
              <a:t>First level bullet</a:t>
            </a:r>
          </a:p>
          <a:p>
            <a:pPr lvl="2"/>
            <a:r>
              <a:rPr lang="en-US" dirty="0"/>
              <a:t>Second level bullet</a:t>
            </a:r>
          </a:p>
          <a:p>
            <a:pPr lvl="3"/>
            <a:r>
              <a:rPr lang="en-US" dirty="0"/>
              <a:t>Third level bullet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EC4C8E8-25B7-9941-B84D-6DDB6C843C39}"/>
              </a:ext>
            </a:extLst>
          </p:cNvPr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61411E4-ACE9-AB4F-900A-82CDC5B446AF}"/>
              </a:ext>
            </a:extLst>
          </p:cNvPr>
          <p:cNvGrpSpPr/>
          <p:nvPr userDrawn="1"/>
        </p:nvGrpSpPr>
        <p:grpSpPr>
          <a:xfrm>
            <a:off x="11608840" y="876564"/>
            <a:ext cx="495494" cy="94689"/>
            <a:chOff x="146719" y="274861"/>
            <a:chExt cx="376808" cy="7200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4D779DB-7FB6-2546-8133-83A8893A918D}"/>
                </a:ext>
              </a:extLst>
            </p:cNvPr>
            <p:cNvSpPr/>
            <p:nvPr userDrawn="1"/>
          </p:nvSpPr>
          <p:spPr>
            <a:xfrm>
              <a:off x="146719" y="274861"/>
              <a:ext cx="72008" cy="72008"/>
            </a:xfrm>
            <a:prstGeom prst="ellipse">
              <a:avLst/>
            </a:prstGeom>
            <a:solidFill>
              <a:srgbClr val="B3D236"/>
            </a:solidFill>
            <a:ln>
              <a:solidFill>
                <a:srgbClr val="B3D2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C27C886-91FD-C046-B093-A450EEB6EB11}"/>
                </a:ext>
              </a:extLst>
            </p:cNvPr>
            <p:cNvSpPr/>
            <p:nvPr userDrawn="1"/>
          </p:nvSpPr>
          <p:spPr>
            <a:xfrm>
              <a:off x="299119" y="274861"/>
              <a:ext cx="72008" cy="72008"/>
            </a:xfrm>
            <a:prstGeom prst="ellipse">
              <a:avLst/>
            </a:prstGeom>
            <a:solidFill>
              <a:srgbClr val="B3D236"/>
            </a:solidFill>
            <a:ln>
              <a:solidFill>
                <a:srgbClr val="B3D2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597621F-EC3D-A74F-9A4D-978B7428FE22}"/>
                </a:ext>
              </a:extLst>
            </p:cNvPr>
            <p:cNvSpPr/>
            <p:nvPr userDrawn="1"/>
          </p:nvSpPr>
          <p:spPr>
            <a:xfrm>
              <a:off x="451519" y="274861"/>
              <a:ext cx="72008" cy="72008"/>
            </a:xfrm>
            <a:prstGeom prst="ellipse">
              <a:avLst/>
            </a:prstGeom>
            <a:solidFill>
              <a:srgbClr val="B3D236"/>
            </a:solidFill>
            <a:ln>
              <a:solidFill>
                <a:srgbClr val="B3D2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0795EE9-1597-1346-A5F9-3A2D8797128A}"/>
              </a:ext>
            </a:extLst>
          </p:cNvPr>
          <p:cNvCxnSpPr>
            <a:cxnSpLocks/>
          </p:cNvCxnSpPr>
          <p:nvPr userDrawn="1"/>
        </p:nvCxnSpPr>
        <p:spPr>
          <a:xfrm>
            <a:off x="658813" y="1536192"/>
            <a:ext cx="10837862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6562707" y="6550223"/>
            <a:ext cx="5046133" cy="261610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r>
              <a:rPr lang="en-GB" sz="11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Inspection findings 2018-19: Developing the Young Workforce </a:t>
            </a:r>
          </a:p>
        </p:txBody>
      </p:sp>
    </p:spTree>
    <p:extLst>
      <p:ext uri="{BB962C8B-B14F-4D97-AF65-F5344CB8AC3E}">
        <p14:creationId xmlns:p14="http://schemas.microsoft.com/office/powerpoint/2010/main" val="2475260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FC442A47-8CBE-F046-B880-68529D435C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58813" y="975360"/>
            <a:ext cx="10440987" cy="32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800" b="1">
                <a:solidFill>
                  <a:srgbClr val="B3D236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Rectangle 7">
            <a:hlinkClick r:id="rId2" action="ppaction://hlinksldjump"/>
            <a:extLst>
              <a:ext uri="{FF2B5EF4-FFF2-40B4-BE49-F238E27FC236}">
                <a16:creationId xmlns:a16="http://schemas.microsoft.com/office/drawing/2014/main" id="{49307F9B-E869-474E-885D-1371F7E7085F}"/>
              </a:ext>
            </a:extLst>
          </p:cNvPr>
          <p:cNvSpPr/>
          <p:nvPr userDrawn="1"/>
        </p:nvSpPr>
        <p:spPr>
          <a:xfrm>
            <a:off x="11496675" y="549275"/>
            <a:ext cx="695325" cy="755650"/>
          </a:xfrm>
          <a:prstGeom prst="rect">
            <a:avLst/>
          </a:prstGeom>
          <a:solidFill>
            <a:srgbClr val="0099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A7536DA-B19D-FA4C-88DE-2794F02EA89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95663" y="1808163"/>
            <a:ext cx="8101012" cy="4243387"/>
          </a:xfrm>
        </p:spPr>
        <p:txBody>
          <a:bodyPr/>
          <a:lstStyle>
            <a:lvl1pPr>
              <a:defRPr sz="2400" b="0" baseline="0"/>
            </a:lvl1pPr>
            <a:lvl2pPr marL="742950" indent="-285750">
              <a:buFont typeface="Arial"/>
              <a:buChar char="•"/>
              <a:defRPr sz="2400"/>
            </a:lvl2pPr>
            <a:lvl3pPr marL="1257300" indent="-342900">
              <a:buFont typeface="Lucida Grande"/>
              <a:buChar char="-"/>
              <a:defRPr sz="2400"/>
            </a:lvl3pPr>
            <a:lvl4pPr marL="1714500" indent="-342900">
              <a:buClr>
                <a:srgbClr val="00ABB5"/>
              </a:buClr>
              <a:buFont typeface="Wingdings" charset="2"/>
              <a:buChar char="Ø"/>
              <a:defRPr sz="2400"/>
            </a:lvl4pPr>
            <a:lvl5pPr marL="2171700" indent="-342900">
              <a:buClr>
                <a:srgbClr val="00ABB5"/>
              </a:buClr>
              <a:buFont typeface="Lucida Grande"/>
              <a:buChar char="-"/>
              <a:defRPr sz="2400"/>
            </a:lvl5pPr>
            <a:lvl6pPr>
              <a:buClr>
                <a:srgbClr val="00ABB5"/>
              </a:buClr>
              <a:defRPr sz="2400"/>
            </a:lvl6pPr>
          </a:lstStyle>
          <a:p>
            <a:pPr lvl="0"/>
            <a:r>
              <a:rPr lang="en-US" dirty="0"/>
              <a:t>Main body style like this and leading into bullets:</a:t>
            </a:r>
          </a:p>
          <a:p>
            <a:pPr lvl="1"/>
            <a:r>
              <a:rPr lang="en-US" dirty="0"/>
              <a:t>First level bullet</a:t>
            </a:r>
          </a:p>
          <a:p>
            <a:pPr lvl="2"/>
            <a:r>
              <a:rPr lang="en-US" dirty="0"/>
              <a:t>Second level bullet</a:t>
            </a:r>
          </a:p>
          <a:p>
            <a:pPr lvl="3"/>
            <a:r>
              <a:rPr lang="en-US" dirty="0"/>
              <a:t>Third level bullet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EC4C8E8-25B7-9941-B84D-6DDB6C843C39}"/>
              </a:ext>
            </a:extLst>
          </p:cNvPr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61411E4-ACE9-AB4F-900A-82CDC5B446AF}"/>
              </a:ext>
            </a:extLst>
          </p:cNvPr>
          <p:cNvGrpSpPr/>
          <p:nvPr userDrawn="1"/>
        </p:nvGrpSpPr>
        <p:grpSpPr>
          <a:xfrm>
            <a:off x="11608840" y="876564"/>
            <a:ext cx="495494" cy="94689"/>
            <a:chOff x="146719" y="274861"/>
            <a:chExt cx="376808" cy="7200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4D779DB-7FB6-2546-8133-83A8893A918D}"/>
                </a:ext>
              </a:extLst>
            </p:cNvPr>
            <p:cNvSpPr/>
            <p:nvPr userDrawn="1"/>
          </p:nvSpPr>
          <p:spPr>
            <a:xfrm>
              <a:off x="146719" y="274861"/>
              <a:ext cx="72008" cy="72008"/>
            </a:xfrm>
            <a:prstGeom prst="ellipse">
              <a:avLst/>
            </a:prstGeom>
            <a:solidFill>
              <a:srgbClr val="B3D236"/>
            </a:solidFill>
            <a:ln>
              <a:solidFill>
                <a:srgbClr val="B3D2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C27C886-91FD-C046-B093-A450EEB6EB11}"/>
                </a:ext>
              </a:extLst>
            </p:cNvPr>
            <p:cNvSpPr/>
            <p:nvPr userDrawn="1"/>
          </p:nvSpPr>
          <p:spPr>
            <a:xfrm>
              <a:off x="299119" y="274861"/>
              <a:ext cx="72008" cy="72008"/>
            </a:xfrm>
            <a:prstGeom prst="ellipse">
              <a:avLst/>
            </a:prstGeom>
            <a:solidFill>
              <a:srgbClr val="B3D236"/>
            </a:solidFill>
            <a:ln>
              <a:solidFill>
                <a:srgbClr val="B3D2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597621F-EC3D-A74F-9A4D-978B7428FE22}"/>
                </a:ext>
              </a:extLst>
            </p:cNvPr>
            <p:cNvSpPr/>
            <p:nvPr userDrawn="1"/>
          </p:nvSpPr>
          <p:spPr>
            <a:xfrm>
              <a:off x="451519" y="274861"/>
              <a:ext cx="72008" cy="72008"/>
            </a:xfrm>
            <a:prstGeom prst="ellipse">
              <a:avLst/>
            </a:prstGeom>
            <a:solidFill>
              <a:srgbClr val="B3D236"/>
            </a:solidFill>
            <a:ln>
              <a:solidFill>
                <a:srgbClr val="B3D2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0795EE9-1597-1346-A5F9-3A2D8797128A}"/>
              </a:ext>
            </a:extLst>
          </p:cNvPr>
          <p:cNvCxnSpPr>
            <a:cxnSpLocks/>
          </p:cNvCxnSpPr>
          <p:nvPr userDrawn="1"/>
        </p:nvCxnSpPr>
        <p:spPr>
          <a:xfrm>
            <a:off x="658813" y="1536192"/>
            <a:ext cx="10837862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895F6D1-83FB-FE41-B360-0C83BB41BCD6}"/>
              </a:ext>
            </a:extLst>
          </p:cNvPr>
          <p:cNvSpPr txBox="1"/>
          <p:nvPr userDrawn="1"/>
        </p:nvSpPr>
        <p:spPr>
          <a:xfrm>
            <a:off x="6562707" y="6550223"/>
            <a:ext cx="5046133" cy="261610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r>
              <a:rPr lang="en-GB" sz="11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Inspection findings 2018-19: Developing the Young Workforce </a:t>
            </a:r>
          </a:p>
        </p:txBody>
      </p:sp>
    </p:spTree>
    <p:extLst>
      <p:ext uri="{BB962C8B-B14F-4D97-AF65-F5344CB8AC3E}">
        <p14:creationId xmlns:p14="http://schemas.microsoft.com/office/powerpoint/2010/main" val="372755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87538"/>
            <a:ext cx="5384800" cy="3702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3800" y="1887538"/>
            <a:ext cx="5384800" cy="3702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6679595" y="6548636"/>
            <a:ext cx="5046133" cy="261610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r>
              <a:rPr lang="en-GB" sz="11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Inspection findings 2018-19: Developing the Young Workforce </a:t>
            </a:r>
          </a:p>
        </p:txBody>
      </p:sp>
    </p:spTree>
    <p:extLst>
      <p:ext uri="{BB962C8B-B14F-4D97-AF65-F5344CB8AC3E}">
        <p14:creationId xmlns:p14="http://schemas.microsoft.com/office/powerpoint/2010/main" val="3967654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2329684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7447288" y="6301465"/>
            <a:ext cx="4160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00ABB5"/>
                </a:solidFill>
              </a:rPr>
              <a:t>For Scotland's learners, with Scotland's educators</a:t>
            </a:r>
          </a:p>
        </p:txBody>
      </p:sp>
    </p:spTree>
    <p:extLst>
      <p:ext uri="{BB962C8B-B14F-4D97-AF65-F5344CB8AC3E}">
        <p14:creationId xmlns:p14="http://schemas.microsoft.com/office/powerpoint/2010/main" val="1455894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666751" y="6223000"/>
            <a:ext cx="10836972" cy="0"/>
          </a:xfrm>
          <a:prstGeom prst="line">
            <a:avLst/>
          </a:prstGeom>
          <a:ln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965623" y="6301465"/>
            <a:ext cx="275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ABB5"/>
                </a:solidFill>
                <a:latin typeface="+mn-lt"/>
              </a:rPr>
              <a:t>Transforming lives through learning</a:t>
            </a:r>
          </a:p>
        </p:txBody>
      </p:sp>
    </p:spTree>
    <p:extLst>
      <p:ext uri="{BB962C8B-B14F-4D97-AF65-F5344CB8AC3E}">
        <p14:creationId xmlns:p14="http://schemas.microsoft.com/office/powerpoint/2010/main" val="3923925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8813" y="559329"/>
            <a:ext cx="10837862" cy="745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8813" y="1887538"/>
            <a:ext cx="10837862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Main body style like this and leading into bullets:</a:t>
            </a:r>
          </a:p>
          <a:p>
            <a:pPr lvl="1"/>
            <a:r>
              <a:rPr lang="en-US" dirty="0"/>
              <a:t>First level bullet</a:t>
            </a:r>
          </a:p>
          <a:p>
            <a:pPr lvl="2"/>
            <a:r>
              <a:rPr lang="en-US" dirty="0"/>
              <a:t>Second level bullet</a:t>
            </a:r>
          </a:p>
          <a:p>
            <a:pPr lvl="3"/>
            <a:r>
              <a:rPr lang="en-US" dirty="0"/>
              <a:t>Third level bullet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30" name="Picture 9" descr="Education Scotland White (higher res)"/>
          <p:cNvSpPr>
            <a:spLocks noChangeAspect="1" noChangeArrowheads="1"/>
          </p:cNvSpPr>
          <p:nvPr/>
        </p:nvSpPr>
        <p:spPr bwMode="auto">
          <a:xfrm>
            <a:off x="9359900" y="5892800"/>
            <a:ext cx="2159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sz="1800"/>
          </a:p>
        </p:txBody>
      </p:sp>
      <p:cxnSp>
        <p:nvCxnSpPr>
          <p:cNvPr id="3" name="Straight Connector 2"/>
          <p:cNvCxnSpPr>
            <a:endCxn id="1030" idx="3"/>
          </p:cNvCxnSpPr>
          <p:nvPr/>
        </p:nvCxnSpPr>
        <p:spPr>
          <a:xfrm flipV="1">
            <a:off x="676690" y="6216650"/>
            <a:ext cx="10842210" cy="41072"/>
          </a:xfrm>
          <a:prstGeom prst="line">
            <a:avLst/>
          </a:prstGeom>
          <a:ln w="12700" cmpd="sng">
            <a:solidFill>
              <a:srgbClr val="B3D23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4789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89" r:id="rId2"/>
    <p:sldLayoutId id="2147483663" r:id="rId3"/>
    <p:sldLayoutId id="2147483690" r:id="rId4"/>
    <p:sldLayoutId id="2147483691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2" r:id="rId13"/>
    <p:sldLayoutId id="2147483688" r:id="rId14"/>
    <p:sldLayoutId id="2147483671" r:id="rId15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0">
          <a:solidFill>
            <a:srgbClr val="00ABB5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ct val="0"/>
        </a:spcAft>
        <a:buFont typeface="Arial"/>
        <a:buNone/>
        <a:defRPr sz="20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 typeface="Arial"/>
        <a:buChar char="•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2pPr>
      <a:lvl3pPr marL="1257300" marR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00ABB5"/>
        </a:buClr>
        <a:buSzTx/>
        <a:buFont typeface="Lucida Grande"/>
        <a:buChar char="-"/>
        <a:tabLst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3pPr>
      <a:lvl4pPr marL="1714500" indent="-34290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 typeface="Wingdings" charset="2"/>
        <a:buChar char="Ø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 typeface="Lucida Grande"/>
        <a:buChar char="-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Tx/>
        <a:buChar char="»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pos="7242" userDrawn="1">
          <p15:clr>
            <a:srgbClr val="F26B43"/>
          </p15:clr>
        </p15:guide>
        <p15:guide id="3" pos="3817" userDrawn="1">
          <p15:clr>
            <a:srgbClr val="F26B43"/>
          </p15:clr>
        </p15:guide>
        <p15:guide id="4" pos="2139" userDrawn="1">
          <p15:clr>
            <a:srgbClr val="F26B43"/>
          </p15:clr>
        </p15:guide>
        <p15:guide id="5" pos="5541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  <p15:guide id="7" orient="horz" pos="822" userDrawn="1">
          <p15:clr>
            <a:srgbClr val="F26B43"/>
          </p15:clr>
        </p15:guide>
        <p15:guide id="8" orient="horz" pos="34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4004C4BC-75CF-F74B-9D54-540A01F6DBFD}"/>
              </a:ext>
            </a:extLst>
          </p:cNvPr>
          <p:cNvSpPr/>
          <p:nvPr userDrawn="1"/>
        </p:nvSpPr>
        <p:spPr>
          <a:xfrm>
            <a:off x="0" y="5582653"/>
            <a:ext cx="8983579" cy="1275347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E503A902-7947-5248-B77F-D0FC8494BD69}"/>
              </a:ext>
            </a:extLst>
          </p:cNvPr>
          <p:cNvSpPr/>
          <p:nvPr userDrawn="1"/>
        </p:nvSpPr>
        <p:spPr>
          <a:xfrm flipH="1">
            <a:off x="553453" y="4732421"/>
            <a:ext cx="11638547" cy="2125579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D9510B89-7EC9-2D44-A614-AAD07CEA1646}"/>
              </a:ext>
            </a:extLst>
          </p:cNvPr>
          <p:cNvSpPr/>
          <p:nvPr userDrawn="1"/>
        </p:nvSpPr>
        <p:spPr>
          <a:xfrm>
            <a:off x="0" y="5582653"/>
            <a:ext cx="8983579" cy="1275347"/>
          </a:xfrm>
          <a:prstGeom prst="rtTriangle">
            <a:avLst/>
          </a:prstGeom>
          <a:solidFill>
            <a:srgbClr val="B3D236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64FFFB5A-E51E-EE4E-BC1B-525086FC9D90}"/>
              </a:ext>
            </a:extLst>
          </p:cNvPr>
          <p:cNvSpPr/>
          <p:nvPr userDrawn="1"/>
        </p:nvSpPr>
        <p:spPr>
          <a:xfrm flipH="1">
            <a:off x="553453" y="4732421"/>
            <a:ext cx="11638547" cy="2125579"/>
          </a:xfrm>
          <a:prstGeom prst="rtTriangle">
            <a:avLst/>
          </a:prstGeom>
          <a:solidFill>
            <a:srgbClr val="B3D236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57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4004C4BC-75CF-F74B-9D54-540A01F6DBFD}"/>
              </a:ext>
            </a:extLst>
          </p:cNvPr>
          <p:cNvSpPr/>
          <p:nvPr userDrawn="1"/>
        </p:nvSpPr>
        <p:spPr>
          <a:xfrm>
            <a:off x="0" y="5582653"/>
            <a:ext cx="8983579" cy="1275347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E503A902-7947-5248-B77F-D0FC8494BD69}"/>
              </a:ext>
            </a:extLst>
          </p:cNvPr>
          <p:cNvSpPr/>
          <p:nvPr userDrawn="1"/>
        </p:nvSpPr>
        <p:spPr>
          <a:xfrm flipH="1">
            <a:off x="553453" y="4732421"/>
            <a:ext cx="11638547" cy="2125579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D9510B89-7EC9-2D44-A614-AAD07CEA1646}"/>
              </a:ext>
            </a:extLst>
          </p:cNvPr>
          <p:cNvSpPr/>
          <p:nvPr userDrawn="1"/>
        </p:nvSpPr>
        <p:spPr>
          <a:xfrm>
            <a:off x="0" y="5582653"/>
            <a:ext cx="8983579" cy="1275347"/>
          </a:xfrm>
          <a:prstGeom prst="rtTriangle">
            <a:avLst/>
          </a:prstGeom>
          <a:solidFill>
            <a:srgbClr val="00ABB5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64FFFB5A-E51E-EE4E-BC1B-525086FC9D90}"/>
              </a:ext>
            </a:extLst>
          </p:cNvPr>
          <p:cNvSpPr/>
          <p:nvPr userDrawn="1"/>
        </p:nvSpPr>
        <p:spPr>
          <a:xfrm flipH="1">
            <a:off x="553453" y="4732421"/>
            <a:ext cx="11638547" cy="2125579"/>
          </a:xfrm>
          <a:prstGeom prst="rtTriangle">
            <a:avLst/>
          </a:prstGeom>
          <a:solidFill>
            <a:srgbClr val="00ABB5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273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.xml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1.svg"/><Relationship Id="rId5" Type="http://schemas.openxmlformats.org/officeDocument/2006/relationships/slide" Target="slide8.xml"/><Relationship Id="rId10" Type="http://schemas.openxmlformats.org/officeDocument/2006/relationships/image" Target="../media/image8.png"/><Relationship Id="rId4" Type="http://schemas.openxmlformats.org/officeDocument/2006/relationships/slide" Target="slide7.xml"/><Relationship Id="rId9" Type="http://schemas.openxmlformats.org/officeDocument/2006/relationships/image" Target="../media/image19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.xml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1.svg"/><Relationship Id="rId5" Type="http://schemas.openxmlformats.org/officeDocument/2006/relationships/slide" Target="slide8.xml"/><Relationship Id="rId10" Type="http://schemas.openxmlformats.org/officeDocument/2006/relationships/image" Target="../media/image8.png"/><Relationship Id="rId4" Type="http://schemas.openxmlformats.org/officeDocument/2006/relationships/slide" Target="slide7.xml"/><Relationship Id="rId9" Type="http://schemas.openxmlformats.org/officeDocument/2006/relationships/image" Target="../media/image19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NULL"/><Relationship Id="rId4" Type="http://schemas.openxmlformats.org/officeDocument/2006/relationships/customXml" Target="../ink/ink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slide" Target="slide13.xml"/><Relationship Id="rId4" Type="http://schemas.openxmlformats.org/officeDocument/2006/relationships/slide" Target="slide1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21.svg"/><Relationship Id="rId10" Type="http://schemas.openxmlformats.org/officeDocument/2006/relationships/image" Target="../media/image8.png"/><Relationship Id="rId9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.xml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1.svg"/><Relationship Id="rId5" Type="http://schemas.openxmlformats.org/officeDocument/2006/relationships/slide" Target="slide8.xml"/><Relationship Id="rId10" Type="http://schemas.openxmlformats.org/officeDocument/2006/relationships/image" Target="../media/image8.png"/><Relationship Id="rId4" Type="http://schemas.openxmlformats.org/officeDocument/2006/relationships/slide" Target="slide7.xml"/><Relationship Id="rId9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7B23B71-F3F2-BC4F-AD3A-7A0739B2954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BF154E0-293A-BF41-A550-06D59D718D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87974" y="337576"/>
            <a:ext cx="1903534" cy="7528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91985A-798C-1D42-AF47-80906E941B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47"/>
          <a:stretch/>
        </p:blipFill>
        <p:spPr>
          <a:xfrm>
            <a:off x="6059488" y="0"/>
            <a:ext cx="6132512" cy="685800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2DEF2FE-A6FB-1142-88DA-043F97EFA077}"/>
              </a:ext>
            </a:extLst>
          </p:cNvPr>
          <p:cNvCxnSpPr>
            <a:cxnSpLocks/>
          </p:cNvCxnSpPr>
          <p:nvPr/>
        </p:nvCxnSpPr>
        <p:spPr>
          <a:xfrm>
            <a:off x="6059488" y="6799629"/>
            <a:ext cx="6132512" cy="0"/>
          </a:xfrm>
          <a:prstGeom prst="line">
            <a:avLst/>
          </a:prstGeom>
          <a:ln w="12700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BAFB2D2-FFA6-FF4D-ADD0-7A1780458982}"/>
              </a:ext>
            </a:extLst>
          </p:cNvPr>
          <p:cNvSpPr txBox="1"/>
          <p:nvPr/>
        </p:nvSpPr>
        <p:spPr>
          <a:xfrm>
            <a:off x="356138" y="1737821"/>
            <a:ext cx="5703350" cy="41549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5400" b="1" dirty="0" smtClean="0">
                <a:solidFill>
                  <a:srgbClr val="B3D236"/>
                </a:solidFill>
                <a:highlight>
                  <a:srgbClr val="009ACD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Inspection Findings: Developing </a:t>
            </a:r>
            <a:r>
              <a:rPr lang="en-GB" sz="5400" b="1" dirty="0">
                <a:solidFill>
                  <a:srgbClr val="B3D236"/>
                </a:solidFill>
                <a:highlight>
                  <a:srgbClr val="009ACD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the Young </a:t>
            </a:r>
            <a:r>
              <a:rPr lang="en-GB" sz="5400" b="1" dirty="0" smtClean="0">
                <a:solidFill>
                  <a:srgbClr val="B3D236"/>
                </a:solidFill>
                <a:highlight>
                  <a:srgbClr val="009ACD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Workforce</a:t>
            </a:r>
          </a:p>
          <a:p>
            <a:r>
              <a:rPr lang="en-GB" sz="5400" b="1" dirty="0" smtClean="0">
                <a:solidFill>
                  <a:srgbClr val="B3D236"/>
                </a:solidFill>
                <a:highlight>
                  <a:srgbClr val="009ACD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2018-19  </a:t>
            </a:r>
            <a:endParaRPr lang="en-GB" sz="5400" b="1" dirty="0">
              <a:solidFill>
                <a:srgbClr val="B3D236"/>
              </a:solidFill>
              <a:highlight>
                <a:srgbClr val="009ACD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7974" y="1145927"/>
            <a:ext cx="2009041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700" dirty="0">
                <a:solidFill>
                  <a:schemeClr val="bg1"/>
                </a:solidFill>
              </a:rPr>
              <a:t>For Scotland’s learners, with Scotland’s educators</a:t>
            </a:r>
          </a:p>
        </p:txBody>
      </p:sp>
    </p:spTree>
    <p:extLst>
      <p:ext uri="{BB962C8B-B14F-4D97-AF65-F5344CB8AC3E}">
        <p14:creationId xmlns:p14="http://schemas.microsoft.com/office/powerpoint/2010/main" val="109300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7F58A-BD11-A641-9887-2D7049EF8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ABB5"/>
                </a:solidFill>
              </a:rPr>
              <a:t>What is working consistently well?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 numCol="1" spcCol="180000"/>
          <a:lstStyle/>
          <a:p>
            <a:pPr marL="457200" indent="-309563">
              <a:buFont typeface="Arial" panose="020B0604020202020204" pitchFamily="34" charset="0"/>
              <a:buChar char="•"/>
            </a:pPr>
            <a:r>
              <a:rPr lang="en-GB" sz="2800" dirty="0"/>
              <a:t>Teachers provide useful learning opportunities through a variety of planned </a:t>
            </a:r>
            <a:r>
              <a:rPr lang="en-GB" sz="2800" dirty="0" smtClean="0"/>
              <a:t>experiences, </a:t>
            </a:r>
            <a:r>
              <a:rPr lang="en-GB" sz="2800" dirty="0"/>
              <a:t>including real-life contexts within local communities. </a:t>
            </a:r>
          </a:p>
          <a:p>
            <a:pPr marL="457200" indent="-309563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309563">
              <a:buFont typeface="Arial" panose="020B0604020202020204" pitchFamily="34" charset="0"/>
              <a:buChar char="•"/>
            </a:pPr>
            <a:r>
              <a:rPr lang="en-GB" sz="2800" dirty="0"/>
              <a:t>Children benefit from opportunities to learn about the skills required in a range of careers and professions and in the best practice, they talk confidently about life and work skills.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F7A2BB0-8715-394B-8E3E-5067064C4171}"/>
              </a:ext>
            </a:extLst>
          </p:cNvPr>
          <p:cNvSpPr txBox="1"/>
          <p:nvPr/>
        </p:nvSpPr>
        <p:spPr>
          <a:xfrm>
            <a:off x="5494429" y="6265573"/>
            <a:ext cx="113011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CA35808-00F3-A648-AD6E-20DA144B00F7}"/>
              </a:ext>
            </a:extLst>
          </p:cNvPr>
          <p:cNvSpPr/>
          <p:nvPr/>
        </p:nvSpPr>
        <p:spPr>
          <a:xfrm>
            <a:off x="5416986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8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0495BF1-61F6-9D4D-A491-54BC2CFF8FA9}"/>
              </a:ext>
            </a:extLst>
          </p:cNvPr>
          <p:cNvSpPr/>
          <p:nvPr/>
        </p:nvSpPr>
        <p:spPr>
          <a:xfrm>
            <a:off x="6460201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08EABC0-BEC7-5943-BFE7-64B6CA2CC291}"/>
              </a:ext>
            </a:extLst>
          </p:cNvPr>
          <p:cNvGrpSpPr/>
          <p:nvPr/>
        </p:nvGrpSpPr>
        <p:grpSpPr>
          <a:xfrm>
            <a:off x="658813" y="1536192"/>
            <a:ext cx="2736850" cy="4718304"/>
            <a:chOff x="658813" y="1517904"/>
            <a:chExt cx="2736850" cy="471830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97446E4-2B75-6B40-8275-49CB2C1D8955}"/>
                </a:ext>
              </a:extLst>
            </p:cNvPr>
            <p:cNvSpPr/>
            <p:nvPr/>
          </p:nvSpPr>
          <p:spPr>
            <a:xfrm>
              <a:off x="658813" y="1517904"/>
              <a:ext cx="2736850" cy="4718304"/>
            </a:xfrm>
            <a:prstGeom prst="rect">
              <a:avLst/>
            </a:prstGeom>
            <a:solidFill>
              <a:srgbClr val="00ABB5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2E67467-4B19-164E-A809-1EE5AD8BEB30}"/>
                </a:ext>
              </a:extLst>
            </p:cNvPr>
            <p:cNvSpPr txBox="1"/>
            <p:nvPr/>
          </p:nvSpPr>
          <p:spPr>
            <a:xfrm>
              <a:off x="658813" y="4645152"/>
              <a:ext cx="2736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ABB5"/>
                  </a:solidFill>
                </a:rPr>
                <a:t>PRIMARY </a:t>
              </a:r>
            </a:p>
            <a:p>
              <a:pPr algn="ctr"/>
              <a:r>
                <a:rPr lang="en-US" b="1" dirty="0">
                  <a:solidFill>
                    <a:srgbClr val="00ABB5"/>
                  </a:solidFill>
                </a:rPr>
                <a:t>SCHOOLS</a:t>
              </a:r>
            </a:p>
          </p:txBody>
        </p:sp>
      </p:grpSp>
      <p:sp>
        <p:nvSpPr>
          <p:cNvPr id="23" name="Rectangle 2">
            <a:extLst>
              <a:ext uri="{FF2B5EF4-FFF2-40B4-BE49-F238E27FC236}">
                <a16:creationId xmlns:a16="http://schemas.microsoft.com/office/drawing/2014/main" id="{9DE10CFB-2945-D44A-AD69-045E2F9D1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549275"/>
            <a:ext cx="10440987" cy="197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C4C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800" b="0" dirty="0">
                <a:solidFill>
                  <a:srgbClr val="004297"/>
                </a:solidFill>
              </a:rPr>
              <a:t>Primary Schools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33" y="2116362"/>
            <a:ext cx="2634410" cy="175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34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19B25-44E3-3348-BA54-7B2D765CA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improving?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 numCol="1" spcCol="180000"/>
          <a:lstStyle/>
          <a:p>
            <a:pPr marL="457200" lvl="0" indent="-26987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Positive progress in supporting children to understand and develop skills for learning, life and work. </a:t>
            </a:r>
          </a:p>
          <a:p>
            <a:pPr marL="187325" lvl="0">
              <a:spcBef>
                <a:spcPts val="0"/>
              </a:spcBef>
              <a:spcAft>
                <a:spcPts val="1200"/>
              </a:spcAft>
            </a:pPr>
            <a:endParaRPr lang="en-GB" sz="1600" dirty="0"/>
          </a:p>
          <a:p>
            <a:pPr marL="457200" lvl="0" indent="-26987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Increasing focus on engaging parents and partners in talking about their work.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4E4B5D-F1FD-9B4A-97A8-98F496C1D7A0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A2AC82-B5F2-784E-BD13-99A2D8033808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3266E21-194E-5A42-B443-398877E78F3E}"/>
              </a:ext>
            </a:extLst>
          </p:cNvPr>
          <p:cNvSpPr txBox="1"/>
          <p:nvPr/>
        </p:nvSpPr>
        <p:spPr>
          <a:xfrm>
            <a:off x="5494429" y="6265573"/>
            <a:ext cx="113011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B7E40D9-D488-374F-BBE9-F77A0B9435B5}"/>
              </a:ext>
            </a:extLst>
          </p:cNvPr>
          <p:cNvSpPr/>
          <p:nvPr/>
        </p:nvSpPr>
        <p:spPr>
          <a:xfrm>
            <a:off x="5474859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6" name="Rectangle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6F29206-B838-8C4B-BA86-20954B1C795A}"/>
              </a:ext>
            </a:extLst>
          </p:cNvPr>
          <p:cNvSpPr/>
          <p:nvPr/>
        </p:nvSpPr>
        <p:spPr>
          <a:xfrm>
            <a:off x="641390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E6DB495B-A8F8-8F4B-8592-B8D37DFFD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549275"/>
            <a:ext cx="10440987" cy="197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C4C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800" b="0" dirty="0">
                <a:solidFill>
                  <a:srgbClr val="004297"/>
                </a:solidFill>
              </a:rPr>
              <a:t>Primary Schools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7BD568D-F7E6-8348-9C41-03DE4DDE8CE3}"/>
              </a:ext>
            </a:extLst>
          </p:cNvPr>
          <p:cNvGrpSpPr/>
          <p:nvPr/>
        </p:nvGrpSpPr>
        <p:grpSpPr>
          <a:xfrm>
            <a:off x="658813" y="1517904"/>
            <a:ext cx="2736850" cy="4718304"/>
            <a:chOff x="658813" y="1517904"/>
            <a:chExt cx="2736850" cy="4718304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2DBAEEC-51A2-F148-84CE-FA4C8B5E53DE}"/>
                </a:ext>
              </a:extLst>
            </p:cNvPr>
            <p:cNvSpPr/>
            <p:nvPr/>
          </p:nvSpPr>
          <p:spPr>
            <a:xfrm>
              <a:off x="658813" y="1517904"/>
              <a:ext cx="2736850" cy="4718304"/>
            </a:xfrm>
            <a:prstGeom prst="rect">
              <a:avLst/>
            </a:prstGeom>
            <a:solidFill>
              <a:srgbClr val="FFC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highlight>
                  <a:srgbClr val="FFFF00"/>
                </a:highlight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75CC9A0-85B7-F74D-A4F9-A4286BA6A28D}"/>
                </a:ext>
              </a:extLst>
            </p:cNvPr>
            <p:cNvSpPr txBox="1"/>
            <p:nvPr/>
          </p:nvSpPr>
          <p:spPr>
            <a:xfrm>
              <a:off x="658813" y="4645152"/>
              <a:ext cx="2736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C000"/>
                  </a:solidFill>
                </a:rPr>
                <a:t>PRIMARY </a:t>
              </a:r>
            </a:p>
            <a:p>
              <a:pPr algn="ctr"/>
              <a:r>
                <a:rPr lang="en-US" b="1" dirty="0">
                  <a:solidFill>
                    <a:srgbClr val="FFC000"/>
                  </a:solidFill>
                </a:rPr>
                <a:t>SCHOOLS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33" y="2116362"/>
            <a:ext cx="2634410" cy="175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90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38F5E-F1CA-4B49-ABC5-558562B2F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the challenges and areas for improvement?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1" spcCol="180000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Using the Career Education Standard 3-18 so children can learn about a wider range of careers. </a:t>
            </a:r>
          </a:p>
          <a:p>
            <a:endParaRPr lang="en-GB" sz="1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Developing and embedding </a:t>
            </a:r>
            <a:r>
              <a:rPr lang="en-GB" sz="2800" dirty="0" err="1"/>
              <a:t>DYW</a:t>
            </a:r>
            <a:r>
              <a:rPr lang="en-GB" sz="2800" dirty="0"/>
              <a:t> and skills for learning, life and work within the curriculum.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Developing a progressive skills framework to support tracking of skills for learning, life and work</a:t>
            </a:r>
            <a:r>
              <a:rPr lang="en-GB" dirty="0"/>
              <a:t>.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4E3E9D1-D078-2845-8083-409EF3E9F200}"/>
              </a:ext>
            </a:extLst>
          </p:cNvPr>
          <p:cNvSpPr txBox="1"/>
          <p:nvPr/>
        </p:nvSpPr>
        <p:spPr>
          <a:xfrm>
            <a:off x="5494428" y="6265573"/>
            <a:ext cx="113011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0AD4A58-9A03-CF42-8D98-A3C47C93F0AE}"/>
              </a:ext>
            </a:extLst>
          </p:cNvPr>
          <p:cNvSpPr/>
          <p:nvPr/>
        </p:nvSpPr>
        <p:spPr>
          <a:xfrm>
            <a:off x="5463285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7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6BCF450-C1CE-5E41-BC3B-80FD431FF70D}"/>
              </a:ext>
            </a:extLst>
          </p:cNvPr>
          <p:cNvSpPr/>
          <p:nvPr/>
        </p:nvSpPr>
        <p:spPr>
          <a:xfrm>
            <a:off x="6379178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C04FD58C-A3F9-ED4F-96A7-ECD27823EF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549275"/>
            <a:ext cx="10440987" cy="197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C4C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800" b="0" dirty="0">
                <a:solidFill>
                  <a:srgbClr val="004297"/>
                </a:solidFill>
              </a:rPr>
              <a:t>Primary Schools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4E1FCE9-4423-4E40-A507-39A6E5B029C6}"/>
              </a:ext>
            </a:extLst>
          </p:cNvPr>
          <p:cNvGrpSpPr/>
          <p:nvPr/>
        </p:nvGrpSpPr>
        <p:grpSpPr>
          <a:xfrm>
            <a:off x="658813" y="1533524"/>
            <a:ext cx="2736850" cy="4718304"/>
            <a:chOff x="658813" y="1517904"/>
            <a:chExt cx="2736850" cy="4718304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6C98B57-C063-464A-9D24-469365E550A9}"/>
                </a:ext>
              </a:extLst>
            </p:cNvPr>
            <p:cNvSpPr/>
            <p:nvPr/>
          </p:nvSpPr>
          <p:spPr>
            <a:xfrm>
              <a:off x="658813" y="1517904"/>
              <a:ext cx="2736850" cy="4718304"/>
            </a:xfrm>
            <a:prstGeom prst="rect">
              <a:avLst/>
            </a:prstGeom>
            <a:solidFill>
              <a:srgbClr val="B3D236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73A1CA0-4100-0240-8D6E-B8CD5B9BFCD2}"/>
                </a:ext>
              </a:extLst>
            </p:cNvPr>
            <p:cNvSpPr txBox="1"/>
            <p:nvPr/>
          </p:nvSpPr>
          <p:spPr>
            <a:xfrm>
              <a:off x="658813" y="4645152"/>
              <a:ext cx="2736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ABB5"/>
                  </a:solidFill>
                </a:rPr>
                <a:t>PRIMARY </a:t>
              </a:r>
            </a:p>
            <a:p>
              <a:pPr algn="ctr"/>
              <a:r>
                <a:rPr lang="en-US" b="1" dirty="0">
                  <a:solidFill>
                    <a:srgbClr val="00ABB5"/>
                  </a:solidFill>
                </a:rPr>
                <a:t>SCHOOLS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33" y="2116362"/>
            <a:ext cx="2634410" cy="175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hlinkClick r:id="rId3" action="ppaction://hlinksldjump"/>
            <a:extLst>
              <a:ext uri="{FF2B5EF4-FFF2-40B4-BE49-F238E27FC236}">
                <a16:creationId xmlns:a16="http://schemas.microsoft.com/office/drawing/2014/main" id="{BFCDBD53-A2A3-DD4D-BF83-6DBC67A428DC}"/>
              </a:ext>
            </a:extLst>
          </p:cNvPr>
          <p:cNvSpPr/>
          <p:nvPr/>
        </p:nvSpPr>
        <p:spPr>
          <a:xfrm>
            <a:off x="1055688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hlinkClick r:id="rId4" action="ppaction://hlinksldjump"/>
            <a:extLst>
              <a:ext uri="{FF2B5EF4-FFF2-40B4-BE49-F238E27FC236}">
                <a16:creationId xmlns:a16="http://schemas.microsoft.com/office/drawing/2014/main" id="{C5C7C545-9BDF-2145-8B5E-AAAA52E4E7C9}"/>
              </a:ext>
            </a:extLst>
          </p:cNvPr>
          <p:cNvSpPr/>
          <p:nvPr/>
        </p:nvSpPr>
        <p:spPr>
          <a:xfrm>
            <a:off x="3635905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hlinkClick r:id="rId5" action="ppaction://hlinksldjump"/>
            <a:extLst>
              <a:ext uri="{FF2B5EF4-FFF2-40B4-BE49-F238E27FC236}">
                <a16:creationId xmlns:a16="http://schemas.microsoft.com/office/drawing/2014/main" id="{BF44FC2C-B732-BC4F-8534-B1AE5360F8F7}"/>
              </a:ext>
            </a:extLst>
          </p:cNvPr>
          <p:cNvSpPr/>
          <p:nvPr/>
        </p:nvSpPr>
        <p:spPr>
          <a:xfrm>
            <a:off x="6227274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29C90358-77E8-4F4B-BF8B-3A62DB1CD685}"/>
              </a:ext>
            </a:extLst>
          </p:cNvPr>
          <p:cNvSpPr txBox="1">
            <a:spLocks/>
          </p:cNvSpPr>
          <p:nvPr/>
        </p:nvSpPr>
        <p:spPr bwMode="auto">
          <a:xfrm>
            <a:off x="658813" y="712382"/>
            <a:ext cx="6750843" cy="83014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3200" dirty="0">
                <a:solidFill>
                  <a:srgbClr val="004297"/>
                </a:solidFill>
              </a:rPr>
              <a:t>Special schools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46B27EB-167B-9641-877A-2B8BA195B98A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0380A4-4E49-A249-B47A-54B1CD899089}"/>
              </a:ext>
            </a:extLst>
          </p:cNvPr>
          <p:cNvSpPr txBox="1"/>
          <p:nvPr/>
        </p:nvSpPr>
        <p:spPr>
          <a:xfrm>
            <a:off x="5494429" y="6265573"/>
            <a:ext cx="113011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36" name="Rectangle 3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66DF118-82C1-BB41-80F4-71F61EDE7D7B}"/>
              </a:ext>
            </a:extLst>
          </p:cNvPr>
          <p:cNvSpPr/>
          <p:nvPr/>
        </p:nvSpPr>
        <p:spPr>
          <a:xfrm>
            <a:off x="5440137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37" name="Rectangle 3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9CA721A-ACA7-8349-8E11-BDC17FC75289}"/>
              </a:ext>
            </a:extLst>
          </p:cNvPr>
          <p:cNvSpPr/>
          <p:nvPr/>
        </p:nvSpPr>
        <p:spPr>
          <a:xfrm>
            <a:off x="6402327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95895EE-8A6D-6B41-B9CB-B331D2815698}"/>
              </a:ext>
            </a:extLst>
          </p:cNvPr>
          <p:cNvGrpSpPr/>
          <p:nvPr/>
        </p:nvGrpSpPr>
        <p:grpSpPr>
          <a:xfrm>
            <a:off x="1108518" y="2029686"/>
            <a:ext cx="2736851" cy="2942122"/>
            <a:chOff x="658813" y="2029686"/>
            <a:chExt cx="2736851" cy="294212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238DCA1-334D-C14D-871B-76BC733F7831}"/>
                </a:ext>
              </a:extLst>
            </p:cNvPr>
            <p:cNvSpPr txBox="1"/>
            <p:nvPr/>
          </p:nvSpPr>
          <p:spPr>
            <a:xfrm>
              <a:off x="658813" y="4143719"/>
              <a:ext cx="2736851" cy="828089"/>
            </a:xfrm>
            <a:prstGeom prst="rect">
              <a:avLst/>
            </a:prstGeom>
            <a:noFill/>
          </p:spPr>
          <p:txBody>
            <a:bodyPr wrap="square" lIns="90000" tIns="90000" rIns="90000" bIns="90000" rtlCol="0">
              <a:spAutoFit/>
            </a:bodyPr>
            <a:lstStyle/>
            <a:p>
              <a:pPr lvl="0" algn="ctr"/>
              <a:r>
                <a:rPr lang="en-GB" sz="2100" dirty="0">
                  <a:solidFill>
                    <a:srgbClr val="2BC5CD"/>
                  </a:solidFill>
                </a:rPr>
                <a:t>What is working consistently well?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FDE6BF7-5645-BC4B-B9A2-74F516AEFF73}"/>
                </a:ext>
              </a:extLst>
            </p:cNvPr>
            <p:cNvGrpSpPr/>
            <p:nvPr/>
          </p:nvGrpSpPr>
          <p:grpSpPr>
            <a:xfrm>
              <a:off x="1116048" y="2029686"/>
              <a:ext cx="1817813" cy="1798856"/>
              <a:chOff x="1067974" y="2029686"/>
              <a:chExt cx="1817813" cy="1798856"/>
            </a:xfrm>
          </p:grpSpPr>
          <p:sp>
            <p:nvSpPr>
              <p:cNvPr id="33" name="Shape 4500">
                <a:extLst>
                  <a:ext uri="{FF2B5EF4-FFF2-40B4-BE49-F238E27FC236}">
                    <a16:creationId xmlns:a16="http://schemas.microsoft.com/office/drawing/2014/main" id="{D2C027EF-8E94-5A44-B0C9-C09F860182B6}"/>
                  </a:ext>
                </a:extLst>
              </p:cNvPr>
              <p:cNvSpPr/>
              <p:nvPr/>
            </p:nvSpPr>
            <p:spPr>
              <a:xfrm>
                <a:off x="1067974" y="2029686"/>
                <a:ext cx="1817813" cy="1798856"/>
              </a:xfrm>
              <a:prstGeom prst="ellipse">
                <a:avLst/>
              </a:prstGeom>
              <a:gradFill flip="none" rotWithShape="1">
                <a:gsLst>
                  <a:gs pos="0">
                    <a:srgbClr val="00ABB5">
                      <a:lumMod val="90000"/>
                    </a:srgbClr>
                  </a:gs>
                  <a:gs pos="74000">
                    <a:srgbClr val="00ABB5"/>
                  </a:gs>
                  <a:gs pos="83000">
                    <a:srgbClr val="00ABB5"/>
                  </a:gs>
                  <a:gs pos="99000">
                    <a:srgbClr val="00ABB5">
                      <a:lumMod val="78000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txBody>
              <a:bodyPr lIns="45713" tIns="22850" rIns="45713" bIns="22850" anchor="ctr"/>
              <a:lstStyle/>
              <a:p>
                <a:pPr algn="ctr" defTabSz="914034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sz="3599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pic>
            <p:nvPicPr>
              <p:cNvPr id="35" name="Graphic 34">
                <a:extLst>
                  <a:ext uri="{FF2B5EF4-FFF2-40B4-BE49-F238E27FC236}">
                    <a16:creationId xmlns:a16="http://schemas.microsoft.com/office/drawing/2014/main" id="{C9E36D80-522A-9A4A-A231-E21E27A82A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1546703" y="2504463"/>
                <a:ext cx="799890" cy="799890"/>
              </a:xfrm>
              <a:prstGeom prst="rect">
                <a:avLst/>
              </a:prstGeom>
            </p:spPr>
          </p:pic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433DFA0-BB2D-4341-8EFD-CB5CDE275BEE}"/>
              </a:ext>
            </a:extLst>
          </p:cNvPr>
          <p:cNvGrpSpPr/>
          <p:nvPr/>
        </p:nvGrpSpPr>
        <p:grpSpPr>
          <a:xfrm>
            <a:off x="4648931" y="2009808"/>
            <a:ext cx="2663825" cy="2962000"/>
            <a:chOff x="4648931" y="2009808"/>
            <a:chExt cx="2663825" cy="296200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D03DC17-979E-0349-B17A-2390BDCE78B0}"/>
                </a:ext>
              </a:extLst>
            </p:cNvPr>
            <p:cNvSpPr txBox="1"/>
            <p:nvPr/>
          </p:nvSpPr>
          <p:spPr>
            <a:xfrm>
              <a:off x="4648931" y="4143719"/>
              <a:ext cx="2663825" cy="828089"/>
            </a:xfrm>
            <a:prstGeom prst="rect">
              <a:avLst/>
            </a:prstGeom>
            <a:noFill/>
          </p:spPr>
          <p:txBody>
            <a:bodyPr wrap="square" lIns="90000" tIns="90000" rIns="90000" bIns="90000" rtlCol="0">
              <a:spAutoFit/>
            </a:bodyPr>
            <a:lstStyle/>
            <a:p>
              <a:pPr lvl="0" algn="ctr"/>
              <a:r>
                <a:rPr lang="en-GB" sz="2100" dirty="0">
                  <a:solidFill>
                    <a:srgbClr val="FFC000"/>
                  </a:solidFill>
                </a:rPr>
                <a:t>What is</a:t>
              </a:r>
            </a:p>
            <a:p>
              <a:pPr lvl="0" algn="ctr"/>
              <a:r>
                <a:rPr lang="en-GB" sz="2100" dirty="0">
                  <a:solidFill>
                    <a:srgbClr val="FFC000"/>
                  </a:solidFill>
                </a:rPr>
                <a:t>improving?</a:t>
              </a: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F8708AF-4F88-6D47-943B-3564BDC644CA}"/>
                </a:ext>
              </a:extLst>
            </p:cNvPr>
            <p:cNvGrpSpPr/>
            <p:nvPr/>
          </p:nvGrpSpPr>
          <p:grpSpPr>
            <a:xfrm>
              <a:off x="5150581" y="2009808"/>
              <a:ext cx="1817813" cy="1798856"/>
              <a:chOff x="3897313" y="2009808"/>
              <a:chExt cx="1817813" cy="1798856"/>
            </a:xfrm>
          </p:grpSpPr>
          <p:sp>
            <p:nvSpPr>
              <p:cNvPr id="43" name="Shape 4500">
                <a:extLst>
                  <a:ext uri="{FF2B5EF4-FFF2-40B4-BE49-F238E27FC236}">
                    <a16:creationId xmlns:a16="http://schemas.microsoft.com/office/drawing/2014/main" id="{6F5D5E95-2655-E04B-A49A-F4ACF25E8472}"/>
                  </a:ext>
                </a:extLst>
              </p:cNvPr>
              <p:cNvSpPr/>
              <p:nvPr/>
            </p:nvSpPr>
            <p:spPr>
              <a:xfrm>
                <a:off x="3897313" y="2009808"/>
                <a:ext cx="1817813" cy="1798856"/>
              </a:xfrm>
              <a:prstGeom prst="ellipse">
                <a:avLst/>
              </a:prstGeom>
              <a:gradFill flip="none" rotWithShape="1">
                <a:gsLst>
                  <a:gs pos="0">
                    <a:srgbClr val="FFC000">
                      <a:lumMod val="90000"/>
                    </a:srgbClr>
                  </a:gs>
                  <a:gs pos="74000">
                    <a:srgbClr val="FFC000"/>
                  </a:gs>
                  <a:gs pos="83000">
                    <a:srgbClr val="FFC000"/>
                  </a:gs>
                  <a:gs pos="99000">
                    <a:srgbClr val="FFC000">
                      <a:lumMod val="78000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txBody>
              <a:bodyPr lIns="45713" tIns="22850" rIns="45713" bIns="22850" anchor="ctr"/>
              <a:lstStyle/>
              <a:p>
                <a:pPr algn="ctr" defTabSz="914034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sz="3599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pic>
            <p:nvPicPr>
              <p:cNvPr id="44" name="Graphic 43">
                <a:extLst>
                  <a:ext uri="{FF2B5EF4-FFF2-40B4-BE49-F238E27FC236}">
                    <a16:creationId xmlns:a16="http://schemas.microsoft.com/office/drawing/2014/main" id="{3086485D-6F85-2949-AB76-A2FC2A3897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4275025" y="2378042"/>
                <a:ext cx="1062388" cy="1062388"/>
              </a:xfrm>
              <a:prstGeom prst="rect">
                <a:avLst/>
              </a:prstGeom>
            </p:spPr>
          </p:pic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BBA43AD-43F4-2F48-B730-D45D3575C5CA}"/>
              </a:ext>
            </a:extLst>
          </p:cNvPr>
          <p:cNvGrpSpPr/>
          <p:nvPr/>
        </p:nvGrpSpPr>
        <p:grpSpPr>
          <a:xfrm>
            <a:off x="8377940" y="1974690"/>
            <a:ext cx="2736850" cy="3320283"/>
            <a:chOff x="6059488" y="1974690"/>
            <a:chExt cx="2736850" cy="3320283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D844649-82F1-054C-ABE3-266BAA8B1DEA}"/>
                </a:ext>
              </a:extLst>
            </p:cNvPr>
            <p:cNvSpPr txBox="1"/>
            <p:nvPr/>
          </p:nvSpPr>
          <p:spPr>
            <a:xfrm>
              <a:off x="6059488" y="4143719"/>
              <a:ext cx="2736850" cy="1151254"/>
            </a:xfrm>
            <a:prstGeom prst="rect">
              <a:avLst/>
            </a:prstGeom>
            <a:noFill/>
          </p:spPr>
          <p:txBody>
            <a:bodyPr wrap="square" lIns="90000" tIns="90000" rIns="90000" bIns="90000" rtlCol="0">
              <a:spAutoFit/>
            </a:bodyPr>
            <a:lstStyle/>
            <a:p>
              <a:pPr lvl="0" algn="ctr"/>
              <a:r>
                <a:rPr lang="en-GB" sz="2100" dirty="0">
                  <a:solidFill>
                    <a:srgbClr val="B3D236"/>
                  </a:solidFill>
                </a:rPr>
                <a:t>What are the challenges and areas for improvement?</a:t>
              </a: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4A2F4E4B-FBEE-CF43-AE57-BB7FA36636BB}"/>
                </a:ext>
              </a:extLst>
            </p:cNvPr>
            <p:cNvGrpSpPr/>
            <p:nvPr/>
          </p:nvGrpSpPr>
          <p:grpSpPr>
            <a:xfrm>
              <a:off x="6477202" y="1974690"/>
              <a:ext cx="1817813" cy="1798856"/>
              <a:chOff x="6477202" y="1974690"/>
              <a:chExt cx="1817813" cy="1798856"/>
            </a:xfrm>
          </p:grpSpPr>
          <p:sp>
            <p:nvSpPr>
              <p:cNvPr id="48" name="Shape 4500">
                <a:extLst>
                  <a:ext uri="{FF2B5EF4-FFF2-40B4-BE49-F238E27FC236}">
                    <a16:creationId xmlns:a16="http://schemas.microsoft.com/office/drawing/2014/main" id="{0A7D3157-0F57-3E4F-A1B3-3AFED91F77E7}"/>
                  </a:ext>
                </a:extLst>
              </p:cNvPr>
              <p:cNvSpPr/>
              <p:nvPr/>
            </p:nvSpPr>
            <p:spPr>
              <a:xfrm>
                <a:off x="6477202" y="1974690"/>
                <a:ext cx="1817813" cy="1798856"/>
              </a:xfrm>
              <a:prstGeom prst="ellipse">
                <a:avLst/>
              </a:prstGeom>
              <a:solidFill>
                <a:srgbClr val="B3D236"/>
              </a:solidFill>
              <a:ln>
                <a:noFill/>
              </a:ln>
            </p:spPr>
            <p:txBody>
              <a:bodyPr lIns="45713" tIns="22850" rIns="45713" bIns="22850" anchor="ctr"/>
              <a:lstStyle/>
              <a:p>
                <a:pPr algn="ctr" defTabSz="914034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sz="3599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pic>
            <p:nvPicPr>
              <p:cNvPr id="49" name="Graphic 48">
                <a:extLst>
                  <a:ext uri="{FF2B5EF4-FFF2-40B4-BE49-F238E27FC236}">
                    <a16:creationId xmlns:a16="http://schemas.microsoft.com/office/drawing/2014/main" id="{FDF05836-DF97-9E4B-BEB3-DF7786DE7E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p:blipFill>
            <p:spPr>
              <a:xfrm>
                <a:off x="6908922" y="2393998"/>
                <a:ext cx="960241" cy="96024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28149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5225" y="1660635"/>
            <a:ext cx="8286750" cy="3489434"/>
          </a:xfrm>
        </p:spPr>
        <p:txBody>
          <a:bodyPr lIns="0" tIns="0" rIns="0" bIns="0" numCol="1" spcCol="180000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The focus on developing skills for learning, life and work supports young people to sustain post school destinations.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Partnership working with business and industry to support children and young people to learn in meaningful real-life contexts.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The focus on improving communication, self-regulation and independent living skills for those learners with the most complex additional support needs.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>
                <a:solidFill>
                  <a:srgbClr val="00ABB5"/>
                </a:solidFill>
              </a:rPr>
              <a:t>What is working consistently well?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F7A2BB0-8715-394B-8E3E-5067064C4171}"/>
              </a:ext>
            </a:extLst>
          </p:cNvPr>
          <p:cNvSpPr txBox="1"/>
          <p:nvPr/>
        </p:nvSpPr>
        <p:spPr>
          <a:xfrm>
            <a:off x="5494429" y="6265573"/>
            <a:ext cx="113011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CA35808-00F3-A648-AD6E-20DA144B00F7}"/>
              </a:ext>
            </a:extLst>
          </p:cNvPr>
          <p:cNvSpPr/>
          <p:nvPr/>
        </p:nvSpPr>
        <p:spPr>
          <a:xfrm>
            <a:off x="5463285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8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0495BF1-61F6-9D4D-A491-54BC2CFF8FA9}"/>
              </a:ext>
            </a:extLst>
          </p:cNvPr>
          <p:cNvSpPr/>
          <p:nvPr/>
        </p:nvSpPr>
        <p:spPr>
          <a:xfrm>
            <a:off x="639075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962C6505-6839-8747-940D-6BBDB1880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549275"/>
            <a:ext cx="10440987" cy="197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C4C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800" b="0" dirty="0">
                <a:solidFill>
                  <a:srgbClr val="004297"/>
                </a:solidFill>
              </a:rPr>
              <a:t>Special Schools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1F0DD9F-3DAF-9D4F-9D77-C5E96001DA56}"/>
              </a:ext>
            </a:extLst>
          </p:cNvPr>
          <p:cNvGrpSpPr/>
          <p:nvPr/>
        </p:nvGrpSpPr>
        <p:grpSpPr>
          <a:xfrm>
            <a:off x="658813" y="1517904"/>
            <a:ext cx="2736850" cy="4718304"/>
            <a:chOff x="658813" y="1517904"/>
            <a:chExt cx="2736850" cy="4718304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554FAEA-E04E-8146-AD28-0AFFB619FCFF}"/>
                </a:ext>
              </a:extLst>
            </p:cNvPr>
            <p:cNvSpPr/>
            <p:nvPr/>
          </p:nvSpPr>
          <p:spPr>
            <a:xfrm>
              <a:off x="658813" y="1517904"/>
              <a:ext cx="2736850" cy="4718304"/>
            </a:xfrm>
            <a:prstGeom prst="rect">
              <a:avLst/>
            </a:prstGeom>
            <a:solidFill>
              <a:srgbClr val="00ABB5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4E433CF-AA79-2A49-8728-B8AFD9FF464E}"/>
                </a:ext>
              </a:extLst>
            </p:cNvPr>
            <p:cNvSpPr txBox="1"/>
            <p:nvPr/>
          </p:nvSpPr>
          <p:spPr>
            <a:xfrm>
              <a:off x="658813" y="4645152"/>
              <a:ext cx="2736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ABB5"/>
                  </a:solidFill>
                </a:rPr>
                <a:t>SPECIAL </a:t>
              </a:r>
            </a:p>
            <a:p>
              <a:pPr algn="ctr"/>
              <a:r>
                <a:rPr lang="en-US" b="1" dirty="0">
                  <a:solidFill>
                    <a:srgbClr val="00ABB5"/>
                  </a:solidFill>
                </a:rPr>
                <a:t>SCHOOLS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74" y="1747660"/>
            <a:ext cx="1855927" cy="278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02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8523" y="1686739"/>
            <a:ext cx="8140622" cy="4384874"/>
          </a:xfrm>
        </p:spPr>
        <p:txBody>
          <a:bodyPr lIns="0" tIns="0" rIns="0" bIns="0" numCol="1" spcCol="180000"/>
          <a:lstStyle/>
          <a:p>
            <a:pPr marL="457200" lvl="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The development of productive links with businesses and local colleges providing more bespoke pathways and opportunities for  learners in the senior phase to achieve vocational qualifications.</a:t>
            </a:r>
          </a:p>
          <a:p>
            <a:pPr lvl="0">
              <a:spcBef>
                <a:spcPts val="0"/>
              </a:spcBef>
              <a:spcAft>
                <a:spcPts val="1200"/>
              </a:spcAft>
            </a:pPr>
            <a:endParaRPr lang="en-GB" sz="1600" dirty="0"/>
          </a:p>
          <a:p>
            <a:pPr marL="457200" lvl="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Work with Skills Development Scotland is helping staff and learners to gain knowledge of local labour market intelligence and tailor learning pathways accordingly.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4E4B5D-F1FD-9B4A-97A8-98F496C1D7A0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9F68A171-70C5-C145-93DB-88259FCAAA3D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>
                <a:solidFill>
                  <a:srgbClr val="FFC000"/>
                </a:solidFill>
              </a:rPr>
              <a:t>What is improving?</a:t>
            </a:r>
            <a:endParaRPr lang="en-GB" sz="2800" b="1" dirty="0">
              <a:solidFill>
                <a:srgbClr val="00ABB5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A2AC82-B5F2-784E-BD13-99A2D8033808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3266E21-194E-5A42-B443-398877E78F3E}"/>
              </a:ext>
            </a:extLst>
          </p:cNvPr>
          <p:cNvSpPr txBox="1"/>
          <p:nvPr/>
        </p:nvSpPr>
        <p:spPr>
          <a:xfrm>
            <a:off x="5494429" y="6265573"/>
            <a:ext cx="113011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B7E40D9-D488-374F-BBE9-F77A0B9435B5}"/>
              </a:ext>
            </a:extLst>
          </p:cNvPr>
          <p:cNvSpPr/>
          <p:nvPr/>
        </p:nvSpPr>
        <p:spPr>
          <a:xfrm>
            <a:off x="5416986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6" name="Rectangle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6F29206-B838-8C4B-BA86-20954B1C795A}"/>
              </a:ext>
            </a:extLst>
          </p:cNvPr>
          <p:cNvSpPr/>
          <p:nvPr/>
        </p:nvSpPr>
        <p:spPr>
          <a:xfrm>
            <a:off x="6437051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C3130CEB-75D0-0544-855F-A3B555768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549275"/>
            <a:ext cx="10440987" cy="197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C4C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800" b="0" dirty="0">
                <a:solidFill>
                  <a:srgbClr val="004297"/>
                </a:solidFill>
              </a:rPr>
              <a:t>Special Schools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4B7F43E-225E-EC4F-8E0D-3E125F174875}"/>
              </a:ext>
            </a:extLst>
          </p:cNvPr>
          <p:cNvGrpSpPr/>
          <p:nvPr/>
        </p:nvGrpSpPr>
        <p:grpSpPr>
          <a:xfrm>
            <a:off x="658813" y="1517904"/>
            <a:ext cx="2736850" cy="4718304"/>
            <a:chOff x="658813" y="1517904"/>
            <a:chExt cx="2736850" cy="4718304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510C4E4-1873-0D4C-8383-3D34774635D8}"/>
                </a:ext>
              </a:extLst>
            </p:cNvPr>
            <p:cNvSpPr/>
            <p:nvPr/>
          </p:nvSpPr>
          <p:spPr>
            <a:xfrm>
              <a:off x="658813" y="1517904"/>
              <a:ext cx="2736850" cy="4718304"/>
            </a:xfrm>
            <a:prstGeom prst="rect">
              <a:avLst/>
            </a:prstGeom>
            <a:solidFill>
              <a:srgbClr val="FFC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3DF3B85-E074-944A-8C78-60F078BEFBC4}"/>
                </a:ext>
              </a:extLst>
            </p:cNvPr>
            <p:cNvSpPr txBox="1"/>
            <p:nvPr/>
          </p:nvSpPr>
          <p:spPr>
            <a:xfrm>
              <a:off x="658813" y="4645152"/>
              <a:ext cx="2736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C000"/>
                  </a:solidFill>
                </a:rPr>
                <a:t>SPECIAL </a:t>
              </a:r>
            </a:p>
            <a:p>
              <a:pPr algn="ctr"/>
              <a:r>
                <a:rPr lang="en-US" b="1" dirty="0">
                  <a:solidFill>
                    <a:srgbClr val="FFC000"/>
                  </a:solidFill>
                </a:rPr>
                <a:t>SCHOOLS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74" y="1747660"/>
            <a:ext cx="1855927" cy="278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10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9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724779"/>
            <a:ext cx="7740650" cy="4395621"/>
          </a:xfrm>
        </p:spPr>
        <p:txBody>
          <a:bodyPr numCol="1" spcCol="180000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Making the link with skills for work more explicit in planning </a:t>
            </a:r>
            <a:r>
              <a:rPr lang="en-GB" sz="2800" dirty="0" smtClean="0"/>
              <a:t>learning. </a:t>
            </a:r>
            <a:endParaRPr lang="en-GB" sz="1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Making better use of the Career Education Standard 3-18 to ensure children and young people have </a:t>
            </a:r>
            <a:r>
              <a:rPr lang="en-GB" sz="2800" dirty="0" smtClean="0"/>
              <a:t>access to experience </a:t>
            </a:r>
            <a:r>
              <a:rPr lang="en-GB" sz="2800" dirty="0"/>
              <a:t>of the world of work. </a:t>
            </a:r>
            <a:endParaRPr lang="en-GB" sz="1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Making better use of the Work Placement Standard to ensure the quality of work-based learning </a:t>
            </a:r>
            <a:r>
              <a:rPr lang="en-GB" sz="2800" dirty="0" smtClean="0"/>
              <a:t>experiences </a:t>
            </a:r>
            <a:r>
              <a:rPr lang="en-GB" sz="2800" dirty="0"/>
              <a:t>for young people.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>
                <a:solidFill>
                  <a:srgbClr val="B3D236"/>
                </a:solidFill>
              </a:rPr>
              <a:t>What are the challenges and areas for improvement?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4E3E9D1-D078-2845-8083-409EF3E9F200}"/>
              </a:ext>
            </a:extLst>
          </p:cNvPr>
          <p:cNvSpPr txBox="1"/>
          <p:nvPr/>
        </p:nvSpPr>
        <p:spPr>
          <a:xfrm>
            <a:off x="5494429" y="6265573"/>
            <a:ext cx="113011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0AD4A58-9A03-CF42-8D98-A3C47C93F0AE}"/>
              </a:ext>
            </a:extLst>
          </p:cNvPr>
          <p:cNvSpPr/>
          <p:nvPr/>
        </p:nvSpPr>
        <p:spPr>
          <a:xfrm>
            <a:off x="5463287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7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6BCF450-C1CE-5E41-BC3B-80FD431FF70D}"/>
              </a:ext>
            </a:extLst>
          </p:cNvPr>
          <p:cNvSpPr/>
          <p:nvPr/>
        </p:nvSpPr>
        <p:spPr>
          <a:xfrm>
            <a:off x="6413902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9C1BBBC8-70FB-A24E-B27F-8C148A5FB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549275"/>
            <a:ext cx="10440987" cy="197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C4C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800" b="0" dirty="0">
                <a:solidFill>
                  <a:srgbClr val="004297"/>
                </a:solidFill>
              </a:rPr>
              <a:t>Special Schools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70AB9D9-322C-A84E-8D1E-883AA701A29A}"/>
              </a:ext>
            </a:extLst>
          </p:cNvPr>
          <p:cNvGrpSpPr/>
          <p:nvPr/>
        </p:nvGrpSpPr>
        <p:grpSpPr>
          <a:xfrm>
            <a:off x="658813" y="1517904"/>
            <a:ext cx="2736850" cy="4718304"/>
            <a:chOff x="658813" y="1517904"/>
            <a:chExt cx="2736850" cy="4718304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A73D95F-451E-FC4F-AE98-F8E7F4505803}"/>
                </a:ext>
              </a:extLst>
            </p:cNvPr>
            <p:cNvSpPr/>
            <p:nvPr/>
          </p:nvSpPr>
          <p:spPr>
            <a:xfrm>
              <a:off x="658813" y="1517904"/>
              <a:ext cx="2736850" cy="4718304"/>
            </a:xfrm>
            <a:prstGeom prst="rect">
              <a:avLst/>
            </a:prstGeom>
            <a:solidFill>
              <a:srgbClr val="B3D236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B3D236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66291A2-BA7E-A94B-9A53-19652B754670}"/>
                </a:ext>
              </a:extLst>
            </p:cNvPr>
            <p:cNvSpPr txBox="1"/>
            <p:nvPr/>
          </p:nvSpPr>
          <p:spPr>
            <a:xfrm>
              <a:off x="658813" y="4645152"/>
              <a:ext cx="2736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B3D236"/>
                  </a:solidFill>
                </a:rPr>
                <a:t>SPECIAL </a:t>
              </a:r>
            </a:p>
            <a:p>
              <a:pPr algn="ctr"/>
              <a:r>
                <a:rPr lang="en-US" b="1" dirty="0">
                  <a:solidFill>
                    <a:srgbClr val="B3D236"/>
                  </a:solidFill>
                </a:rPr>
                <a:t>SCHOOLS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74" y="1747660"/>
            <a:ext cx="1855927" cy="278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49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0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hlinkClick r:id="rId3" action="ppaction://hlinksldjump"/>
            <a:extLst>
              <a:ext uri="{FF2B5EF4-FFF2-40B4-BE49-F238E27FC236}">
                <a16:creationId xmlns:a16="http://schemas.microsoft.com/office/drawing/2014/main" id="{BFCDBD53-A2A3-DD4D-BF83-6DBC67A428DC}"/>
              </a:ext>
            </a:extLst>
          </p:cNvPr>
          <p:cNvSpPr/>
          <p:nvPr/>
        </p:nvSpPr>
        <p:spPr>
          <a:xfrm>
            <a:off x="1055688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hlinkClick r:id="rId4" action="ppaction://hlinksldjump"/>
            <a:extLst>
              <a:ext uri="{FF2B5EF4-FFF2-40B4-BE49-F238E27FC236}">
                <a16:creationId xmlns:a16="http://schemas.microsoft.com/office/drawing/2014/main" id="{C5C7C545-9BDF-2145-8B5E-AAAA52E4E7C9}"/>
              </a:ext>
            </a:extLst>
          </p:cNvPr>
          <p:cNvSpPr/>
          <p:nvPr/>
        </p:nvSpPr>
        <p:spPr>
          <a:xfrm>
            <a:off x="3635905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hlinkClick r:id="rId5" action="ppaction://hlinksldjump"/>
            <a:extLst>
              <a:ext uri="{FF2B5EF4-FFF2-40B4-BE49-F238E27FC236}">
                <a16:creationId xmlns:a16="http://schemas.microsoft.com/office/drawing/2014/main" id="{BF44FC2C-B732-BC4F-8534-B1AE5360F8F7}"/>
              </a:ext>
            </a:extLst>
          </p:cNvPr>
          <p:cNvSpPr/>
          <p:nvPr/>
        </p:nvSpPr>
        <p:spPr>
          <a:xfrm>
            <a:off x="6227274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29C90358-77E8-4F4B-BF8B-3A62DB1CD685}"/>
              </a:ext>
            </a:extLst>
          </p:cNvPr>
          <p:cNvSpPr txBox="1">
            <a:spLocks/>
          </p:cNvSpPr>
          <p:nvPr/>
        </p:nvSpPr>
        <p:spPr bwMode="auto">
          <a:xfrm>
            <a:off x="658813" y="712382"/>
            <a:ext cx="6750843" cy="83014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3200" dirty="0">
                <a:solidFill>
                  <a:srgbClr val="004297"/>
                </a:solidFill>
              </a:rPr>
              <a:t>Secondary schools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46B27EB-167B-9641-877A-2B8BA195B98A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0380A4-4E49-A249-B47A-54B1CD899089}"/>
              </a:ext>
            </a:extLst>
          </p:cNvPr>
          <p:cNvSpPr txBox="1"/>
          <p:nvPr/>
        </p:nvSpPr>
        <p:spPr>
          <a:xfrm>
            <a:off x="4871664" y="6265573"/>
            <a:ext cx="23756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36" name="Rectangle 3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66DF118-82C1-BB41-80F4-71F61EDE7D7B}"/>
              </a:ext>
            </a:extLst>
          </p:cNvPr>
          <p:cNvSpPr/>
          <p:nvPr/>
        </p:nvSpPr>
        <p:spPr>
          <a:xfrm>
            <a:off x="4826677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37" name="Rectangle 3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9CA721A-ACA7-8349-8E11-BDC17FC75289}"/>
              </a:ext>
            </a:extLst>
          </p:cNvPr>
          <p:cNvSpPr/>
          <p:nvPr/>
        </p:nvSpPr>
        <p:spPr>
          <a:xfrm>
            <a:off x="7027361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4A5EE6D-3358-3841-BD31-479125CF82D3}"/>
              </a:ext>
            </a:extLst>
          </p:cNvPr>
          <p:cNvGrpSpPr/>
          <p:nvPr/>
        </p:nvGrpSpPr>
        <p:grpSpPr>
          <a:xfrm>
            <a:off x="1108518" y="2029686"/>
            <a:ext cx="2736851" cy="2942122"/>
            <a:chOff x="658813" y="2029686"/>
            <a:chExt cx="2736851" cy="294212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D3D431B-E488-974D-A259-FC1097BDAFCF}"/>
                </a:ext>
              </a:extLst>
            </p:cNvPr>
            <p:cNvSpPr txBox="1"/>
            <p:nvPr/>
          </p:nvSpPr>
          <p:spPr>
            <a:xfrm>
              <a:off x="658813" y="4143719"/>
              <a:ext cx="2736851" cy="828089"/>
            </a:xfrm>
            <a:prstGeom prst="rect">
              <a:avLst/>
            </a:prstGeom>
            <a:noFill/>
          </p:spPr>
          <p:txBody>
            <a:bodyPr wrap="square" lIns="90000" tIns="90000" rIns="90000" bIns="90000" rtlCol="0">
              <a:spAutoFit/>
            </a:bodyPr>
            <a:lstStyle/>
            <a:p>
              <a:pPr lvl="0" algn="ctr"/>
              <a:r>
                <a:rPr lang="en-GB" sz="2100" dirty="0">
                  <a:solidFill>
                    <a:srgbClr val="2BC5CD"/>
                  </a:solidFill>
                </a:rPr>
                <a:t>What is working consistently well?</a:t>
              </a:r>
            </a:p>
          </p:txBody>
        </p:sp>
        <p:sp>
          <p:nvSpPr>
            <p:cNvPr id="33" name="Shape 4500">
              <a:extLst>
                <a:ext uri="{FF2B5EF4-FFF2-40B4-BE49-F238E27FC236}">
                  <a16:creationId xmlns:a16="http://schemas.microsoft.com/office/drawing/2014/main" id="{E72DC96C-AC9B-3845-8C33-E296D0A2BE81}"/>
                </a:ext>
              </a:extLst>
            </p:cNvPr>
            <p:cNvSpPr/>
            <p:nvPr/>
          </p:nvSpPr>
          <p:spPr>
            <a:xfrm>
              <a:off x="1116048" y="2029686"/>
              <a:ext cx="1817813" cy="1798856"/>
            </a:xfrm>
            <a:prstGeom prst="ellipse">
              <a:avLst/>
            </a:prstGeom>
            <a:gradFill flip="none" rotWithShape="1">
              <a:gsLst>
                <a:gs pos="0">
                  <a:srgbClr val="00ABB5">
                    <a:lumMod val="90000"/>
                  </a:srgbClr>
                </a:gs>
                <a:gs pos="74000">
                  <a:srgbClr val="00ABB5"/>
                </a:gs>
                <a:gs pos="83000">
                  <a:srgbClr val="00ABB5"/>
                </a:gs>
                <a:gs pos="99000">
                  <a:srgbClr val="00ABB5">
                    <a:lumMod val="78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DC442BD-380A-7D4C-8AF1-B17340284BD0}"/>
              </a:ext>
            </a:extLst>
          </p:cNvPr>
          <p:cNvGrpSpPr/>
          <p:nvPr/>
        </p:nvGrpSpPr>
        <p:grpSpPr>
          <a:xfrm>
            <a:off x="4648931" y="2009808"/>
            <a:ext cx="2663825" cy="2962000"/>
            <a:chOff x="4648931" y="2009808"/>
            <a:chExt cx="2663825" cy="296200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759B665-D44C-A34E-ABBF-E9ACF5D5F61F}"/>
                </a:ext>
              </a:extLst>
            </p:cNvPr>
            <p:cNvSpPr txBox="1"/>
            <p:nvPr/>
          </p:nvSpPr>
          <p:spPr>
            <a:xfrm>
              <a:off x="4648931" y="4143719"/>
              <a:ext cx="2663825" cy="828089"/>
            </a:xfrm>
            <a:prstGeom prst="rect">
              <a:avLst/>
            </a:prstGeom>
            <a:noFill/>
          </p:spPr>
          <p:txBody>
            <a:bodyPr wrap="square" lIns="90000" tIns="90000" rIns="90000" bIns="90000" rtlCol="0">
              <a:spAutoFit/>
            </a:bodyPr>
            <a:lstStyle/>
            <a:p>
              <a:pPr lvl="0" algn="ctr"/>
              <a:r>
                <a:rPr lang="en-GB" sz="2100" dirty="0">
                  <a:solidFill>
                    <a:srgbClr val="FFC000"/>
                  </a:solidFill>
                </a:rPr>
                <a:t>What is</a:t>
              </a:r>
            </a:p>
            <a:p>
              <a:pPr lvl="0" algn="ctr"/>
              <a:r>
                <a:rPr lang="en-GB" sz="2100" dirty="0">
                  <a:solidFill>
                    <a:srgbClr val="FFC000"/>
                  </a:solidFill>
                </a:rPr>
                <a:t>improving?</a:t>
              </a:r>
            </a:p>
          </p:txBody>
        </p:sp>
        <p:sp>
          <p:nvSpPr>
            <p:cNvPr id="43" name="Shape 4500">
              <a:extLst>
                <a:ext uri="{FF2B5EF4-FFF2-40B4-BE49-F238E27FC236}">
                  <a16:creationId xmlns:a16="http://schemas.microsoft.com/office/drawing/2014/main" id="{A7CBFA3D-E2E6-D14F-BF83-3C65933FF6F6}"/>
                </a:ext>
              </a:extLst>
            </p:cNvPr>
            <p:cNvSpPr/>
            <p:nvPr/>
          </p:nvSpPr>
          <p:spPr>
            <a:xfrm>
              <a:off x="5150581" y="2009808"/>
              <a:ext cx="1817813" cy="1798856"/>
            </a:xfrm>
            <a:prstGeom prst="ellipse">
              <a:avLst/>
            </a:prstGeom>
            <a:gradFill flip="none" rotWithShape="1">
              <a:gsLst>
                <a:gs pos="0">
                  <a:srgbClr val="FFC000">
                    <a:lumMod val="90000"/>
                  </a:srgbClr>
                </a:gs>
                <a:gs pos="74000">
                  <a:srgbClr val="FFC000"/>
                </a:gs>
                <a:gs pos="83000">
                  <a:srgbClr val="FFC000"/>
                </a:gs>
                <a:gs pos="99000">
                  <a:srgbClr val="FFC000">
                    <a:lumMod val="78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B9866F6-CFC9-824D-B15B-62652DB674A8}"/>
              </a:ext>
            </a:extLst>
          </p:cNvPr>
          <p:cNvGrpSpPr/>
          <p:nvPr/>
        </p:nvGrpSpPr>
        <p:grpSpPr>
          <a:xfrm>
            <a:off x="8377940" y="1974690"/>
            <a:ext cx="2736850" cy="3320283"/>
            <a:chOff x="6059488" y="1974690"/>
            <a:chExt cx="2736850" cy="3320283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678CC5D-DAAA-1A4E-8581-729A5B93E8A8}"/>
                </a:ext>
              </a:extLst>
            </p:cNvPr>
            <p:cNvSpPr txBox="1"/>
            <p:nvPr/>
          </p:nvSpPr>
          <p:spPr>
            <a:xfrm>
              <a:off x="6059488" y="4143719"/>
              <a:ext cx="2736850" cy="1151254"/>
            </a:xfrm>
            <a:prstGeom prst="rect">
              <a:avLst/>
            </a:prstGeom>
            <a:noFill/>
          </p:spPr>
          <p:txBody>
            <a:bodyPr wrap="square" lIns="90000" tIns="90000" rIns="90000" bIns="90000" rtlCol="0">
              <a:spAutoFit/>
            </a:bodyPr>
            <a:lstStyle/>
            <a:p>
              <a:pPr lvl="0" algn="ctr"/>
              <a:r>
                <a:rPr lang="en-GB" sz="2100" dirty="0">
                  <a:solidFill>
                    <a:srgbClr val="B3D236"/>
                  </a:solidFill>
                </a:rPr>
                <a:t>What are the challenges and areas for improvement?</a:t>
              </a:r>
            </a:p>
          </p:txBody>
        </p:sp>
        <p:sp>
          <p:nvSpPr>
            <p:cNvPr id="48" name="Shape 4500">
              <a:extLst>
                <a:ext uri="{FF2B5EF4-FFF2-40B4-BE49-F238E27FC236}">
                  <a16:creationId xmlns:a16="http://schemas.microsoft.com/office/drawing/2014/main" id="{B4A3F5D5-66D0-E546-A254-EE6BC17F5C82}"/>
                </a:ext>
              </a:extLst>
            </p:cNvPr>
            <p:cNvSpPr/>
            <p:nvPr/>
          </p:nvSpPr>
          <p:spPr>
            <a:xfrm>
              <a:off x="6477202" y="1974690"/>
              <a:ext cx="1817813" cy="1798856"/>
            </a:xfrm>
            <a:prstGeom prst="ellipse">
              <a:avLst/>
            </a:prstGeom>
            <a:solidFill>
              <a:srgbClr val="B3D236"/>
            </a:soli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pic>
        <p:nvPicPr>
          <p:cNvPr id="25" name="Graphic 34">
            <a:extLst>
              <a:ext uri="{FF2B5EF4-FFF2-40B4-BE49-F238E27FC236}">
                <a16:creationId xmlns:a16="http://schemas.microsoft.com/office/drawing/2014/main" id="{C9E36D80-522A-9A4A-A231-E21E27A82A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044482" y="2504463"/>
            <a:ext cx="799890" cy="799890"/>
          </a:xfrm>
          <a:prstGeom prst="rect">
            <a:avLst/>
          </a:prstGeom>
        </p:spPr>
      </p:pic>
      <p:pic>
        <p:nvPicPr>
          <p:cNvPr id="29" name="Graphic 43">
            <a:extLst>
              <a:ext uri="{FF2B5EF4-FFF2-40B4-BE49-F238E27FC236}">
                <a16:creationId xmlns:a16="http://schemas.microsoft.com/office/drawing/2014/main" id="{3086485D-6F85-2949-AB76-A2FC2A3897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528293" y="2378042"/>
            <a:ext cx="1062388" cy="1062388"/>
          </a:xfrm>
          <a:prstGeom prst="rect">
            <a:avLst/>
          </a:prstGeom>
        </p:spPr>
      </p:pic>
      <p:pic>
        <p:nvPicPr>
          <p:cNvPr id="32" name="Graphic 48">
            <a:extLst>
              <a:ext uri="{FF2B5EF4-FFF2-40B4-BE49-F238E27FC236}">
                <a16:creationId xmlns:a16="http://schemas.microsoft.com/office/drawing/2014/main" id="{FDF05836-DF97-9E4B-BEB3-DF7786DE7E0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9227374" y="2393998"/>
            <a:ext cx="960241" cy="96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5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3549" y="1828800"/>
            <a:ext cx="8137525" cy="3489434"/>
          </a:xfrm>
        </p:spPr>
        <p:txBody>
          <a:bodyPr lIns="0" tIns="0" rIns="0" bIns="0" numCol="1" spcCol="180000"/>
          <a:lstStyle/>
          <a:p>
            <a:pPr marL="457200" lvl="0" indent="-2730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Strategic leadership for the development and implementation of the priorities of </a:t>
            </a:r>
            <a:r>
              <a:rPr lang="en-GB" sz="2800" dirty="0" err="1"/>
              <a:t>DYW</a:t>
            </a:r>
            <a:r>
              <a:rPr lang="en-GB" sz="2800" dirty="0"/>
              <a:t> has improved overall. </a:t>
            </a:r>
          </a:p>
          <a:p>
            <a:pPr marL="403225" indent="-21907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Young people value the experience of the world of work provided in the senior phase. </a:t>
            </a:r>
          </a:p>
          <a:p>
            <a:pPr marL="403225" indent="-21907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Young people have opportunities to achieve more widely, develop their skills for learning, life and work, and support creativity and employability. </a:t>
            </a:r>
            <a:endParaRPr lang="en-GB" sz="1000" dirty="0"/>
          </a:p>
          <a:p>
            <a:pPr marL="403225" indent="-21907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>
                <a:solidFill>
                  <a:srgbClr val="00ABB5"/>
                </a:solidFill>
              </a:rPr>
              <a:t>What is working consistently well?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F7A2BB0-8715-394B-8E3E-5067064C4171}"/>
              </a:ext>
            </a:extLst>
          </p:cNvPr>
          <p:cNvSpPr txBox="1"/>
          <p:nvPr/>
        </p:nvSpPr>
        <p:spPr>
          <a:xfrm>
            <a:off x="5138562" y="6265573"/>
            <a:ext cx="1841851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CA35808-00F3-A648-AD6E-20DA144B00F7}"/>
              </a:ext>
            </a:extLst>
          </p:cNvPr>
          <p:cNvSpPr/>
          <p:nvPr/>
        </p:nvSpPr>
        <p:spPr>
          <a:xfrm>
            <a:off x="4815102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8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0495BF1-61F6-9D4D-A491-54BC2CFF8FA9}"/>
              </a:ext>
            </a:extLst>
          </p:cNvPr>
          <p:cNvSpPr/>
          <p:nvPr/>
        </p:nvSpPr>
        <p:spPr>
          <a:xfrm>
            <a:off x="7038935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1F4A770B-9415-5846-979F-EB0EC7D3F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549275"/>
            <a:ext cx="10440987" cy="197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C4C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800" b="0" dirty="0">
                <a:solidFill>
                  <a:srgbClr val="004297"/>
                </a:solidFill>
              </a:rPr>
              <a:t>Secondary Schools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F88A207-8F07-0948-8EFC-96F88B0DEDC4}"/>
              </a:ext>
            </a:extLst>
          </p:cNvPr>
          <p:cNvGrpSpPr/>
          <p:nvPr/>
        </p:nvGrpSpPr>
        <p:grpSpPr>
          <a:xfrm>
            <a:off x="658813" y="1517904"/>
            <a:ext cx="2736850" cy="4718304"/>
            <a:chOff x="658813" y="1517904"/>
            <a:chExt cx="2736850" cy="4718304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4F78ABF-AD34-1C44-86A3-CB42853F9466}"/>
                </a:ext>
              </a:extLst>
            </p:cNvPr>
            <p:cNvSpPr/>
            <p:nvPr/>
          </p:nvSpPr>
          <p:spPr>
            <a:xfrm>
              <a:off x="658813" y="1517904"/>
              <a:ext cx="2736850" cy="4718304"/>
            </a:xfrm>
            <a:prstGeom prst="rect">
              <a:avLst/>
            </a:prstGeom>
            <a:solidFill>
              <a:srgbClr val="00ABB5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D8F39EB-6918-9541-A9C3-08FC7B30302C}"/>
                </a:ext>
              </a:extLst>
            </p:cNvPr>
            <p:cNvSpPr txBox="1"/>
            <p:nvPr/>
          </p:nvSpPr>
          <p:spPr>
            <a:xfrm>
              <a:off x="658813" y="4645152"/>
              <a:ext cx="2736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ABB5"/>
                  </a:solidFill>
                </a:rPr>
                <a:t>SECONDARY</a:t>
              </a:r>
            </a:p>
            <a:p>
              <a:pPr algn="ctr"/>
              <a:r>
                <a:rPr lang="en-US" b="1" dirty="0">
                  <a:solidFill>
                    <a:srgbClr val="00ABB5"/>
                  </a:solidFill>
                </a:rPr>
                <a:t>SCHOOLS</a:t>
              </a: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49" y="2095869"/>
            <a:ext cx="2557178" cy="1704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766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657349"/>
            <a:ext cx="8137525" cy="4104821"/>
          </a:xfrm>
        </p:spPr>
        <p:txBody>
          <a:bodyPr lIns="0" tIns="0" rIns="0" bIns="0" numCol="1" spcCol="180000"/>
          <a:lstStyle/>
          <a:p>
            <a:pPr marL="457200" lvl="0" indent="-2730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Young people benefit from wider choice of learning </a:t>
            </a:r>
            <a:r>
              <a:rPr lang="en-GB" sz="2800" dirty="0" smtClean="0"/>
              <a:t>pathways through </a:t>
            </a:r>
            <a:r>
              <a:rPr lang="en-GB" sz="2800" dirty="0"/>
              <a:t>effective and agile partnership-working with local colleges, </a:t>
            </a:r>
            <a:r>
              <a:rPr lang="en-GB" sz="2800" dirty="0" err="1"/>
              <a:t>CLD</a:t>
            </a:r>
            <a:r>
              <a:rPr lang="en-GB" sz="2800" dirty="0"/>
              <a:t> and third sector providers.</a:t>
            </a:r>
          </a:p>
          <a:p>
            <a:pPr marL="457200" lvl="0" indent="-2730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Schools have strengthened partnerships with local </a:t>
            </a:r>
            <a:r>
              <a:rPr lang="en-GB" sz="2800" dirty="0" smtClean="0"/>
              <a:t>employers</a:t>
            </a:r>
          </a:p>
          <a:p>
            <a:pPr marL="457200" lvl="0" indent="-2730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/>
              <a:t>Young </a:t>
            </a:r>
            <a:r>
              <a:rPr lang="en-GB" sz="2800" dirty="0"/>
              <a:t>people have good </a:t>
            </a:r>
            <a:r>
              <a:rPr lang="en-GB" sz="2800" dirty="0" smtClean="0"/>
              <a:t>access to </a:t>
            </a:r>
            <a:r>
              <a:rPr lang="en-GB" sz="2800" dirty="0"/>
              <a:t>careers advice and guidance </a:t>
            </a:r>
            <a:r>
              <a:rPr lang="en-GB" sz="2800" dirty="0" smtClean="0"/>
              <a:t>services</a:t>
            </a:r>
            <a:endParaRPr lang="en-GB" sz="2800" dirty="0"/>
          </a:p>
          <a:p>
            <a:pPr marL="184150" lvl="0">
              <a:spcBef>
                <a:spcPts val="0"/>
              </a:spcBef>
              <a:spcAft>
                <a:spcPts val="1200"/>
              </a:spcAft>
            </a:pPr>
            <a:endParaRPr lang="en-GB" sz="2800" dirty="0"/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C57037BC-4C9F-6241-86C6-F9428D836E83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>
                <a:solidFill>
                  <a:srgbClr val="00ABB5"/>
                </a:solidFill>
              </a:rPr>
              <a:t>What is working consistently well?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FBFC32-743F-8740-9CB8-E526F0E54117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00A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F7A2BB0-8715-394B-8E3E-5067064C4171}"/>
              </a:ext>
            </a:extLst>
          </p:cNvPr>
          <p:cNvSpPr txBox="1"/>
          <p:nvPr/>
        </p:nvSpPr>
        <p:spPr>
          <a:xfrm>
            <a:off x="5138564" y="6265573"/>
            <a:ext cx="1841850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CA35808-00F3-A648-AD6E-20DA144B00F7}"/>
              </a:ext>
            </a:extLst>
          </p:cNvPr>
          <p:cNvSpPr/>
          <p:nvPr/>
        </p:nvSpPr>
        <p:spPr>
          <a:xfrm>
            <a:off x="5133137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8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0495BF1-61F6-9D4D-A491-54BC2CFF8FA9}"/>
              </a:ext>
            </a:extLst>
          </p:cNvPr>
          <p:cNvSpPr/>
          <p:nvPr/>
        </p:nvSpPr>
        <p:spPr>
          <a:xfrm>
            <a:off x="6656161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0496D1-F62C-344A-839D-E18D222AD416}"/>
              </a:ext>
            </a:extLst>
          </p:cNvPr>
          <p:cNvGrpSpPr/>
          <p:nvPr/>
        </p:nvGrpSpPr>
        <p:grpSpPr>
          <a:xfrm>
            <a:off x="658813" y="1517904"/>
            <a:ext cx="2736850" cy="4718304"/>
            <a:chOff x="658813" y="1517904"/>
            <a:chExt cx="2736850" cy="4718304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51006CD-C86B-C74A-8931-C5FF42D60F6A}"/>
                </a:ext>
              </a:extLst>
            </p:cNvPr>
            <p:cNvSpPr/>
            <p:nvPr/>
          </p:nvSpPr>
          <p:spPr>
            <a:xfrm>
              <a:off x="658813" y="1517904"/>
              <a:ext cx="2736850" cy="4718304"/>
            </a:xfrm>
            <a:prstGeom prst="rect">
              <a:avLst/>
            </a:prstGeom>
            <a:solidFill>
              <a:srgbClr val="00ABB5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32DB047-B703-B74B-BB12-4B2EB46179F5}"/>
                </a:ext>
              </a:extLst>
            </p:cNvPr>
            <p:cNvSpPr txBox="1"/>
            <p:nvPr/>
          </p:nvSpPr>
          <p:spPr>
            <a:xfrm>
              <a:off x="658813" y="4645152"/>
              <a:ext cx="2736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ABB5"/>
                  </a:solidFill>
                </a:rPr>
                <a:t>SECONDARY</a:t>
              </a:r>
            </a:p>
            <a:p>
              <a:pPr algn="ctr"/>
              <a:r>
                <a:rPr lang="en-US" b="1" dirty="0">
                  <a:solidFill>
                    <a:srgbClr val="00ABB5"/>
                  </a:solidFill>
                </a:rPr>
                <a:t>SCHOOLS</a:t>
              </a: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49" y="2095869"/>
            <a:ext cx="2557178" cy="1704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930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ABE80EF-F0FD-E345-A8DC-B26CC4CB0803}"/>
              </a:ext>
            </a:extLst>
          </p:cNvPr>
          <p:cNvSpPr/>
          <p:nvPr/>
        </p:nvSpPr>
        <p:spPr>
          <a:xfrm>
            <a:off x="0" y="349404"/>
            <a:ext cx="12192000" cy="6858000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0E38A4-848F-AB4F-8E5E-31F34B4CB193}"/>
              </a:ext>
            </a:extLst>
          </p:cNvPr>
          <p:cNvSpPr/>
          <p:nvPr/>
        </p:nvSpPr>
        <p:spPr>
          <a:xfrm>
            <a:off x="106363" y="153458"/>
            <a:ext cx="11906250" cy="6551083"/>
          </a:xfrm>
          <a:prstGeom prst="rect">
            <a:avLst/>
          </a:prstGeom>
          <a:solidFill>
            <a:srgbClr val="0042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BE9AC43F-B871-084D-9A8D-1D9C9271CB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1089" y="1312615"/>
            <a:ext cx="6012800" cy="3369169"/>
          </a:xfrm>
          <a:prstGeom prst="rect">
            <a:avLst/>
          </a:prstGeom>
        </p:spPr>
      </p:pic>
      <p:sp>
        <p:nvSpPr>
          <p:cNvPr id="15" name="Title 2">
            <a:extLst>
              <a:ext uri="{FF2B5EF4-FFF2-40B4-BE49-F238E27FC236}">
                <a16:creationId xmlns:a16="http://schemas.microsoft.com/office/drawing/2014/main" id="{05C9362C-E044-C54E-A71A-51727B332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4" y="549275"/>
            <a:ext cx="7740650" cy="755650"/>
          </a:xfrm>
          <a:noFill/>
        </p:spPr>
        <p:txBody>
          <a:bodyPr>
            <a:noAutofit/>
          </a:bodyPr>
          <a:lstStyle/>
          <a:p>
            <a:r>
              <a:rPr lang="en-GB" sz="2400" dirty="0">
                <a:solidFill>
                  <a:srgbClr val="B3D236"/>
                </a:solidFill>
              </a:rPr>
              <a:t>How does this presentation work?</a:t>
            </a:r>
            <a:endParaRPr lang="en-US" sz="2400" dirty="0">
              <a:solidFill>
                <a:srgbClr val="B3D236"/>
              </a:solidFill>
            </a:endParaRPr>
          </a:p>
        </p:txBody>
      </p:sp>
      <p:sp>
        <p:nvSpPr>
          <p:cNvPr id="46" name="Closing Ico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DD5D32F-1751-CA43-967D-63E0D56B5661}"/>
              </a:ext>
            </a:extLst>
          </p:cNvPr>
          <p:cNvSpPr>
            <a:spLocks/>
          </p:cNvSpPr>
          <p:nvPr/>
        </p:nvSpPr>
        <p:spPr bwMode="auto">
          <a:xfrm>
            <a:off x="11663995" y="453447"/>
            <a:ext cx="170256" cy="170256"/>
          </a:xfrm>
          <a:custGeom>
            <a:avLst/>
            <a:gdLst/>
            <a:ahLst/>
            <a:cxnLst/>
            <a:rect l="0" t="0" r="r" b="b"/>
            <a:pathLst>
              <a:path w="21470" h="21471">
                <a:moveTo>
                  <a:pt x="21120" y="17597"/>
                </a:moveTo>
                <a:lnTo>
                  <a:pt x="14257" y="10735"/>
                </a:lnTo>
                <a:lnTo>
                  <a:pt x="21067" y="3925"/>
                </a:lnTo>
                <a:cubicBezTo>
                  <a:pt x="21396" y="3596"/>
                  <a:pt x="21513" y="3253"/>
                  <a:pt x="21419" y="2897"/>
                </a:cubicBezTo>
                <a:cubicBezTo>
                  <a:pt x="21324" y="2543"/>
                  <a:pt x="20727" y="1816"/>
                  <a:pt x="20190" y="1280"/>
                </a:cubicBezTo>
                <a:cubicBezTo>
                  <a:pt x="19654" y="743"/>
                  <a:pt x="18932" y="142"/>
                  <a:pt x="18585" y="39"/>
                </a:cubicBezTo>
                <a:cubicBezTo>
                  <a:pt x="18239" y="-65"/>
                  <a:pt x="17910" y="38"/>
                  <a:pt x="17598" y="350"/>
                </a:cubicBezTo>
                <a:lnTo>
                  <a:pt x="10735" y="7213"/>
                </a:lnTo>
                <a:lnTo>
                  <a:pt x="3925" y="403"/>
                </a:lnTo>
                <a:cubicBezTo>
                  <a:pt x="3596" y="74"/>
                  <a:pt x="3253" y="-43"/>
                  <a:pt x="2897" y="52"/>
                </a:cubicBezTo>
                <a:cubicBezTo>
                  <a:pt x="2542" y="146"/>
                  <a:pt x="1816" y="743"/>
                  <a:pt x="1280" y="1280"/>
                </a:cubicBezTo>
                <a:cubicBezTo>
                  <a:pt x="743" y="1816"/>
                  <a:pt x="142" y="2538"/>
                  <a:pt x="39" y="2885"/>
                </a:cubicBezTo>
                <a:cubicBezTo>
                  <a:pt x="-65" y="3231"/>
                  <a:pt x="39" y="3560"/>
                  <a:pt x="350" y="3873"/>
                </a:cubicBezTo>
                <a:lnTo>
                  <a:pt x="7213" y="10735"/>
                </a:lnTo>
                <a:lnTo>
                  <a:pt x="403" y="17545"/>
                </a:lnTo>
                <a:cubicBezTo>
                  <a:pt x="74" y="17874"/>
                  <a:pt x="-43" y="18217"/>
                  <a:pt x="52" y="18572"/>
                </a:cubicBezTo>
                <a:cubicBezTo>
                  <a:pt x="146" y="18927"/>
                  <a:pt x="744" y="19654"/>
                  <a:pt x="1280" y="20190"/>
                </a:cubicBezTo>
                <a:cubicBezTo>
                  <a:pt x="1817" y="20727"/>
                  <a:pt x="2538" y="21328"/>
                  <a:pt x="2885" y="21431"/>
                </a:cubicBezTo>
                <a:cubicBezTo>
                  <a:pt x="3232" y="21535"/>
                  <a:pt x="3561" y="21432"/>
                  <a:pt x="3873" y="21120"/>
                </a:cubicBezTo>
                <a:lnTo>
                  <a:pt x="10735" y="14258"/>
                </a:lnTo>
                <a:lnTo>
                  <a:pt x="17545" y="21067"/>
                </a:lnTo>
                <a:cubicBezTo>
                  <a:pt x="17874" y="21396"/>
                  <a:pt x="18217" y="21513"/>
                  <a:pt x="18572" y="21418"/>
                </a:cubicBezTo>
                <a:cubicBezTo>
                  <a:pt x="18927" y="21324"/>
                  <a:pt x="19653" y="20726"/>
                  <a:pt x="20190" y="20190"/>
                </a:cubicBezTo>
                <a:cubicBezTo>
                  <a:pt x="20727" y="19653"/>
                  <a:pt x="21328" y="18932"/>
                  <a:pt x="21431" y="18585"/>
                </a:cubicBezTo>
                <a:cubicBezTo>
                  <a:pt x="21535" y="18239"/>
                  <a:pt x="21432" y="17909"/>
                  <a:pt x="21120" y="17597"/>
                </a:cubicBezTo>
                <a:close/>
                <a:moveTo>
                  <a:pt x="21120" y="17597"/>
                </a:moveTo>
              </a:path>
            </a:pathLst>
          </a:custGeom>
          <a:solidFill>
            <a:srgbClr val="B3D236"/>
          </a:solidFill>
          <a:ln>
            <a:noFill/>
          </a:ln>
        </p:spPr>
        <p:txBody>
          <a:bodyPr lIns="0" tIns="0" rIns="0" bIns="0"/>
          <a:lstStyle/>
          <a:p>
            <a:endParaRPr lang="en-US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9200F356-E70D-344B-89EB-42B237CE0619}"/>
                  </a:ext>
                </a:extLst>
              </p14:cNvPr>
              <p14:cNvContentPartPr/>
              <p14:nvPr/>
            </p14:nvContentPartPr>
            <p14:xfrm>
              <a:off x="1524371" y="3624829"/>
              <a:ext cx="28440" cy="684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9200F356-E70D-344B-89EB-42B237CE061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09251" y="3609709"/>
                <a:ext cx="59040" cy="37440"/>
              </a:xfrm>
              <a:prstGeom prst="rect">
                <a:avLst/>
              </a:prstGeom>
            </p:spPr>
          </p:pic>
        </mc:Fallback>
      </mc:AlternateContent>
      <p:grpSp>
        <p:nvGrpSpPr>
          <p:cNvPr id="95" name="Group 94">
            <a:extLst>
              <a:ext uri="{FF2B5EF4-FFF2-40B4-BE49-F238E27FC236}">
                <a16:creationId xmlns:a16="http://schemas.microsoft.com/office/drawing/2014/main" id="{B788746D-2E29-164A-8BCB-6950A57D8801}"/>
              </a:ext>
            </a:extLst>
          </p:cNvPr>
          <p:cNvGrpSpPr/>
          <p:nvPr/>
        </p:nvGrpSpPr>
        <p:grpSpPr>
          <a:xfrm>
            <a:off x="8497489" y="4031569"/>
            <a:ext cx="2999186" cy="2422895"/>
            <a:chOff x="8497489" y="4031569"/>
            <a:chExt cx="2999186" cy="2422895"/>
          </a:xfrm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50BC880E-28E3-C74F-8255-2A9B2508B861}"/>
                </a:ext>
              </a:extLst>
            </p:cNvPr>
            <p:cNvGrpSpPr/>
            <p:nvPr/>
          </p:nvGrpSpPr>
          <p:grpSpPr>
            <a:xfrm>
              <a:off x="8497489" y="4031569"/>
              <a:ext cx="2773689" cy="1654366"/>
              <a:chOff x="8497489" y="4031569"/>
              <a:chExt cx="2773689" cy="1654366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0254F9B4-8101-6C43-8CCE-1455D2DE1F74}"/>
                  </a:ext>
                </a:extLst>
              </p:cNvPr>
              <p:cNvSpPr/>
              <p:nvPr/>
            </p:nvSpPr>
            <p:spPr>
              <a:xfrm>
                <a:off x="9616812" y="4031569"/>
                <a:ext cx="1654366" cy="165436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8F15236E-5F59-1244-AEEE-2AF32354A184}"/>
                  </a:ext>
                </a:extLst>
              </p:cNvPr>
              <p:cNvGrpSpPr/>
              <p:nvPr/>
            </p:nvGrpSpPr>
            <p:grpSpPr>
              <a:xfrm>
                <a:off x="9724642" y="4689475"/>
                <a:ext cx="1369860" cy="338554"/>
                <a:chOff x="7426478" y="3259723"/>
                <a:chExt cx="1369860" cy="338554"/>
              </a:xfrm>
            </p:grpSpPr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D3A3EB83-AC60-8542-8E38-8AB0545ECA32}"/>
                    </a:ext>
                  </a:extLst>
                </p:cNvPr>
                <p:cNvSpPr txBox="1"/>
                <p:nvPr/>
              </p:nvSpPr>
              <p:spPr>
                <a:xfrm>
                  <a:off x="7462167" y="3259723"/>
                  <a:ext cx="1308050" cy="33855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bg-BG" sz="2200" b="1" dirty="0">
                      <a:solidFill>
                        <a:srgbClr val="B3D236"/>
                      </a:solidFill>
                      <a:latin typeface="Arial Unicode MS" charset="0"/>
                      <a:ea typeface="Arial Unicode MS" charset="0"/>
                      <a:cs typeface="Arial Unicode MS" charset="0"/>
                    </a:rPr>
                    <a:t>◀</a:t>
                  </a:r>
                  <a:r>
                    <a:rPr lang="bg-BG" sz="2200" b="1" dirty="0">
                      <a:solidFill>
                        <a:schemeClr val="accent1"/>
                      </a:solidFill>
                      <a:latin typeface="Arial Unicode MS" charset="0"/>
                      <a:ea typeface="Arial Unicode MS" charset="0"/>
                      <a:cs typeface="Arial Unicode MS" charset="0"/>
                    </a:rPr>
                    <a:t> </a:t>
                  </a:r>
                  <a:r>
                    <a:rPr lang="bg-BG" sz="2200" b="1" dirty="0">
                      <a:solidFill>
                        <a:srgbClr val="004297"/>
                      </a:solidFill>
                      <a:latin typeface="Arial Unicode MS" charset="0"/>
                      <a:ea typeface="Arial Unicode MS" charset="0"/>
                      <a:cs typeface="Arial Unicode MS" charset="0"/>
                    </a:rPr>
                    <a:t>•</a:t>
                  </a:r>
                  <a:r>
                    <a:rPr lang="en-GB" sz="2200" b="1" dirty="0">
                      <a:solidFill>
                        <a:schemeClr val="accent1"/>
                      </a:solidFill>
                      <a:latin typeface="Arial Unicode MS" charset="0"/>
                      <a:ea typeface="Arial Unicode MS" charset="0"/>
                      <a:cs typeface="Arial Unicode MS" charset="0"/>
                    </a:rPr>
                    <a:t> </a:t>
                  </a:r>
                  <a:r>
                    <a:rPr lang="bg-BG" sz="2200" b="1" dirty="0">
                      <a:solidFill>
                        <a:srgbClr val="B3D236"/>
                      </a:solidFill>
                      <a:latin typeface="Arial Unicode MS" charset="0"/>
                      <a:ea typeface="Arial Unicode MS" charset="0"/>
                      <a:cs typeface="Arial Unicode MS" charset="0"/>
                    </a:rPr>
                    <a:t>•</a:t>
                  </a:r>
                  <a:r>
                    <a:rPr lang="en-GB" sz="2200" b="1" dirty="0">
                      <a:solidFill>
                        <a:srgbClr val="B3D236"/>
                      </a:solidFill>
                      <a:latin typeface="Arial Unicode MS" charset="0"/>
                      <a:ea typeface="Arial Unicode MS" charset="0"/>
                      <a:cs typeface="Arial Unicode MS" charset="0"/>
                    </a:rPr>
                    <a:t> </a:t>
                  </a:r>
                  <a:r>
                    <a:rPr lang="bg-BG" sz="2200" b="1" dirty="0">
                      <a:solidFill>
                        <a:srgbClr val="B3D236"/>
                      </a:solidFill>
                      <a:latin typeface="Arial Unicode MS" charset="0"/>
                      <a:ea typeface="Arial Unicode MS" charset="0"/>
                      <a:cs typeface="Arial Unicode MS" charset="0"/>
                    </a:rPr>
                    <a:t>•</a:t>
                  </a:r>
                  <a:r>
                    <a:rPr lang="en-GB" sz="2200" b="1" dirty="0">
                      <a:solidFill>
                        <a:srgbClr val="B3D236"/>
                      </a:solidFill>
                      <a:latin typeface="Arial Unicode MS" charset="0"/>
                      <a:ea typeface="Arial Unicode MS" charset="0"/>
                      <a:cs typeface="Arial Unicode MS" charset="0"/>
                    </a:rPr>
                    <a:t> </a:t>
                  </a:r>
                  <a:r>
                    <a:rPr lang="bg-BG" sz="2200" b="1" dirty="0">
                      <a:solidFill>
                        <a:srgbClr val="B3D236"/>
                      </a:solidFill>
                      <a:latin typeface="Arial Unicode MS" charset="0"/>
                      <a:ea typeface="Arial Unicode MS" charset="0"/>
                      <a:cs typeface="Arial Unicode MS" charset="0"/>
                    </a:rPr>
                    <a:t>• •</a:t>
                  </a:r>
                  <a:r>
                    <a:rPr lang="en-GB" sz="2200" b="1" dirty="0">
                      <a:solidFill>
                        <a:srgbClr val="B3D236"/>
                      </a:solidFill>
                      <a:latin typeface="Arial Unicode MS" charset="0"/>
                      <a:ea typeface="Arial Unicode MS" charset="0"/>
                      <a:cs typeface="Arial Unicode MS" charset="0"/>
                    </a:rPr>
                    <a:t> </a:t>
                  </a:r>
                  <a:r>
                    <a:rPr lang="bg-BG" sz="2200" b="1" dirty="0">
                      <a:solidFill>
                        <a:srgbClr val="B3D236"/>
                      </a:solidFill>
                      <a:latin typeface="Arial Unicode MS" charset="0"/>
                      <a:ea typeface="Arial Unicode MS" charset="0"/>
                      <a:cs typeface="Arial Unicode MS" charset="0"/>
                    </a:rPr>
                    <a:t>▶</a:t>
                  </a:r>
                  <a:endParaRPr lang="en-GB" sz="2200" b="1" dirty="0" err="1">
                    <a:solidFill>
                      <a:srgbClr val="B3D236"/>
                    </a:solidFill>
                    <a:latin typeface="Arial Unicode MS" charset="0"/>
                    <a:ea typeface="Arial Unicode MS" charset="0"/>
                    <a:cs typeface="Arial Unicode MS" charset="0"/>
                  </a:endParaRPr>
                </a:p>
              </p:txBody>
            </p:sp>
            <p:sp>
              <p:nvSpPr>
                <p:cNvPr id="54" name="Rectangle 53">
                  <a:hlinkClick r:id="" action="ppaction://hlinkshowjump?jump=previousslide"/>
                  <a:extLst>
                    <a:ext uri="{FF2B5EF4-FFF2-40B4-BE49-F238E27FC236}">
                      <a16:creationId xmlns:a16="http://schemas.microsoft.com/office/drawing/2014/main" id="{71A53A85-05F1-8A4D-8519-B0CB87EDCC0E}"/>
                    </a:ext>
                  </a:extLst>
                </p:cNvPr>
                <p:cNvSpPr/>
                <p:nvPr/>
              </p:nvSpPr>
              <p:spPr>
                <a:xfrm>
                  <a:off x="7426478" y="3303137"/>
                  <a:ext cx="231972" cy="231968"/>
                </a:xfrm>
                <a:prstGeom prst="rect">
                  <a:avLst/>
                </a:prstGeom>
                <a:solidFill>
                  <a:schemeClr val="accent3">
                    <a:alpha val="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Rectangle 54">
                  <a:hlinkClick r:id="" action="ppaction://hlinkshowjump?jump=nextslide"/>
                  <a:extLst>
                    <a:ext uri="{FF2B5EF4-FFF2-40B4-BE49-F238E27FC236}">
                      <a16:creationId xmlns:a16="http://schemas.microsoft.com/office/drawing/2014/main" id="{55A34279-1AC1-CE41-B675-CCB8508838C1}"/>
                    </a:ext>
                  </a:extLst>
                </p:cNvPr>
                <p:cNvSpPr/>
                <p:nvPr/>
              </p:nvSpPr>
              <p:spPr>
                <a:xfrm>
                  <a:off x="8564366" y="3303137"/>
                  <a:ext cx="231972" cy="231968"/>
                </a:xfrm>
                <a:prstGeom prst="rect">
                  <a:avLst/>
                </a:prstGeom>
                <a:solidFill>
                  <a:schemeClr val="accent3">
                    <a:alpha val="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67" name="Elbow Connector 66">
                <a:extLst>
                  <a:ext uri="{FF2B5EF4-FFF2-40B4-BE49-F238E27FC236}">
                    <a16:creationId xmlns:a16="http://schemas.microsoft.com/office/drawing/2014/main" id="{23B8ABF5-4D65-964D-94B3-3305C1D2B2AD}"/>
                  </a:ext>
                </a:extLst>
              </p:cNvPr>
              <p:cNvCxnSpPr>
                <a:cxnSpLocks/>
                <a:stCxn id="42" idx="2"/>
                <a:endCxn id="52" idx="2"/>
              </p:cNvCxnSpPr>
              <p:nvPr/>
            </p:nvCxnSpPr>
            <p:spPr>
              <a:xfrm rot="16200000" flipH="1">
                <a:off x="8972512" y="4214451"/>
                <a:ext cx="169277" cy="1119323"/>
              </a:xfrm>
              <a:prstGeom prst="bentConnector2">
                <a:avLst/>
              </a:prstGeom>
              <a:ln w="25400">
                <a:solidFill>
                  <a:srgbClr val="004297"/>
                </a:solidFill>
                <a:headEnd type="none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66D07BD-FAAC-1C48-9977-BEE4402CE468}"/>
                </a:ext>
              </a:extLst>
            </p:cNvPr>
            <p:cNvSpPr txBox="1"/>
            <p:nvPr/>
          </p:nvSpPr>
          <p:spPr>
            <a:xfrm>
              <a:off x="9440333" y="5808133"/>
              <a:ext cx="2056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prstClr val="white"/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Use the navigation to move forwards or backwards through the slides.</a:t>
              </a: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646B68DB-0F77-164D-B27F-C4A62D9C29FE}"/>
              </a:ext>
            </a:extLst>
          </p:cNvPr>
          <p:cNvGrpSpPr/>
          <p:nvPr/>
        </p:nvGrpSpPr>
        <p:grpSpPr>
          <a:xfrm>
            <a:off x="8226633" y="549275"/>
            <a:ext cx="3754204" cy="1258888"/>
            <a:chOff x="7818670" y="549275"/>
            <a:chExt cx="3754204" cy="1258888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26E17C2-98EA-134F-A67D-7E01B4A90754}"/>
                </a:ext>
              </a:extLst>
            </p:cNvPr>
            <p:cNvGrpSpPr/>
            <p:nvPr/>
          </p:nvGrpSpPr>
          <p:grpSpPr>
            <a:xfrm>
              <a:off x="7818670" y="549275"/>
              <a:ext cx="977668" cy="977668"/>
              <a:chOff x="4234153" y="1304925"/>
              <a:chExt cx="977668" cy="977668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A53BA3D1-7EF4-304F-80D6-AD51B4E4EA5D}"/>
                  </a:ext>
                </a:extLst>
              </p:cNvPr>
              <p:cNvSpPr/>
              <p:nvPr/>
            </p:nvSpPr>
            <p:spPr>
              <a:xfrm>
                <a:off x="4234153" y="1304925"/>
                <a:ext cx="977668" cy="97766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F5826D8B-1351-5945-AE75-0FC536EF8DAD}"/>
                  </a:ext>
                </a:extLst>
              </p:cNvPr>
              <p:cNvGrpSpPr/>
              <p:nvPr/>
            </p:nvGrpSpPr>
            <p:grpSpPr>
              <a:xfrm>
                <a:off x="4477851" y="1512591"/>
                <a:ext cx="490272" cy="562336"/>
                <a:chOff x="4438185" y="1426504"/>
                <a:chExt cx="658813" cy="755650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D2BD77B4-92EB-5346-9600-0090CF1ACC1C}"/>
                    </a:ext>
                  </a:extLst>
                </p:cNvPr>
                <p:cNvSpPr/>
                <p:nvPr/>
              </p:nvSpPr>
              <p:spPr>
                <a:xfrm>
                  <a:off x="4438185" y="1426504"/>
                  <a:ext cx="658813" cy="755650"/>
                </a:xfrm>
                <a:prstGeom prst="rect">
                  <a:avLst/>
                </a:prstGeom>
                <a:solidFill>
                  <a:srgbClr val="00994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4289BEFE-76CD-B242-A8E6-CDA63BF2A22B}"/>
                    </a:ext>
                  </a:extLst>
                </p:cNvPr>
                <p:cNvGrpSpPr/>
                <p:nvPr/>
              </p:nvGrpSpPr>
              <p:grpSpPr>
                <a:xfrm>
                  <a:off x="4513838" y="1753793"/>
                  <a:ext cx="495494" cy="94689"/>
                  <a:chOff x="146719" y="274861"/>
                  <a:chExt cx="376808" cy="72008"/>
                </a:xfrm>
              </p:grpSpPr>
              <p:sp>
                <p:nvSpPr>
                  <p:cNvPr id="37" name="Oval 36">
                    <a:extLst>
                      <a:ext uri="{FF2B5EF4-FFF2-40B4-BE49-F238E27FC236}">
                        <a16:creationId xmlns:a16="http://schemas.microsoft.com/office/drawing/2014/main" id="{C4DA978F-49CD-4E42-80A9-E0C632C8BCC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46719" y="274861"/>
                    <a:ext cx="72008" cy="72008"/>
                  </a:xfrm>
                  <a:prstGeom prst="ellipse">
                    <a:avLst/>
                  </a:prstGeom>
                  <a:solidFill>
                    <a:srgbClr val="B3D236"/>
                  </a:solidFill>
                  <a:ln>
                    <a:solidFill>
                      <a:srgbClr val="B3D23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" name="Oval 37">
                    <a:extLst>
                      <a:ext uri="{FF2B5EF4-FFF2-40B4-BE49-F238E27FC236}">
                        <a16:creationId xmlns:a16="http://schemas.microsoft.com/office/drawing/2014/main" id="{7DFDFA95-7B6C-C345-97F1-6A4E7768E6E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99119" y="274861"/>
                    <a:ext cx="72008" cy="72008"/>
                  </a:xfrm>
                  <a:prstGeom prst="ellipse">
                    <a:avLst/>
                  </a:prstGeom>
                  <a:solidFill>
                    <a:srgbClr val="B3D236"/>
                  </a:solidFill>
                  <a:ln>
                    <a:solidFill>
                      <a:srgbClr val="B3D23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" name="Oval 38">
                    <a:extLst>
                      <a:ext uri="{FF2B5EF4-FFF2-40B4-BE49-F238E27FC236}">
                        <a16:creationId xmlns:a16="http://schemas.microsoft.com/office/drawing/2014/main" id="{DA28EC23-E2DE-314F-81BC-71C8CD3B436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451519" y="274861"/>
                    <a:ext cx="72008" cy="72008"/>
                  </a:xfrm>
                  <a:prstGeom prst="ellipse">
                    <a:avLst/>
                  </a:prstGeom>
                  <a:solidFill>
                    <a:srgbClr val="B3D236"/>
                  </a:solidFill>
                  <a:ln>
                    <a:solidFill>
                      <a:srgbClr val="B3D23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cxnSp>
          <p:nvCxnSpPr>
            <p:cNvPr id="78" name="Elbow Connector 77">
              <a:extLst>
                <a:ext uri="{FF2B5EF4-FFF2-40B4-BE49-F238E27FC236}">
                  <a16:creationId xmlns:a16="http://schemas.microsoft.com/office/drawing/2014/main" id="{CB774424-116C-AF4A-8C27-9946D609BC04}"/>
                </a:ext>
              </a:extLst>
            </p:cNvPr>
            <p:cNvCxnSpPr>
              <a:cxnSpLocks/>
              <a:endCxn id="21" idx="4"/>
            </p:cNvCxnSpPr>
            <p:nvPr/>
          </p:nvCxnSpPr>
          <p:spPr>
            <a:xfrm rot="10800000">
              <a:off x="8307505" y="1526943"/>
              <a:ext cx="2510551" cy="281220"/>
            </a:xfrm>
            <a:prstGeom prst="bentConnector2">
              <a:avLst/>
            </a:prstGeom>
            <a:ln w="25400">
              <a:solidFill>
                <a:srgbClr val="004297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CEB9E139-231C-DD46-A5ED-4787C49B10B9}"/>
                </a:ext>
              </a:extLst>
            </p:cNvPr>
            <p:cNvSpPr txBox="1"/>
            <p:nvPr/>
          </p:nvSpPr>
          <p:spPr>
            <a:xfrm>
              <a:off x="8872537" y="607483"/>
              <a:ext cx="2700337" cy="646331"/>
            </a:xfrm>
            <a:prstGeom prst="rect">
              <a:avLst/>
            </a:prstGeom>
            <a:noFill/>
          </p:spPr>
          <p:txBody>
            <a:bodyPr wrap="square" rIns="90000" rtlCol="0">
              <a:spAutoFit/>
            </a:bodyPr>
            <a:lstStyle/>
            <a:p>
              <a:pPr marL="7938" lvl="1"/>
              <a:r>
                <a:rPr lang="en-US" sz="1200" dirty="0">
                  <a:solidFill>
                    <a:prstClr val="white"/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Quickly navigate to different</a:t>
              </a:r>
            </a:p>
            <a:p>
              <a:pPr marL="7938" lvl="1"/>
              <a:r>
                <a:rPr lang="en-US" sz="1200" dirty="0">
                  <a:solidFill>
                    <a:prstClr val="white"/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sections by using the menu at </a:t>
              </a:r>
            </a:p>
            <a:p>
              <a:pPr marL="7938" lvl="1"/>
              <a:r>
                <a:rPr lang="en-US" sz="1200" dirty="0">
                  <a:solidFill>
                    <a:prstClr val="white"/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the top left hand corner.</a:t>
              </a:r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B52D49B0-B03A-A24F-9816-BDE58A20CD4A}"/>
              </a:ext>
            </a:extLst>
          </p:cNvPr>
          <p:cNvSpPr txBox="1"/>
          <p:nvPr/>
        </p:nvSpPr>
        <p:spPr>
          <a:xfrm>
            <a:off x="658813" y="1304925"/>
            <a:ext cx="374385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prstClr val="white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This presentation is designed to enable you to view and revisit sections depending on your focus and how much detail you would like.</a:t>
            </a:r>
          </a:p>
          <a:p>
            <a:endParaRPr lang="en-GB" dirty="0">
              <a:solidFill>
                <a:prstClr val="white"/>
              </a:solidFill>
              <a:latin typeface="Arial" panose="020B0604020202020204" pitchFamily="34" charset="0"/>
              <a:ea typeface="Source Sans Pro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prstClr val="white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It has a number of interactive features and menus to enhance your navigation through the presentation. It can also be used as a standard click through.</a:t>
            </a:r>
          </a:p>
          <a:p>
            <a:endParaRPr lang="en-GB" dirty="0">
              <a:solidFill>
                <a:prstClr val="white"/>
              </a:solidFill>
              <a:latin typeface="Arial" panose="020B0604020202020204" pitchFamily="34" charset="0"/>
              <a:ea typeface="Source Sans Pro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prstClr val="white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Make sure you view in slide show mode to benefit from the interactive features.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4225063-45DB-C94D-9025-7FC5EFBC6815}"/>
              </a:ext>
            </a:extLst>
          </p:cNvPr>
          <p:cNvGrpSpPr/>
          <p:nvPr/>
        </p:nvGrpSpPr>
        <p:grpSpPr>
          <a:xfrm>
            <a:off x="5673446" y="3086100"/>
            <a:ext cx="3668524" cy="3428526"/>
            <a:chOff x="5673446" y="3086100"/>
            <a:chExt cx="3668524" cy="3428526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B0FF24EB-657E-D448-8269-342ED195F66C}"/>
                </a:ext>
              </a:extLst>
            </p:cNvPr>
            <p:cNvSpPr txBox="1"/>
            <p:nvPr/>
          </p:nvSpPr>
          <p:spPr>
            <a:xfrm>
              <a:off x="7903165" y="5156200"/>
              <a:ext cx="14388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prstClr val="white"/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Click these buttons to navigate to areas of interest within each QI</a:t>
              </a:r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61D05D02-47AD-F342-803C-DEA33580A4AB}"/>
                </a:ext>
              </a:extLst>
            </p:cNvPr>
            <p:cNvGrpSpPr/>
            <p:nvPr/>
          </p:nvGrpSpPr>
          <p:grpSpPr>
            <a:xfrm>
              <a:off x="5673446" y="3086100"/>
              <a:ext cx="2100415" cy="3428526"/>
              <a:chOff x="5525747" y="2832100"/>
              <a:chExt cx="2100415" cy="3428526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87E0A24B-E032-D941-A2B8-628A2EDB163A}"/>
                  </a:ext>
                </a:extLst>
              </p:cNvPr>
              <p:cNvGrpSpPr/>
              <p:nvPr/>
            </p:nvGrpSpPr>
            <p:grpSpPr>
              <a:xfrm>
                <a:off x="5525747" y="4160211"/>
                <a:ext cx="2100415" cy="2100415"/>
                <a:chOff x="3713087" y="3429000"/>
                <a:chExt cx="2100415" cy="2100415"/>
              </a:xfrm>
            </p:grpSpPr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B46EDCF5-EFD3-1445-B4AB-BB17B89A1429}"/>
                    </a:ext>
                  </a:extLst>
                </p:cNvPr>
                <p:cNvSpPr/>
                <p:nvPr/>
              </p:nvSpPr>
              <p:spPr>
                <a:xfrm>
                  <a:off x="3713087" y="3429000"/>
                  <a:ext cx="2100415" cy="210041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0F565D3F-1A6B-3B4C-B993-98FB1D55BC49}"/>
                    </a:ext>
                  </a:extLst>
                </p:cNvPr>
                <p:cNvSpPr txBox="1"/>
                <p:nvPr/>
              </p:nvSpPr>
              <p:spPr>
                <a:xfrm>
                  <a:off x="3968092" y="4824561"/>
                  <a:ext cx="1541805" cy="489534"/>
                </a:xfrm>
                <a:prstGeom prst="rect">
                  <a:avLst/>
                </a:prstGeom>
                <a:noFill/>
              </p:spPr>
              <p:txBody>
                <a:bodyPr wrap="square" lIns="90000" tIns="90000" rIns="90000" bIns="90000" rtlCol="0">
                  <a:spAutoFit/>
                </a:bodyPr>
                <a:lstStyle/>
                <a:p>
                  <a:pPr lvl="0" algn="ctr"/>
                  <a:r>
                    <a:rPr lang="en-GB" sz="1000" dirty="0">
                      <a:solidFill>
                        <a:srgbClr val="2BC5CD"/>
                      </a:solidFill>
                    </a:rPr>
                    <a:t>What is working consistently well?</a:t>
                  </a:r>
                </a:p>
              </p:txBody>
            </p:sp>
            <p:sp>
              <p:nvSpPr>
                <p:cNvPr id="48" name="Shape 4500">
                  <a:extLst>
                    <a:ext uri="{FF2B5EF4-FFF2-40B4-BE49-F238E27FC236}">
                      <a16:creationId xmlns:a16="http://schemas.microsoft.com/office/drawing/2014/main" id="{4CE4939E-BD32-6149-8925-BB31DFF91B26}"/>
                    </a:ext>
                  </a:extLst>
                </p:cNvPr>
                <p:cNvSpPr/>
                <p:nvPr/>
              </p:nvSpPr>
              <p:spPr>
                <a:xfrm>
                  <a:off x="4169702" y="3667764"/>
                  <a:ext cx="1197753" cy="11852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0ABB5">
                        <a:lumMod val="90000"/>
                      </a:srgbClr>
                    </a:gs>
                    <a:gs pos="74000">
                      <a:srgbClr val="00ABB5"/>
                    </a:gs>
                    <a:gs pos="83000">
                      <a:srgbClr val="00ABB5"/>
                    </a:gs>
                    <a:gs pos="99000">
                      <a:srgbClr val="00ABB5">
                        <a:lumMod val="78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</p:spPr>
              <p:txBody>
                <a:bodyPr lIns="45713" tIns="22850" rIns="45713" bIns="22850" anchor="ctr"/>
                <a:lstStyle/>
                <a:p>
                  <a:pPr algn="ctr" defTabSz="914034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sz="3599" dirty="0">
                    <a:solidFill>
                      <a:schemeClr val="lt1"/>
                    </a:solidFill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</p:grpSp>
          <p:cxnSp>
            <p:nvCxnSpPr>
              <p:cNvPr id="84" name="Straight Arrow Connector 83">
                <a:extLst>
                  <a:ext uri="{FF2B5EF4-FFF2-40B4-BE49-F238E27FC236}">
                    <a16:creationId xmlns:a16="http://schemas.microsoft.com/office/drawing/2014/main" id="{0E6FB17E-52E1-CE45-A07F-91743FDF53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78600" y="2832100"/>
                <a:ext cx="0" cy="1308100"/>
              </a:xfrm>
              <a:prstGeom prst="straightConnector1">
                <a:avLst/>
              </a:prstGeom>
              <a:ln w="22225">
                <a:solidFill>
                  <a:srgbClr val="004297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3B1B80F8-9E9F-5246-9579-6D43A79B2F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454436" y="4969436"/>
              <a:ext cx="499382" cy="4993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0236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08163"/>
            <a:ext cx="7704137" cy="4384874"/>
          </a:xfrm>
        </p:spPr>
        <p:txBody>
          <a:bodyPr lIns="0" tIns="0" rIns="0" bIns="0" numCol="1" spcCol="180000"/>
          <a:lstStyle/>
          <a:p>
            <a:pPr marL="457200" lvl="0" indent="-2730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Staff awareness of </a:t>
            </a:r>
            <a:r>
              <a:rPr lang="en-GB" sz="2800" dirty="0" err="1"/>
              <a:t>DYW</a:t>
            </a:r>
            <a:r>
              <a:rPr lang="en-GB" sz="2800" dirty="0"/>
              <a:t> priorities has improved as a result of focused career-long professional learning (</a:t>
            </a:r>
            <a:r>
              <a:rPr lang="en-GB" sz="2800" dirty="0" err="1"/>
              <a:t>CLPL</a:t>
            </a:r>
            <a:r>
              <a:rPr lang="en-GB" sz="2800" dirty="0"/>
              <a:t>). </a:t>
            </a:r>
          </a:p>
          <a:p>
            <a:pPr marL="457200" lvl="0" indent="-273050">
              <a:spcBef>
                <a:spcPts val="0"/>
              </a:spcBef>
              <a:spcAft>
                <a:spcPts val="1200"/>
              </a:spcAft>
            </a:pPr>
            <a:endParaRPr lang="en-GB" sz="1000" dirty="0"/>
          </a:p>
          <a:p>
            <a:pPr marL="457200" lvl="0" indent="-2730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An increasing number of young people are </a:t>
            </a:r>
            <a:r>
              <a:rPr lang="en-GB" sz="2800" dirty="0" smtClean="0"/>
              <a:t>using </a:t>
            </a:r>
            <a:r>
              <a:rPr lang="en-GB" sz="2800" dirty="0"/>
              <a:t>My World of Work </a:t>
            </a:r>
            <a:r>
              <a:rPr lang="en-GB" sz="2800" dirty="0" smtClean="0"/>
              <a:t>resources for </a:t>
            </a:r>
            <a:r>
              <a:rPr lang="en-GB" sz="2800" dirty="0"/>
              <a:t>career planning and </a:t>
            </a:r>
            <a:r>
              <a:rPr lang="en-GB" sz="2800" dirty="0" smtClean="0"/>
              <a:t>access to positive </a:t>
            </a:r>
            <a:r>
              <a:rPr lang="en-GB" sz="2800" dirty="0"/>
              <a:t>destinations.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4E4B5D-F1FD-9B4A-97A8-98F496C1D7A0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9F68A171-70C5-C145-93DB-88259FCAAA3D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>
                <a:solidFill>
                  <a:srgbClr val="FFC000"/>
                </a:solidFill>
              </a:rPr>
              <a:t>What is improving?</a:t>
            </a:r>
            <a:endParaRPr lang="en-GB" sz="2800" b="1" dirty="0">
              <a:solidFill>
                <a:srgbClr val="00ABB5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A2AC82-B5F2-784E-BD13-99A2D8033808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3266E21-194E-5A42-B443-398877E78F3E}"/>
              </a:ext>
            </a:extLst>
          </p:cNvPr>
          <p:cNvSpPr txBox="1"/>
          <p:nvPr/>
        </p:nvSpPr>
        <p:spPr>
          <a:xfrm>
            <a:off x="5138564" y="6265573"/>
            <a:ext cx="1841850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B7E40D9-D488-374F-BBE9-F77A0B9435B5}"/>
              </a:ext>
            </a:extLst>
          </p:cNvPr>
          <p:cNvSpPr/>
          <p:nvPr/>
        </p:nvSpPr>
        <p:spPr>
          <a:xfrm>
            <a:off x="5126271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6" name="Rectangle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6F29206-B838-8C4B-BA86-20954B1C795A}"/>
              </a:ext>
            </a:extLst>
          </p:cNvPr>
          <p:cNvSpPr/>
          <p:nvPr/>
        </p:nvSpPr>
        <p:spPr>
          <a:xfrm>
            <a:off x="6795328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A11FB1B-37A7-E647-9A96-90153DD0CB67}"/>
              </a:ext>
            </a:extLst>
          </p:cNvPr>
          <p:cNvGrpSpPr/>
          <p:nvPr/>
        </p:nvGrpSpPr>
        <p:grpSpPr>
          <a:xfrm>
            <a:off x="658813" y="1517904"/>
            <a:ext cx="2736850" cy="4718304"/>
            <a:chOff x="658813" y="1517904"/>
            <a:chExt cx="2736850" cy="471830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C93F5A7-9E14-704B-94D5-3FD2F4BF53E1}"/>
                </a:ext>
              </a:extLst>
            </p:cNvPr>
            <p:cNvSpPr/>
            <p:nvPr/>
          </p:nvSpPr>
          <p:spPr>
            <a:xfrm>
              <a:off x="658813" y="1517904"/>
              <a:ext cx="2736850" cy="4718304"/>
            </a:xfrm>
            <a:prstGeom prst="rect">
              <a:avLst/>
            </a:prstGeom>
            <a:solidFill>
              <a:srgbClr val="FFC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3ECC4E8-417D-0A45-B14D-756FB09FEB4F}"/>
                </a:ext>
              </a:extLst>
            </p:cNvPr>
            <p:cNvSpPr txBox="1"/>
            <p:nvPr/>
          </p:nvSpPr>
          <p:spPr>
            <a:xfrm>
              <a:off x="658813" y="4645152"/>
              <a:ext cx="2736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C000"/>
                  </a:solidFill>
                </a:rPr>
                <a:t>SECONDARY</a:t>
              </a:r>
            </a:p>
            <a:p>
              <a:pPr algn="ctr"/>
              <a:r>
                <a:rPr lang="en-US" b="1" dirty="0">
                  <a:solidFill>
                    <a:srgbClr val="FFC000"/>
                  </a:solidFill>
                </a:rPr>
                <a:t>SCHOOLS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49" y="2095869"/>
            <a:ext cx="2557178" cy="1704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7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11215"/>
            <a:ext cx="7740650" cy="4395621"/>
          </a:xfrm>
        </p:spPr>
        <p:txBody>
          <a:bodyPr numCol="1" spcCol="180000"/>
          <a:lstStyle/>
          <a:p>
            <a:pPr marL="449263" indent="-265113">
              <a:buFont typeface="Arial" panose="020B0604020202020204" pitchFamily="34" charset="0"/>
              <a:buChar char="•"/>
            </a:pPr>
            <a:r>
              <a:rPr lang="en-GB" sz="2800" dirty="0"/>
              <a:t>Increasing </a:t>
            </a:r>
            <a:r>
              <a:rPr lang="en-GB" sz="2800" dirty="0" smtClean="0"/>
              <a:t>the pace </a:t>
            </a:r>
            <a:r>
              <a:rPr lang="en-GB" sz="2800" dirty="0"/>
              <a:t>of progress and consistency of implementation across </a:t>
            </a:r>
            <a:r>
              <a:rPr lang="en-GB" sz="2800" dirty="0" smtClean="0"/>
              <a:t>curriculum areas. </a:t>
            </a:r>
            <a:endParaRPr lang="en-GB" sz="2800" dirty="0"/>
          </a:p>
          <a:p>
            <a:pPr marL="449263" indent="-265113"/>
            <a:endParaRPr lang="en-GB" sz="1000" dirty="0"/>
          </a:p>
          <a:p>
            <a:pPr marL="449263" indent="-265113">
              <a:buFont typeface="Arial" panose="020B0604020202020204" pitchFamily="34" charset="0"/>
              <a:buChar char="•"/>
            </a:pPr>
            <a:r>
              <a:rPr lang="en-GB" sz="2800" dirty="0"/>
              <a:t>Linking learning activities to the needs of the local and national economies.</a:t>
            </a:r>
          </a:p>
          <a:p>
            <a:pPr marL="449263" indent="-265113"/>
            <a:endParaRPr lang="en-GB" sz="1000" dirty="0"/>
          </a:p>
          <a:p>
            <a:pPr marL="449263" indent="-265113">
              <a:buFont typeface="Arial" panose="020B0604020202020204" pitchFamily="34" charset="0"/>
              <a:buChar char="•"/>
            </a:pPr>
            <a:r>
              <a:rPr lang="en-GB" sz="2800" dirty="0" smtClean="0"/>
              <a:t>Aligning school improvement plans </a:t>
            </a:r>
            <a:r>
              <a:rPr lang="en-GB" sz="2800" dirty="0"/>
              <a:t>and DYW plans to support progress in implementation.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>
                <a:solidFill>
                  <a:srgbClr val="B3D236"/>
                </a:solidFill>
              </a:rPr>
              <a:t>What are the challenges and areas for improvement?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4E3E9D1-D078-2845-8083-409EF3E9F200}"/>
              </a:ext>
            </a:extLst>
          </p:cNvPr>
          <p:cNvSpPr txBox="1"/>
          <p:nvPr/>
        </p:nvSpPr>
        <p:spPr>
          <a:xfrm>
            <a:off x="5138564" y="6265573"/>
            <a:ext cx="1841850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0AD4A58-9A03-CF42-8D98-A3C47C93F0AE}"/>
              </a:ext>
            </a:extLst>
          </p:cNvPr>
          <p:cNvSpPr/>
          <p:nvPr/>
        </p:nvSpPr>
        <p:spPr>
          <a:xfrm>
            <a:off x="4791953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7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6BCF450-C1CE-5E41-BC3B-80FD431FF70D}"/>
              </a:ext>
            </a:extLst>
          </p:cNvPr>
          <p:cNvSpPr/>
          <p:nvPr/>
        </p:nvSpPr>
        <p:spPr>
          <a:xfrm>
            <a:off x="7015786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3210E897-4366-5F4B-9075-902DE9E83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549275"/>
            <a:ext cx="10440987" cy="197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C4C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800" b="0" dirty="0">
                <a:solidFill>
                  <a:srgbClr val="004297"/>
                </a:solidFill>
              </a:rPr>
              <a:t>Secondary Schools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86E4201-DAF6-9047-9F1E-138B19834C7B}"/>
              </a:ext>
            </a:extLst>
          </p:cNvPr>
          <p:cNvGrpSpPr/>
          <p:nvPr/>
        </p:nvGrpSpPr>
        <p:grpSpPr>
          <a:xfrm>
            <a:off x="658813" y="1517904"/>
            <a:ext cx="2736850" cy="4718304"/>
            <a:chOff x="658813" y="1517904"/>
            <a:chExt cx="2736850" cy="4718304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20480A3-C9CB-1046-83C9-C849B34CA12E}"/>
                </a:ext>
              </a:extLst>
            </p:cNvPr>
            <p:cNvSpPr/>
            <p:nvPr/>
          </p:nvSpPr>
          <p:spPr>
            <a:xfrm>
              <a:off x="658813" y="1517904"/>
              <a:ext cx="2736850" cy="4718304"/>
            </a:xfrm>
            <a:prstGeom prst="rect">
              <a:avLst/>
            </a:prstGeom>
            <a:solidFill>
              <a:srgbClr val="B3D236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09FE837-061F-E743-835A-FA122648FF6F}"/>
                </a:ext>
              </a:extLst>
            </p:cNvPr>
            <p:cNvSpPr txBox="1"/>
            <p:nvPr/>
          </p:nvSpPr>
          <p:spPr>
            <a:xfrm>
              <a:off x="658813" y="4645152"/>
              <a:ext cx="2736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B3D236"/>
                  </a:solidFill>
                </a:rPr>
                <a:t>SECONDARY</a:t>
              </a:r>
            </a:p>
            <a:p>
              <a:pPr algn="ctr"/>
              <a:r>
                <a:rPr lang="en-US" b="1" dirty="0">
                  <a:solidFill>
                    <a:srgbClr val="B3D236"/>
                  </a:solidFill>
                </a:rPr>
                <a:t>SCHOOLS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49" y="2095869"/>
            <a:ext cx="2557178" cy="1704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55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11215"/>
            <a:ext cx="7740650" cy="4395621"/>
          </a:xfrm>
        </p:spPr>
        <p:txBody>
          <a:bodyPr numCol="1" spcCol="180000"/>
          <a:lstStyle/>
          <a:p>
            <a:pPr marL="360000" indent="-265113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GB" sz="2800" dirty="0"/>
              <a:t>Ensuring the impact of professional learning about </a:t>
            </a:r>
            <a:r>
              <a:rPr lang="en-GB" sz="2800" dirty="0" err="1"/>
              <a:t>DYW</a:t>
            </a:r>
            <a:r>
              <a:rPr lang="en-GB" sz="2800" dirty="0"/>
              <a:t> on learning and teaching practice.</a:t>
            </a:r>
          </a:p>
          <a:p>
            <a:pPr marL="360000" indent="-265113"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360000" indent="-265113">
              <a:spcBef>
                <a:spcPts val="1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Using the </a:t>
            </a:r>
            <a:r>
              <a:rPr lang="en-GB" sz="2800" dirty="0" smtClean="0"/>
              <a:t>Work Placement Standard </a:t>
            </a:r>
            <a:r>
              <a:rPr lang="en-GB" sz="2800" dirty="0"/>
              <a:t>to relate young people’s learning on work placements to their wider learning in school. </a:t>
            </a:r>
            <a:endParaRPr lang="en-GB" sz="1600" dirty="0"/>
          </a:p>
          <a:p>
            <a:pPr marL="360000" indent="-265113">
              <a:spcBef>
                <a:spcPts val="1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Supporting staff to embed </a:t>
            </a:r>
            <a:r>
              <a:rPr lang="en-GB" sz="2800" dirty="0" smtClean="0"/>
              <a:t>Career Education Standard 3-18 </a:t>
            </a:r>
            <a:r>
              <a:rPr lang="en-GB" sz="2800" dirty="0"/>
              <a:t>and </a:t>
            </a:r>
            <a:r>
              <a:rPr lang="en-GB" sz="2800" dirty="0" err="1"/>
              <a:t>MyWoW</a:t>
            </a:r>
            <a:r>
              <a:rPr lang="en-GB" sz="2800" dirty="0"/>
              <a:t> within lessons.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>
                <a:solidFill>
                  <a:srgbClr val="B3D236"/>
                </a:solidFill>
              </a:rPr>
              <a:t>What are the challenges and areas for improvement?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4E3E9D1-D078-2845-8083-409EF3E9F200}"/>
              </a:ext>
            </a:extLst>
          </p:cNvPr>
          <p:cNvSpPr txBox="1"/>
          <p:nvPr/>
        </p:nvSpPr>
        <p:spPr>
          <a:xfrm>
            <a:off x="5138565" y="6265573"/>
            <a:ext cx="1841850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0AD4A58-9A03-CF42-8D98-A3C47C93F0AE}"/>
              </a:ext>
            </a:extLst>
          </p:cNvPr>
          <p:cNvSpPr/>
          <p:nvPr/>
        </p:nvSpPr>
        <p:spPr>
          <a:xfrm>
            <a:off x="5105279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7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6BCF450-C1CE-5E41-BC3B-80FD431FF70D}"/>
              </a:ext>
            </a:extLst>
          </p:cNvPr>
          <p:cNvSpPr/>
          <p:nvPr/>
        </p:nvSpPr>
        <p:spPr>
          <a:xfrm>
            <a:off x="680286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E2AB37B8-9C2C-8A4C-85F6-2EFE64AD5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549275"/>
            <a:ext cx="10440987" cy="197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C4C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800" b="0" dirty="0">
                <a:solidFill>
                  <a:srgbClr val="004297"/>
                </a:solidFill>
              </a:rPr>
              <a:t>Secondary Schools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FE185C2-D643-0C4C-8D82-C0331FC279F2}"/>
              </a:ext>
            </a:extLst>
          </p:cNvPr>
          <p:cNvGrpSpPr/>
          <p:nvPr/>
        </p:nvGrpSpPr>
        <p:grpSpPr>
          <a:xfrm>
            <a:off x="658813" y="1517904"/>
            <a:ext cx="2736850" cy="4718304"/>
            <a:chOff x="658813" y="1517904"/>
            <a:chExt cx="2736850" cy="4718304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C4C6DE7-3D5A-544C-8922-CF006B430CF4}"/>
                </a:ext>
              </a:extLst>
            </p:cNvPr>
            <p:cNvSpPr/>
            <p:nvPr/>
          </p:nvSpPr>
          <p:spPr>
            <a:xfrm>
              <a:off x="658813" y="1517904"/>
              <a:ext cx="2736850" cy="4718304"/>
            </a:xfrm>
            <a:prstGeom prst="rect">
              <a:avLst/>
            </a:prstGeom>
            <a:solidFill>
              <a:srgbClr val="B3D236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DEE4426-E72F-544D-9919-62CF14DC0530}"/>
                </a:ext>
              </a:extLst>
            </p:cNvPr>
            <p:cNvSpPr txBox="1"/>
            <p:nvPr/>
          </p:nvSpPr>
          <p:spPr>
            <a:xfrm>
              <a:off x="658813" y="4645152"/>
              <a:ext cx="2736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B3D236"/>
                  </a:solidFill>
                </a:rPr>
                <a:t>SECONDARY</a:t>
              </a:r>
            </a:p>
            <a:p>
              <a:pPr algn="ctr"/>
              <a:r>
                <a:rPr lang="en-US" b="1" dirty="0">
                  <a:solidFill>
                    <a:srgbClr val="B3D236"/>
                  </a:solidFill>
                </a:rPr>
                <a:t>SCHOOLS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49" y="2095869"/>
            <a:ext cx="2557178" cy="1704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74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0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3" y="1811215"/>
            <a:ext cx="7740650" cy="4395621"/>
          </a:xfrm>
        </p:spPr>
        <p:txBody>
          <a:bodyPr numCol="1" spcCol="180000"/>
          <a:lstStyle/>
          <a:p>
            <a:pPr marL="184150" indent="-1841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Involving partners in the use of data to plan for improvement and design and evaluate the curriculum. </a:t>
            </a:r>
          </a:p>
          <a:p>
            <a:pPr marL="184150" indent="-1841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Monitoring young people’s development of skills through personal achievement activities and linking these skills development to their wider learning</a:t>
            </a:r>
            <a:r>
              <a:rPr lang="en-GB" sz="2800" dirty="0" smtClean="0"/>
              <a:t>.</a:t>
            </a:r>
            <a:endParaRPr lang="en-GB" sz="28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1CEC0600-78B3-6445-8531-3B21896F5449}"/>
              </a:ext>
            </a:extLst>
          </p:cNvPr>
          <p:cNvSpPr txBox="1">
            <a:spLocks/>
          </p:cNvSpPr>
          <p:nvPr/>
        </p:nvSpPr>
        <p:spPr bwMode="auto">
          <a:xfrm>
            <a:off x="658813" y="1013970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en-GB" sz="2800" b="1" dirty="0">
                <a:solidFill>
                  <a:srgbClr val="B3D236"/>
                </a:solidFill>
              </a:rPr>
              <a:t>What are the challenges and areas for improvement?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4E3E9D1-D078-2845-8083-409EF3E9F200}"/>
              </a:ext>
            </a:extLst>
          </p:cNvPr>
          <p:cNvSpPr txBox="1"/>
          <p:nvPr/>
        </p:nvSpPr>
        <p:spPr>
          <a:xfrm>
            <a:off x="5049597" y="6265573"/>
            <a:ext cx="2019784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0AD4A58-9A03-CF42-8D98-A3C47C93F0AE}"/>
              </a:ext>
            </a:extLst>
          </p:cNvPr>
          <p:cNvSpPr/>
          <p:nvPr/>
        </p:nvSpPr>
        <p:spPr>
          <a:xfrm>
            <a:off x="5117527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7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6BCF450-C1CE-5E41-BC3B-80FD431FF70D}"/>
              </a:ext>
            </a:extLst>
          </p:cNvPr>
          <p:cNvSpPr/>
          <p:nvPr/>
        </p:nvSpPr>
        <p:spPr>
          <a:xfrm>
            <a:off x="6858179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E1929F32-807E-7142-941C-56DE378D55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549275"/>
            <a:ext cx="10440987" cy="197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C4C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800" b="0" dirty="0">
                <a:solidFill>
                  <a:srgbClr val="004297"/>
                </a:solidFill>
              </a:rPr>
              <a:t>Secondary Schools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161EEA3-9F7B-054B-B8A8-DA739DC5B59E}"/>
              </a:ext>
            </a:extLst>
          </p:cNvPr>
          <p:cNvGrpSpPr/>
          <p:nvPr/>
        </p:nvGrpSpPr>
        <p:grpSpPr>
          <a:xfrm>
            <a:off x="658813" y="1517904"/>
            <a:ext cx="2736850" cy="4718304"/>
            <a:chOff x="658813" y="1517904"/>
            <a:chExt cx="2736850" cy="4718304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22BEB32-F56D-B44C-8815-0F68F580EA83}"/>
                </a:ext>
              </a:extLst>
            </p:cNvPr>
            <p:cNvSpPr/>
            <p:nvPr/>
          </p:nvSpPr>
          <p:spPr>
            <a:xfrm>
              <a:off x="658813" y="1517904"/>
              <a:ext cx="2736850" cy="4718304"/>
            </a:xfrm>
            <a:prstGeom prst="rect">
              <a:avLst/>
            </a:prstGeom>
            <a:solidFill>
              <a:srgbClr val="B3D236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87C3DC8-FD53-0043-A025-38C5AFEC0AA0}"/>
                </a:ext>
              </a:extLst>
            </p:cNvPr>
            <p:cNvSpPr txBox="1"/>
            <p:nvPr/>
          </p:nvSpPr>
          <p:spPr>
            <a:xfrm>
              <a:off x="658813" y="4645152"/>
              <a:ext cx="2736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B3D236"/>
                  </a:solidFill>
                </a:rPr>
                <a:t>SECONDARY</a:t>
              </a:r>
            </a:p>
            <a:p>
              <a:pPr algn="ctr"/>
              <a:r>
                <a:rPr lang="en-US" b="1" dirty="0">
                  <a:solidFill>
                    <a:srgbClr val="B3D236"/>
                  </a:solidFill>
                </a:rPr>
                <a:t>SCHOOLS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49" y="2095869"/>
            <a:ext cx="2557178" cy="1704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0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C703FB-4AE8-F541-B96F-CC6D51ECB39D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Autofit/>
          </a:bodyPr>
          <a:lstStyle/>
          <a:p>
            <a:r>
              <a:rPr lang="en-GB" sz="2400" b="1" dirty="0"/>
              <a:t>Overall inspection findings: Developing the Young Workforce</a:t>
            </a:r>
            <a:endParaRPr lang="en-US" sz="2400" b="1" dirty="0">
              <a:solidFill>
                <a:srgbClr val="004297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8BA71BB-9DC5-1641-827F-58FF63DFF236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49ADA8E-F693-604B-B61C-54978B9A1A4E}"/>
              </a:ext>
            </a:extLst>
          </p:cNvPr>
          <p:cNvGrpSpPr/>
          <p:nvPr/>
        </p:nvGrpSpPr>
        <p:grpSpPr>
          <a:xfrm>
            <a:off x="658813" y="1808163"/>
            <a:ext cx="3400231" cy="4191193"/>
            <a:chOff x="658813" y="1808163"/>
            <a:chExt cx="3400231" cy="4191193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762B5431-6856-7E42-957D-31230AFD4523}"/>
                </a:ext>
              </a:extLst>
            </p:cNvPr>
            <p:cNvSpPr/>
            <p:nvPr/>
          </p:nvSpPr>
          <p:spPr>
            <a:xfrm>
              <a:off x="658813" y="1808163"/>
              <a:ext cx="3400231" cy="4191193"/>
            </a:xfrm>
            <a:prstGeom prst="rect">
              <a:avLst/>
            </a:prstGeom>
            <a:solidFill>
              <a:srgbClr val="B3D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46800" rIns="54000" rtlCol="0" anchor="b" anchorCtr="0"/>
            <a:lstStyle/>
            <a:p>
              <a:pPr algn="ctr"/>
              <a:r>
                <a:rPr lang="en-GB" sz="2600" dirty="0">
                  <a:solidFill>
                    <a:schemeClr val="bg1"/>
                  </a:solidFill>
                </a:rPr>
                <a:t>Examples across all sectors of staff supporting children and young people well to develop skills for learning, life and work.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ED21D92-D2F1-6649-8958-B626CA6F910B}"/>
                </a:ext>
              </a:extLst>
            </p:cNvPr>
            <p:cNvGrpSpPr/>
            <p:nvPr/>
          </p:nvGrpSpPr>
          <p:grpSpPr>
            <a:xfrm>
              <a:off x="1801824" y="1950836"/>
              <a:ext cx="1152128" cy="1152128"/>
              <a:chOff x="4200250" y="-1152128"/>
              <a:chExt cx="1152128" cy="1152128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32736AAD-2ED8-4044-B3BA-FBC240C85589}"/>
                  </a:ext>
                </a:extLst>
              </p:cNvPr>
              <p:cNvSpPr/>
              <p:nvPr/>
            </p:nvSpPr>
            <p:spPr>
              <a:xfrm>
                <a:off x="4200250" y="-1152128"/>
                <a:ext cx="1152128" cy="115212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B3D2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" name="Graphic 9">
                <a:extLst>
                  <a:ext uri="{FF2B5EF4-FFF2-40B4-BE49-F238E27FC236}">
                    <a16:creationId xmlns:a16="http://schemas.microsoft.com/office/drawing/2014/main" id="{5748A7D1-16A6-894A-9CE4-22117CD6D8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4390556" y="-989663"/>
                <a:ext cx="764811" cy="764811"/>
              </a:xfrm>
              <a:prstGeom prst="rect">
                <a:avLst/>
              </a:prstGeom>
            </p:spPr>
          </p:pic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F051A28-B2C5-2840-BA3E-68BB2E4AD50F}"/>
              </a:ext>
            </a:extLst>
          </p:cNvPr>
          <p:cNvGrpSpPr/>
          <p:nvPr/>
        </p:nvGrpSpPr>
        <p:grpSpPr>
          <a:xfrm>
            <a:off x="4600769" y="1808162"/>
            <a:ext cx="3400231" cy="4191193"/>
            <a:chOff x="8096444" y="1808163"/>
            <a:chExt cx="3400231" cy="419119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8F4F16D-2478-4047-BA77-7EDBD01F4762}"/>
                </a:ext>
              </a:extLst>
            </p:cNvPr>
            <p:cNvSpPr/>
            <p:nvPr/>
          </p:nvSpPr>
          <p:spPr>
            <a:xfrm>
              <a:off x="8096444" y="1808163"/>
              <a:ext cx="3400231" cy="4191193"/>
            </a:xfrm>
            <a:prstGeom prst="rect">
              <a:avLst/>
            </a:prstGeom>
            <a:solidFill>
              <a:srgbClr val="00AB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GB" sz="2600" dirty="0">
                  <a:solidFill>
                    <a:schemeClr val="bg1"/>
                  </a:solidFill>
                </a:rPr>
                <a:t>Strategic leadership within secondary schools for the development and implementation of the priorities of DYW has improved overall.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4537730-E720-9E48-B54A-6C4444B55368}"/>
                </a:ext>
              </a:extLst>
            </p:cNvPr>
            <p:cNvGrpSpPr/>
            <p:nvPr/>
          </p:nvGrpSpPr>
          <p:grpSpPr>
            <a:xfrm>
              <a:off x="9248453" y="1950836"/>
              <a:ext cx="1152128" cy="1152128"/>
              <a:chOff x="4200250" y="-1152128"/>
              <a:chExt cx="1152128" cy="115212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0C601E3-1946-1D4A-BA3B-90763892256A}"/>
                  </a:ext>
                </a:extLst>
              </p:cNvPr>
              <p:cNvSpPr/>
              <p:nvPr/>
            </p:nvSpPr>
            <p:spPr>
              <a:xfrm>
                <a:off x="4200250" y="-1152128"/>
                <a:ext cx="1152128" cy="115212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ABB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0" name="Graphic 19">
                <a:extLst>
                  <a:ext uri="{FF2B5EF4-FFF2-40B4-BE49-F238E27FC236}">
                    <a16:creationId xmlns:a16="http://schemas.microsoft.com/office/drawing/2014/main" id="{E8967AC3-B5D0-B24A-BBA2-F20D8AE3D2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4390556" y="-989663"/>
                <a:ext cx="764811" cy="764811"/>
              </a:xfrm>
              <a:prstGeom prst="rect">
                <a:avLst/>
              </a:prstGeom>
            </p:spPr>
          </p:pic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F296208-7E6F-B54A-BBEB-46208224E428}"/>
              </a:ext>
            </a:extLst>
          </p:cNvPr>
          <p:cNvGrpSpPr/>
          <p:nvPr/>
        </p:nvGrpSpPr>
        <p:grpSpPr>
          <a:xfrm>
            <a:off x="8542725" y="1808162"/>
            <a:ext cx="3400231" cy="4191193"/>
            <a:chOff x="4377629" y="1808163"/>
            <a:chExt cx="3400231" cy="4191193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15BF38A-6A12-3C43-85F7-521155089DD2}"/>
                </a:ext>
              </a:extLst>
            </p:cNvPr>
            <p:cNvSpPr/>
            <p:nvPr/>
          </p:nvSpPr>
          <p:spPr>
            <a:xfrm>
              <a:off x="4377629" y="1808163"/>
              <a:ext cx="3400231" cy="4191193"/>
            </a:xfrm>
            <a:prstGeom prst="rect">
              <a:avLst/>
            </a:prstGeom>
            <a:solidFill>
              <a:srgbClr val="0099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GB" sz="2600" dirty="0">
                  <a:solidFill>
                    <a:schemeClr val="bg1"/>
                  </a:solidFill>
                </a:rPr>
                <a:t>The pace of progress continues to be too slow and implementation is not yet consistent across schools/settings.</a:t>
              </a:r>
            </a:p>
            <a:p>
              <a:pPr algn="ctr"/>
              <a:endParaRPr lang="en-GB" sz="2600" dirty="0">
                <a:solidFill>
                  <a:schemeClr val="bg1"/>
                </a:solidFill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5F74A01-4A1F-114C-9406-3AAAF3E59E9B}"/>
                </a:ext>
              </a:extLst>
            </p:cNvPr>
            <p:cNvGrpSpPr/>
            <p:nvPr/>
          </p:nvGrpSpPr>
          <p:grpSpPr>
            <a:xfrm>
              <a:off x="5525139" y="1950836"/>
              <a:ext cx="1152128" cy="1152128"/>
              <a:chOff x="4200250" y="-1152128"/>
              <a:chExt cx="1152128" cy="1152128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5AB3F96B-D2C3-3E40-B9C3-489FAC260782}"/>
                  </a:ext>
                </a:extLst>
              </p:cNvPr>
              <p:cNvSpPr/>
              <p:nvPr/>
            </p:nvSpPr>
            <p:spPr>
              <a:xfrm>
                <a:off x="4200250" y="-1152128"/>
                <a:ext cx="1152128" cy="115212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99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7" name="Graphic 16">
                <a:extLst>
                  <a:ext uri="{FF2B5EF4-FFF2-40B4-BE49-F238E27FC236}">
                    <a16:creationId xmlns:a16="http://schemas.microsoft.com/office/drawing/2014/main" id="{049F1457-7ADC-F749-89E9-0BFA2A3BB5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4390556" y="-989663"/>
                <a:ext cx="764811" cy="76481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2776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C703FB-4AE8-F541-B96F-CC6D51ECB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923" y="483984"/>
            <a:ext cx="7415696" cy="755650"/>
          </a:xfrm>
          <a:noFill/>
        </p:spPr>
        <p:txBody>
          <a:bodyPr>
            <a:noAutofit/>
          </a:bodyPr>
          <a:lstStyle/>
          <a:p>
            <a:r>
              <a:rPr lang="en-GB" b="1" dirty="0">
                <a:solidFill>
                  <a:srgbClr val="004297"/>
                </a:solidFill>
              </a:rPr>
              <a:t>Inspection evidence</a:t>
            </a:r>
            <a:endParaRPr lang="en-US" b="1" dirty="0">
              <a:solidFill>
                <a:srgbClr val="004297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8BA71BB-9DC5-1641-827F-58FF63DFF236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0B18D4-1D85-B049-A03A-F2147B19704A}"/>
              </a:ext>
            </a:extLst>
          </p:cNvPr>
          <p:cNvCxnSpPr>
            <a:cxnSpLocks/>
          </p:cNvCxnSpPr>
          <p:nvPr/>
        </p:nvCxnSpPr>
        <p:spPr>
          <a:xfrm flipV="1">
            <a:off x="472541" y="1536192"/>
            <a:ext cx="11024134" cy="6858"/>
          </a:xfrm>
          <a:prstGeom prst="line">
            <a:avLst/>
          </a:prstGeom>
          <a:ln w="31750">
            <a:solidFill>
              <a:srgbClr val="0042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hlinkClick r:id="rId3" action="ppaction://hlinksldjump"/>
            <a:extLst>
              <a:ext uri="{FF2B5EF4-FFF2-40B4-BE49-F238E27FC236}">
                <a16:creationId xmlns:a16="http://schemas.microsoft.com/office/drawing/2014/main" id="{33FFF282-4E73-F644-AEEA-0F6A73273EBC}"/>
              </a:ext>
            </a:extLst>
          </p:cNvPr>
          <p:cNvSpPr txBox="1"/>
          <p:nvPr/>
        </p:nvSpPr>
        <p:spPr>
          <a:xfrm>
            <a:off x="5900714" y="2155418"/>
            <a:ext cx="2380322" cy="1383540"/>
          </a:xfrm>
          <a:prstGeom prst="rect">
            <a:avLst/>
          </a:prstGeom>
          <a:solidFill>
            <a:srgbClr val="00C4C4"/>
          </a:solidFill>
        </p:spPr>
        <p:txBody>
          <a:bodyPr wrap="square" lIns="0" tIns="0" rIns="0" bIns="90000" rtlCol="0">
            <a:spAutoFit/>
          </a:bodyPr>
          <a:lstStyle/>
          <a:p>
            <a:pPr algn="ctr"/>
            <a:r>
              <a:rPr lang="en-GB" sz="2800" dirty="0">
                <a:solidFill>
                  <a:srgbClr val="004297"/>
                </a:solidFill>
              </a:rPr>
              <a:t>Early learning and childcare settings</a:t>
            </a:r>
          </a:p>
        </p:txBody>
      </p:sp>
      <p:sp>
        <p:nvSpPr>
          <p:cNvPr id="44" name="TextBox 43">
            <a:hlinkClick r:id="rId4" action="ppaction://hlinksldjump"/>
            <a:extLst>
              <a:ext uri="{FF2B5EF4-FFF2-40B4-BE49-F238E27FC236}">
                <a16:creationId xmlns:a16="http://schemas.microsoft.com/office/drawing/2014/main" id="{33105B1B-720C-434E-BADC-3F5E3AB6FEE5}"/>
              </a:ext>
            </a:extLst>
          </p:cNvPr>
          <p:cNvSpPr txBox="1"/>
          <p:nvPr/>
        </p:nvSpPr>
        <p:spPr>
          <a:xfrm>
            <a:off x="5907910" y="4158183"/>
            <a:ext cx="2373126" cy="1474419"/>
          </a:xfrm>
          <a:prstGeom prst="rect">
            <a:avLst/>
          </a:prstGeom>
          <a:solidFill>
            <a:srgbClr val="00994F"/>
          </a:solidFill>
        </p:spPr>
        <p:txBody>
          <a:bodyPr wrap="square" lIns="0" tIns="90000" rIns="90000" bIns="90000" rtlCol="0">
            <a:spAutoFit/>
          </a:bodyPr>
          <a:lstStyle/>
          <a:p>
            <a:pPr algn="ctr"/>
            <a:r>
              <a:rPr lang="en-GB" sz="2800" dirty="0">
                <a:solidFill>
                  <a:srgbClr val="004297"/>
                </a:solidFill>
              </a:rPr>
              <a:t>Special </a:t>
            </a:r>
            <a:r>
              <a:rPr lang="en-GB" sz="2800" dirty="0" smtClean="0">
                <a:solidFill>
                  <a:srgbClr val="004297"/>
                </a:solidFill>
              </a:rPr>
              <a:t>schools</a:t>
            </a:r>
            <a:endParaRPr lang="en-GB" sz="2800" dirty="0">
              <a:solidFill>
                <a:srgbClr val="004297"/>
              </a:solidFill>
            </a:endParaRPr>
          </a:p>
          <a:p>
            <a:endParaRPr lang="en-GB" sz="2800" dirty="0">
              <a:solidFill>
                <a:srgbClr val="004297"/>
              </a:solidFill>
            </a:endParaRPr>
          </a:p>
        </p:txBody>
      </p:sp>
      <p:sp>
        <p:nvSpPr>
          <p:cNvPr id="43" name="TextBox 42">
            <a:hlinkClick r:id="rId5" action="ppaction://hlinksldjump"/>
            <a:extLst>
              <a:ext uri="{FF2B5EF4-FFF2-40B4-BE49-F238E27FC236}">
                <a16:creationId xmlns:a16="http://schemas.microsoft.com/office/drawing/2014/main" id="{FE6F23E0-9E1E-2447-92F1-E90DE58EEB2A}"/>
              </a:ext>
            </a:extLst>
          </p:cNvPr>
          <p:cNvSpPr txBox="1"/>
          <p:nvPr/>
        </p:nvSpPr>
        <p:spPr>
          <a:xfrm>
            <a:off x="9210824" y="2160181"/>
            <a:ext cx="2285851" cy="1474419"/>
          </a:xfrm>
          <a:prstGeom prst="rect">
            <a:avLst/>
          </a:prstGeom>
          <a:solidFill>
            <a:srgbClr val="B3D236"/>
          </a:solidFill>
        </p:spPr>
        <p:txBody>
          <a:bodyPr wrap="square" lIns="0" tIns="90000" rIns="90000" bIns="90000" rtlCol="0">
            <a:spAutoFit/>
          </a:bodyPr>
          <a:lstStyle/>
          <a:p>
            <a:pPr algn="ctr"/>
            <a:r>
              <a:rPr lang="en-GB" sz="2800" dirty="0">
                <a:solidFill>
                  <a:srgbClr val="004297"/>
                </a:solidFill>
              </a:rPr>
              <a:t>Primary </a:t>
            </a:r>
            <a:r>
              <a:rPr lang="en-GB" sz="2800" dirty="0" smtClean="0">
                <a:solidFill>
                  <a:srgbClr val="004297"/>
                </a:solidFill>
              </a:rPr>
              <a:t>schools          </a:t>
            </a:r>
          </a:p>
          <a:p>
            <a:endParaRPr lang="en-GB" sz="2800" dirty="0">
              <a:solidFill>
                <a:srgbClr val="004297"/>
              </a:solidFill>
            </a:endParaRPr>
          </a:p>
        </p:txBody>
      </p:sp>
      <p:sp>
        <p:nvSpPr>
          <p:cNvPr id="77" name="TextBox 76">
            <a:hlinkClick r:id="" action="ppaction://noaction"/>
            <a:extLst>
              <a:ext uri="{FF2B5EF4-FFF2-40B4-BE49-F238E27FC236}">
                <a16:creationId xmlns:a16="http://schemas.microsoft.com/office/drawing/2014/main" id="{5D42EE6E-669E-814A-A51C-3615B24C297D}"/>
              </a:ext>
            </a:extLst>
          </p:cNvPr>
          <p:cNvSpPr txBox="1"/>
          <p:nvPr/>
        </p:nvSpPr>
        <p:spPr>
          <a:xfrm>
            <a:off x="9210823" y="4158184"/>
            <a:ext cx="2285852" cy="1474419"/>
          </a:xfrm>
          <a:prstGeom prst="rect">
            <a:avLst/>
          </a:prstGeom>
          <a:solidFill>
            <a:srgbClr val="009ACD"/>
          </a:solidFill>
        </p:spPr>
        <p:txBody>
          <a:bodyPr wrap="square" lIns="0" tIns="90000" rIns="90000" bIns="90000" rtlCol="0">
            <a:spAutoFit/>
          </a:bodyPr>
          <a:lstStyle/>
          <a:p>
            <a:pPr algn="ctr"/>
            <a:r>
              <a:rPr lang="en-GB" sz="2800" dirty="0">
                <a:solidFill>
                  <a:srgbClr val="004297"/>
                </a:solidFill>
              </a:rPr>
              <a:t>Secondary </a:t>
            </a:r>
            <a:r>
              <a:rPr lang="en-GB" sz="2800" dirty="0" smtClean="0">
                <a:solidFill>
                  <a:srgbClr val="004297"/>
                </a:solidFill>
              </a:rPr>
              <a:t>schools</a:t>
            </a:r>
          </a:p>
          <a:p>
            <a:endParaRPr lang="en-GB" sz="2800" dirty="0">
              <a:solidFill>
                <a:srgbClr val="004297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41" y="2160181"/>
            <a:ext cx="4403541" cy="293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43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2">
            <a:extLst>
              <a:ext uri="{FF2B5EF4-FFF2-40B4-BE49-F238E27FC236}">
                <a16:creationId xmlns:a16="http://schemas.microsoft.com/office/drawing/2014/main" id="{29C90358-77E8-4F4B-BF8B-3A62DB1CD685}"/>
              </a:ext>
            </a:extLst>
          </p:cNvPr>
          <p:cNvSpPr txBox="1">
            <a:spLocks/>
          </p:cNvSpPr>
          <p:nvPr/>
        </p:nvSpPr>
        <p:spPr bwMode="auto">
          <a:xfrm>
            <a:off x="658813" y="549275"/>
            <a:ext cx="6750843" cy="7556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3200" dirty="0">
                <a:solidFill>
                  <a:srgbClr val="004297"/>
                </a:solidFill>
              </a:rPr>
              <a:t>Early learning and childcare settings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46B27EB-167B-9641-877A-2B8BA195B98A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0380A4-4E49-A249-B47A-54B1CD899089}"/>
              </a:ext>
            </a:extLst>
          </p:cNvPr>
          <p:cNvSpPr txBox="1"/>
          <p:nvPr/>
        </p:nvSpPr>
        <p:spPr>
          <a:xfrm>
            <a:off x="5494428" y="6265573"/>
            <a:ext cx="113011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36" name="Rectangle 3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66DF118-82C1-BB41-80F4-71F61EDE7D7B}"/>
              </a:ext>
            </a:extLst>
          </p:cNvPr>
          <p:cNvSpPr/>
          <p:nvPr/>
        </p:nvSpPr>
        <p:spPr>
          <a:xfrm>
            <a:off x="5451710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37" name="Rectangle 3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9CA721A-ACA7-8349-8E11-BDC17FC75289}"/>
              </a:ext>
            </a:extLst>
          </p:cNvPr>
          <p:cNvSpPr/>
          <p:nvPr/>
        </p:nvSpPr>
        <p:spPr>
          <a:xfrm>
            <a:off x="6379178" y="6297412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16E2BD3-24A3-7840-A577-A27A542435F4}"/>
              </a:ext>
            </a:extLst>
          </p:cNvPr>
          <p:cNvGrpSpPr/>
          <p:nvPr/>
        </p:nvGrpSpPr>
        <p:grpSpPr>
          <a:xfrm>
            <a:off x="1108518" y="2029686"/>
            <a:ext cx="2736851" cy="2942122"/>
            <a:chOff x="658813" y="2029686"/>
            <a:chExt cx="2736851" cy="294212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D6244CF-6A26-694C-91BD-D36C13103958}"/>
                </a:ext>
              </a:extLst>
            </p:cNvPr>
            <p:cNvSpPr txBox="1"/>
            <p:nvPr/>
          </p:nvSpPr>
          <p:spPr>
            <a:xfrm>
              <a:off x="658813" y="4143719"/>
              <a:ext cx="2736851" cy="828089"/>
            </a:xfrm>
            <a:prstGeom prst="rect">
              <a:avLst/>
            </a:prstGeom>
            <a:noFill/>
          </p:spPr>
          <p:txBody>
            <a:bodyPr wrap="square" lIns="90000" tIns="90000" rIns="90000" bIns="90000" rtlCol="0">
              <a:spAutoFit/>
            </a:bodyPr>
            <a:lstStyle/>
            <a:p>
              <a:pPr lvl="0" algn="ctr"/>
              <a:r>
                <a:rPr lang="en-GB" sz="2100" dirty="0">
                  <a:solidFill>
                    <a:srgbClr val="2BC5CD"/>
                  </a:solidFill>
                </a:rPr>
                <a:t>What is working consistently well?</a:t>
              </a:r>
            </a:p>
          </p:txBody>
        </p:sp>
        <p:sp>
          <p:nvSpPr>
            <p:cNvPr id="40" name="Shape 4500">
              <a:extLst>
                <a:ext uri="{FF2B5EF4-FFF2-40B4-BE49-F238E27FC236}">
                  <a16:creationId xmlns:a16="http://schemas.microsoft.com/office/drawing/2014/main" id="{27A508E4-0919-D242-A002-EBED09FB7ED3}"/>
                </a:ext>
              </a:extLst>
            </p:cNvPr>
            <p:cNvSpPr/>
            <p:nvPr/>
          </p:nvSpPr>
          <p:spPr>
            <a:xfrm>
              <a:off x="1116048" y="2029686"/>
              <a:ext cx="1817813" cy="1798856"/>
            </a:xfrm>
            <a:prstGeom prst="ellipse">
              <a:avLst/>
            </a:prstGeom>
            <a:gradFill flip="none" rotWithShape="1">
              <a:gsLst>
                <a:gs pos="0">
                  <a:srgbClr val="00ABB5">
                    <a:lumMod val="90000"/>
                  </a:srgbClr>
                </a:gs>
                <a:gs pos="74000">
                  <a:srgbClr val="00ABB5"/>
                </a:gs>
                <a:gs pos="83000">
                  <a:srgbClr val="00ABB5"/>
                </a:gs>
                <a:gs pos="99000">
                  <a:srgbClr val="00ABB5">
                    <a:lumMod val="78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CD55A88-BEBC-314E-B421-4C3EE41417F9}"/>
              </a:ext>
            </a:extLst>
          </p:cNvPr>
          <p:cNvGrpSpPr/>
          <p:nvPr/>
        </p:nvGrpSpPr>
        <p:grpSpPr>
          <a:xfrm>
            <a:off x="4648931" y="2009808"/>
            <a:ext cx="2663825" cy="2962000"/>
            <a:chOff x="4648931" y="2009808"/>
            <a:chExt cx="2663825" cy="296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BF91CE1-FB68-CD46-871D-62DE968C20EA}"/>
                </a:ext>
              </a:extLst>
            </p:cNvPr>
            <p:cNvSpPr txBox="1"/>
            <p:nvPr/>
          </p:nvSpPr>
          <p:spPr>
            <a:xfrm>
              <a:off x="4648931" y="4143719"/>
              <a:ext cx="2663825" cy="828089"/>
            </a:xfrm>
            <a:prstGeom prst="rect">
              <a:avLst/>
            </a:prstGeom>
            <a:noFill/>
          </p:spPr>
          <p:txBody>
            <a:bodyPr wrap="square" lIns="90000" tIns="90000" rIns="90000" bIns="90000" rtlCol="0">
              <a:spAutoFit/>
            </a:bodyPr>
            <a:lstStyle/>
            <a:p>
              <a:pPr lvl="0" algn="ctr"/>
              <a:r>
                <a:rPr lang="en-GB" sz="2100" dirty="0">
                  <a:solidFill>
                    <a:srgbClr val="FFC000"/>
                  </a:solidFill>
                </a:rPr>
                <a:t>What is</a:t>
              </a:r>
            </a:p>
            <a:p>
              <a:pPr lvl="0" algn="ctr"/>
              <a:r>
                <a:rPr lang="en-GB" sz="2100" dirty="0">
                  <a:solidFill>
                    <a:srgbClr val="FFC000"/>
                  </a:solidFill>
                </a:rPr>
                <a:t>improving?</a:t>
              </a:r>
            </a:p>
          </p:txBody>
        </p:sp>
        <p:sp>
          <p:nvSpPr>
            <p:cNvPr id="43" name="Shape 4500">
              <a:extLst>
                <a:ext uri="{FF2B5EF4-FFF2-40B4-BE49-F238E27FC236}">
                  <a16:creationId xmlns:a16="http://schemas.microsoft.com/office/drawing/2014/main" id="{DE48872E-DE8E-0D45-B279-9DE1B184B098}"/>
                </a:ext>
              </a:extLst>
            </p:cNvPr>
            <p:cNvSpPr/>
            <p:nvPr/>
          </p:nvSpPr>
          <p:spPr>
            <a:xfrm>
              <a:off x="5150581" y="2009808"/>
              <a:ext cx="1817813" cy="1798856"/>
            </a:xfrm>
            <a:prstGeom prst="ellipse">
              <a:avLst/>
            </a:prstGeom>
            <a:gradFill flip="none" rotWithShape="1">
              <a:gsLst>
                <a:gs pos="0">
                  <a:srgbClr val="FFC000">
                    <a:lumMod val="90000"/>
                  </a:srgbClr>
                </a:gs>
                <a:gs pos="74000">
                  <a:srgbClr val="FFC000"/>
                </a:gs>
                <a:gs pos="83000">
                  <a:srgbClr val="FFC000"/>
                </a:gs>
                <a:gs pos="99000">
                  <a:srgbClr val="FFC000">
                    <a:lumMod val="78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4F86E5E-5870-164E-AFFD-B45E416B8075}"/>
              </a:ext>
            </a:extLst>
          </p:cNvPr>
          <p:cNvGrpSpPr/>
          <p:nvPr/>
        </p:nvGrpSpPr>
        <p:grpSpPr>
          <a:xfrm>
            <a:off x="8377940" y="1974690"/>
            <a:ext cx="2736850" cy="3320283"/>
            <a:chOff x="6059488" y="1974690"/>
            <a:chExt cx="2736850" cy="3320283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5B55D59-23E9-0F4F-ABCD-553E8442D7B5}"/>
                </a:ext>
              </a:extLst>
            </p:cNvPr>
            <p:cNvSpPr txBox="1"/>
            <p:nvPr/>
          </p:nvSpPr>
          <p:spPr>
            <a:xfrm>
              <a:off x="6059488" y="4143719"/>
              <a:ext cx="2736850" cy="1151254"/>
            </a:xfrm>
            <a:prstGeom prst="rect">
              <a:avLst/>
            </a:prstGeom>
            <a:noFill/>
          </p:spPr>
          <p:txBody>
            <a:bodyPr wrap="square" lIns="90000" tIns="90000" rIns="90000" bIns="90000" rtlCol="0">
              <a:spAutoFit/>
            </a:bodyPr>
            <a:lstStyle/>
            <a:p>
              <a:pPr lvl="0" algn="ctr"/>
              <a:r>
                <a:rPr lang="en-GB" sz="2100" dirty="0">
                  <a:solidFill>
                    <a:srgbClr val="B3D236"/>
                  </a:solidFill>
                </a:rPr>
                <a:t>What are the challenges and areas for improvement?</a:t>
              </a:r>
            </a:p>
          </p:txBody>
        </p:sp>
        <p:sp>
          <p:nvSpPr>
            <p:cNvPr id="48" name="Shape 4500">
              <a:extLst>
                <a:ext uri="{FF2B5EF4-FFF2-40B4-BE49-F238E27FC236}">
                  <a16:creationId xmlns:a16="http://schemas.microsoft.com/office/drawing/2014/main" id="{D3CE3E18-9382-444F-8B33-BE69289C66DD}"/>
                </a:ext>
              </a:extLst>
            </p:cNvPr>
            <p:cNvSpPr/>
            <p:nvPr/>
          </p:nvSpPr>
          <p:spPr>
            <a:xfrm>
              <a:off x="6477202" y="1974690"/>
              <a:ext cx="1817813" cy="1798856"/>
            </a:xfrm>
            <a:prstGeom prst="ellipse">
              <a:avLst/>
            </a:prstGeom>
            <a:solidFill>
              <a:srgbClr val="B3D236"/>
            </a:soli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pic>
        <p:nvPicPr>
          <p:cNvPr id="22" name="Graphic 34">
            <a:extLst>
              <a:ext uri="{FF2B5EF4-FFF2-40B4-BE49-F238E27FC236}">
                <a16:creationId xmlns:a16="http://schemas.microsoft.com/office/drawing/2014/main" id="{C9E36D80-522A-9A4A-A231-E21E27A82A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044482" y="2504463"/>
            <a:ext cx="799890" cy="799890"/>
          </a:xfrm>
          <a:prstGeom prst="rect">
            <a:avLst/>
          </a:prstGeom>
        </p:spPr>
      </p:pic>
      <p:pic>
        <p:nvPicPr>
          <p:cNvPr id="23" name="Graphic 43">
            <a:extLst>
              <a:ext uri="{FF2B5EF4-FFF2-40B4-BE49-F238E27FC236}">
                <a16:creationId xmlns:a16="http://schemas.microsoft.com/office/drawing/2014/main" id="{3086485D-6F85-2949-AB76-A2FC2A3897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528293" y="2378042"/>
            <a:ext cx="1062388" cy="1062388"/>
          </a:xfrm>
          <a:prstGeom prst="rect">
            <a:avLst/>
          </a:prstGeom>
        </p:spPr>
      </p:pic>
      <p:pic>
        <p:nvPicPr>
          <p:cNvPr id="25" name="Graphic 48">
            <a:extLst>
              <a:ext uri="{FF2B5EF4-FFF2-40B4-BE49-F238E27FC236}">
                <a16:creationId xmlns:a16="http://schemas.microsoft.com/office/drawing/2014/main" id="{FDF05836-DF97-9E4B-BEB3-DF7786DE7E0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9227374" y="2393998"/>
            <a:ext cx="960241" cy="96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30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EA9426C-8A65-1348-AB47-ED983CA6E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ABB5"/>
                </a:solidFill>
              </a:rPr>
              <a:t>What is working consistently well?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 numCol="1" spcCol="180000"/>
          <a:lstStyle/>
          <a:p>
            <a:pPr marL="457200" indent="-2762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Children benefit from opportunities to engage in imaginative play which helps to develop their understanding of the world of work. </a:t>
            </a:r>
          </a:p>
          <a:p>
            <a:pPr marL="180975">
              <a:spcAft>
                <a:spcPts val="1200"/>
              </a:spcAft>
            </a:pPr>
            <a:endParaRPr lang="en-GB" sz="2800" dirty="0"/>
          </a:p>
          <a:p>
            <a:pPr marL="457200" indent="-276225">
              <a:buFont typeface="Arial" panose="020B0604020202020204" pitchFamily="34" charset="0"/>
              <a:buChar char="•"/>
            </a:pPr>
            <a:r>
              <a:rPr lang="en-GB" sz="2800" dirty="0"/>
              <a:t>Practitioners, in consultation with children, develop play-based contexts which enable children to explore different jobs.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7A2BB0-8715-394B-8E3E-5067064C4171}"/>
              </a:ext>
            </a:extLst>
          </p:cNvPr>
          <p:cNvSpPr txBox="1"/>
          <p:nvPr/>
        </p:nvSpPr>
        <p:spPr>
          <a:xfrm>
            <a:off x="5494428" y="6265573"/>
            <a:ext cx="113011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7" name="Rectangl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CA35808-00F3-A648-AD6E-20DA144B00F7}"/>
              </a:ext>
            </a:extLst>
          </p:cNvPr>
          <p:cNvSpPr/>
          <p:nvPr/>
        </p:nvSpPr>
        <p:spPr>
          <a:xfrm>
            <a:off x="5451710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8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0495BF1-61F6-9D4D-A491-54BC2CFF8FA9}"/>
              </a:ext>
            </a:extLst>
          </p:cNvPr>
          <p:cNvSpPr/>
          <p:nvPr/>
        </p:nvSpPr>
        <p:spPr>
          <a:xfrm>
            <a:off x="6413902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B23F1D0D-0A2E-1643-B939-5D28AB41F4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549275"/>
            <a:ext cx="10440987" cy="197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C4C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800" b="0" dirty="0">
                <a:solidFill>
                  <a:srgbClr val="004297"/>
                </a:solidFill>
              </a:rPr>
              <a:t>Early learning and childcare settings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E685690-BDBC-2543-9324-159A11E95EB5}"/>
              </a:ext>
            </a:extLst>
          </p:cNvPr>
          <p:cNvGrpSpPr/>
          <p:nvPr/>
        </p:nvGrpSpPr>
        <p:grpSpPr>
          <a:xfrm>
            <a:off x="658813" y="1517904"/>
            <a:ext cx="2736850" cy="4718304"/>
            <a:chOff x="658813" y="1517904"/>
            <a:chExt cx="2736850" cy="4718304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0C0F98C-5C19-1E41-96AA-A6594A3FA535}"/>
                </a:ext>
              </a:extLst>
            </p:cNvPr>
            <p:cNvSpPr/>
            <p:nvPr/>
          </p:nvSpPr>
          <p:spPr>
            <a:xfrm>
              <a:off x="658813" y="1517904"/>
              <a:ext cx="2736850" cy="4718304"/>
            </a:xfrm>
            <a:prstGeom prst="rect">
              <a:avLst/>
            </a:prstGeom>
            <a:solidFill>
              <a:srgbClr val="00ABB5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6FC7990-1B17-7147-93C7-84E9BF89D603}"/>
                </a:ext>
              </a:extLst>
            </p:cNvPr>
            <p:cNvSpPr txBox="1"/>
            <p:nvPr/>
          </p:nvSpPr>
          <p:spPr>
            <a:xfrm>
              <a:off x="658813" y="4645152"/>
              <a:ext cx="27368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00ABB5"/>
                  </a:solidFill>
                </a:rPr>
                <a:t>EARLY LEARNING AND CHILDCARE SETTINGS </a:t>
              </a:r>
              <a:endParaRPr lang="en-US" b="1" dirty="0">
                <a:solidFill>
                  <a:srgbClr val="00ABB5"/>
                </a:solidFill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BF88188-7F86-8246-8324-242EF0FF03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5" r="11594"/>
          <a:stretch/>
        </p:blipFill>
        <p:spPr>
          <a:xfrm>
            <a:off x="1318621" y="1676367"/>
            <a:ext cx="1417234" cy="286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43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82CE14-F011-AA44-8C50-6A96C868D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improving?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 numCol="1" spcCol="180000"/>
          <a:lstStyle/>
          <a:p>
            <a:pPr marL="457200" lvl="0" indent="-2667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Increasingly, practitioners are encouraging children to learn about a wider range of careers, for example, in architecture and science.</a:t>
            </a:r>
          </a:p>
          <a:p>
            <a:pPr marL="190500" lvl="0">
              <a:spcBef>
                <a:spcPts val="0"/>
              </a:spcBef>
              <a:spcAft>
                <a:spcPts val="1200"/>
              </a:spcAft>
            </a:pPr>
            <a:endParaRPr lang="en-GB" sz="2800" dirty="0"/>
          </a:p>
          <a:p>
            <a:pPr marL="457200" lvl="0" indent="-2667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Positive relationships are developing with local businesses and community </a:t>
            </a:r>
            <a:r>
              <a:rPr lang="en-GB" sz="2800" dirty="0" err="1" smtClean="0"/>
              <a:t>resourCareer</a:t>
            </a:r>
            <a:r>
              <a:rPr lang="en-GB" sz="2800" dirty="0" smtClean="0"/>
              <a:t> Education Standard 3-18 </a:t>
            </a:r>
            <a:r>
              <a:rPr lang="en-GB" sz="2800" dirty="0"/>
              <a:t>which help to promote children’s understanding of the world of work. </a:t>
            </a:r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9F68A171-70C5-C145-93DB-88259FCAAA3D}"/>
              </a:ext>
            </a:extLst>
          </p:cNvPr>
          <p:cNvSpPr txBox="1">
            <a:spLocks/>
          </p:cNvSpPr>
          <p:nvPr/>
        </p:nvSpPr>
        <p:spPr bwMode="auto">
          <a:xfrm>
            <a:off x="658813" y="1304925"/>
            <a:ext cx="10080625" cy="29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800" b="0">
                <a:solidFill>
                  <a:srgbClr val="00429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0"/>
            <a:endParaRPr lang="en-GB" sz="2800" b="1" dirty="0">
              <a:solidFill>
                <a:srgbClr val="00ABB5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266E21-194E-5A42-B443-398877E78F3E}"/>
              </a:ext>
            </a:extLst>
          </p:cNvPr>
          <p:cNvSpPr txBox="1"/>
          <p:nvPr/>
        </p:nvSpPr>
        <p:spPr>
          <a:xfrm>
            <a:off x="5494429" y="6265573"/>
            <a:ext cx="113011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4" name="Rectangle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B7E40D9-D488-374F-BBE9-F77A0B9435B5}"/>
              </a:ext>
            </a:extLst>
          </p:cNvPr>
          <p:cNvSpPr/>
          <p:nvPr/>
        </p:nvSpPr>
        <p:spPr>
          <a:xfrm>
            <a:off x="5393836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6" name="Rectangle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6F29206-B838-8C4B-BA86-20954B1C795A}"/>
              </a:ext>
            </a:extLst>
          </p:cNvPr>
          <p:cNvSpPr/>
          <p:nvPr/>
        </p:nvSpPr>
        <p:spPr>
          <a:xfrm>
            <a:off x="6413904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id="{D0D44DB1-365C-3A44-A899-2D9720894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549275"/>
            <a:ext cx="10440987" cy="197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C4C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800" b="0" dirty="0">
                <a:solidFill>
                  <a:srgbClr val="004297"/>
                </a:solidFill>
              </a:rPr>
              <a:t>Early learning and childcare settings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C1AA240-28AB-C64C-9464-BECBB3CCCFE7}"/>
              </a:ext>
            </a:extLst>
          </p:cNvPr>
          <p:cNvGrpSpPr/>
          <p:nvPr/>
        </p:nvGrpSpPr>
        <p:grpSpPr>
          <a:xfrm>
            <a:off x="658813" y="1517904"/>
            <a:ext cx="2736850" cy="4718304"/>
            <a:chOff x="658813" y="1517904"/>
            <a:chExt cx="2736850" cy="4718304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7102B89-B830-1B48-BB18-9E258BC318E0}"/>
                </a:ext>
              </a:extLst>
            </p:cNvPr>
            <p:cNvSpPr/>
            <p:nvPr/>
          </p:nvSpPr>
          <p:spPr>
            <a:xfrm>
              <a:off x="658813" y="1517904"/>
              <a:ext cx="2736850" cy="4718304"/>
            </a:xfrm>
            <a:prstGeom prst="rect">
              <a:avLst/>
            </a:prstGeom>
            <a:solidFill>
              <a:srgbClr val="FFC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025D1E-5EAF-3043-B9DF-1B52EC5D65DD}"/>
                </a:ext>
              </a:extLst>
            </p:cNvPr>
            <p:cNvSpPr txBox="1"/>
            <p:nvPr/>
          </p:nvSpPr>
          <p:spPr>
            <a:xfrm>
              <a:off x="658813" y="4645152"/>
              <a:ext cx="27368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FFC000"/>
                  </a:solidFill>
                </a:rPr>
                <a:t>EARLY LEARNING AND CHILDCARE SETTINGS 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DBF88188-7F86-8246-8324-242EF0FF03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5" r="11594"/>
          <a:stretch/>
        </p:blipFill>
        <p:spPr>
          <a:xfrm>
            <a:off x="1318621" y="1676367"/>
            <a:ext cx="1417234" cy="286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63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9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8C69D-6D23-524B-BEF8-E096778B0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the challenges and areas for improvement?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728AA-6F8D-224A-A070-D709BE17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5664" y="1764507"/>
            <a:ext cx="8101012" cy="4243387"/>
          </a:xfrm>
        </p:spPr>
        <p:txBody>
          <a:bodyPr numCol="1" spcCol="180000"/>
          <a:lstStyle/>
          <a:p>
            <a:pPr marL="268288" indent="-254000">
              <a:buFont typeface="Arial" panose="020B0604020202020204" pitchFamily="34" charset="0"/>
              <a:buChar char="•"/>
            </a:pPr>
            <a:r>
              <a:rPr lang="en-GB" sz="2700" dirty="0"/>
              <a:t>Further development of children’s understanding of how the skills they are learning link to the world of work. </a:t>
            </a:r>
          </a:p>
          <a:p>
            <a:pPr marL="268288" indent="-254000">
              <a:buFont typeface="Arial" panose="020B0604020202020204" pitchFamily="34" charset="0"/>
              <a:buChar char="•"/>
            </a:pPr>
            <a:r>
              <a:rPr lang="en-GB" sz="2700" dirty="0"/>
              <a:t>Development of partnership working with employers to increase the number and range of partners and support the curriculum and develop children’s skills. </a:t>
            </a:r>
          </a:p>
          <a:p>
            <a:pPr marL="268288" indent="-254000">
              <a:buFont typeface="Arial" panose="020B0604020202020204" pitchFamily="34" charset="0"/>
              <a:buChar char="•"/>
            </a:pPr>
            <a:r>
              <a:rPr lang="en-GB" sz="2700" dirty="0"/>
              <a:t>Increased use of the Career Education Standard 3-18 to integrate learning about a diverse range of careers into children’s play.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E14E939-265F-8D45-B5DE-BC6CCA11724B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AE2C29-8E73-A943-B84E-053BB1C9785E}"/>
              </a:ext>
            </a:extLst>
          </p:cNvPr>
          <p:cNvCxnSpPr/>
          <p:nvPr/>
        </p:nvCxnSpPr>
        <p:spPr>
          <a:xfrm>
            <a:off x="658813" y="1536192"/>
            <a:ext cx="10477500" cy="0"/>
          </a:xfrm>
          <a:prstGeom prst="line">
            <a:avLst/>
          </a:prstGeom>
          <a:ln w="31750">
            <a:solidFill>
              <a:srgbClr val="B3D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4E3E9D1-D078-2845-8083-409EF3E9F200}"/>
              </a:ext>
            </a:extLst>
          </p:cNvPr>
          <p:cNvSpPr txBox="1"/>
          <p:nvPr/>
        </p:nvSpPr>
        <p:spPr>
          <a:xfrm>
            <a:off x="5494426" y="6265573"/>
            <a:ext cx="113011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16" name="Rectangl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0AD4A58-9A03-CF42-8D98-A3C47C93F0AE}"/>
              </a:ext>
            </a:extLst>
          </p:cNvPr>
          <p:cNvSpPr/>
          <p:nvPr/>
        </p:nvSpPr>
        <p:spPr>
          <a:xfrm>
            <a:off x="5405412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17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6BCF450-C1CE-5E41-BC3B-80FD431FF70D}"/>
              </a:ext>
            </a:extLst>
          </p:cNvPr>
          <p:cNvSpPr/>
          <p:nvPr/>
        </p:nvSpPr>
        <p:spPr>
          <a:xfrm>
            <a:off x="6471776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25" name="Rectangle 2">
            <a:extLst>
              <a:ext uri="{FF2B5EF4-FFF2-40B4-BE49-F238E27FC236}">
                <a16:creationId xmlns:a16="http://schemas.microsoft.com/office/drawing/2014/main" id="{07B38B98-25ED-E94E-BE32-329C7D490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549275"/>
            <a:ext cx="10440987" cy="197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C4C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800" b="0" dirty="0">
                <a:solidFill>
                  <a:srgbClr val="004297"/>
                </a:solidFill>
              </a:rPr>
              <a:t>Early learning and childcare settings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D59FF23-956B-5A49-80C3-7E6D2EEC9FF8}"/>
              </a:ext>
            </a:extLst>
          </p:cNvPr>
          <p:cNvGrpSpPr/>
          <p:nvPr/>
        </p:nvGrpSpPr>
        <p:grpSpPr>
          <a:xfrm>
            <a:off x="658813" y="1517904"/>
            <a:ext cx="2736850" cy="4718304"/>
            <a:chOff x="658813" y="1517904"/>
            <a:chExt cx="2736850" cy="4718304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F4B9695-91DA-0C4B-A7CC-5DE2EE5A5DB8}"/>
                </a:ext>
              </a:extLst>
            </p:cNvPr>
            <p:cNvSpPr/>
            <p:nvPr/>
          </p:nvSpPr>
          <p:spPr>
            <a:xfrm>
              <a:off x="658813" y="1517904"/>
              <a:ext cx="2736850" cy="4718304"/>
            </a:xfrm>
            <a:prstGeom prst="rect">
              <a:avLst/>
            </a:prstGeom>
            <a:solidFill>
              <a:srgbClr val="B3D236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6FAD774-0AAC-DE44-85DF-B3DA39012AB1}"/>
                </a:ext>
              </a:extLst>
            </p:cNvPr>
            <p:cNvSpPr txBox="1"/>
            <p:nvPr/>
          </p:nvSpPr>
          <p:spPr>
            <a:xfrm>
              <a:off x="658813" y="4645152"/>
              <a:ext cx="27368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B3D236"/>
                  </a:solidFill>
                </a:rPr>
                <a:t>EARLY LEARNING AND CHILDCARE SETTINGS 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DBF88188-7F86-8246-8324-242EF0FF03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5" r="11594"/>
          <a:stretch/>
        </p:blipFill>
        <p:spPr>
          <a:xfrm>
            <a:off x="1318621" y="1676367"/>
            <a:ext cx="1417234" cy="286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6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hlinkClick r:id="rId3" action="ppaction://hlinksldjump"/>
            <a:extLst>
              <a:ext uri="{FF2B5EF4-FFF2-40B4-BE49-F238E27FC236}">
                <a16:creationId xmlns:a16="http://schemas.microsoft.com/office/drawing/2014/main" id="{BFCDBD53-A2A3-DD4D-BF83-6DBC67A428DC}"/>
              </a:ext>
            </a:extLst>
          </p:cNvPr>
          <p:cNvSpPr/>
          <p:nvPr/>
        </p:nvSpPr>
        <p:spPr>
          <a:xfrm>
            <a:off x="1055688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hlinkClick r:id="rId4" action="ppaction://hlinksldjump"/>
            <a:extLst>
              <a:ext uri="{FF2B5EF4-FFF2-40B4-BE49-F238E27FC236}">
                <a16:creationId xmlns:a16="http://schemas.microsoft.com/office/drawing/2014/main" id="{C5C7C545-9BDF-2145-8B5E-AAAA52E4E7C9}"/>
              </a:ext>
            </a:extLst>
          </p:cNvPr>
          <p:cNvSpPr/>
          <p:nvPr/>
        </p:nvSpPr>
        <p:spPr>
          <a:xfrm>
            <a:off x="3635905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hlinkClick r:id="rId5" action="ppaction://hlinksldjump"/>
            <a:extLst>
              <a:ext uri="{FF2B5EF4-FFF2-40B4-BE49-F238E27FC236}">
                <a16:creationId xmlns:a16="http://schemas.microsoft.com/office/drawing/2014/main" id="{BF44FC2C-B732-BC4F-8534-B1AE5360F8F7}"/>
              </a:ext>
            </a:extLst>
          </p:cNvPr>
          <p:cNvSpPr/>
          <p:nvPr/>
        </p:nvSpPr>
        <p:spPr>
          <a:xfrm>
            <a:off x="6227274" y="1304925"/>
            <a:ext cx="2339975" cy="4154043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29C90358-77E8-4F4B-BF8B-3A62DB1CD685}"/>
              </a:ext>
            </a:extLst>
          </p:cNvPr>
          <p:cNvSpPr txBox="1">
            <a:spLocks/>
          </p:cNvSpPr>
          <p:nvPr/>
        </p:nvSpPr>
        <p:spPr bwMode="auto">
          <a:xfrm>
            <a:off x="658813" y="712382"/>
            <a:ext cx="6750843" cy="83014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3200" dirty="0">
                <a:solidFill>
                  <a:srgbClr val="004297"/>
                </a:solidFill>
              </a:rPr>
              <a:t>Primary schools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46B27EB-167B-9641-877A-2B8BA195B98A}"/>
              </a:ext>
            </a:extLst>
          </p:cNvPr>
          <p:cNvSpPr/>
          <p:nvPr/>
        </p:nvSpPr>
        <p:spPr>
          <a:xfrm>
            <a:off x="0" y="549275"/>
            <a:ext cx="658813" cy="755650"/>
          </a:xfrm>
          <a:prstGeom prst="rect">
            <a:avLst/>
          </a:prstGeom>
          <a:solidFill>
            <a:srgbClr val="004297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0380A4-4E49-A249-B47A-54B1CD899089}"/>
              </a:ext>
            </a:extLst>
          </p:cNvPr>
          <p:cNvSpPr txBox="1"/>
          <p:nvPr/>
        </p:nvSpPr>
        <p:spPr>
          <a:xfrm>
            <a:off x="5494429" y="6265573"/>
            <a:ext cx="113011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◀ </a:t>
            </a:r>
            <a:r>
              <a:rPr lang="bg-BG" sz="2200" b="1" dirty="0">
                <a:solidFill>
                  <a:srgbClr val="004297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•</a:t>
            </a:r>
            <a:r>
              <a:rPr lang="en-GB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 </a:t>
            </a:r>
            <a:r>
              <a:rPr lang="bg-BG" sz="2200" b="1" dirty="0">
                <a:solidFill>
                  <a:srgbClr val="B3D236"/>
                </a:solidFill>
                <a:latin typeface="Arial Unicode MS" charset="0"/>
                <a:ea typeface="Arial Unicode MS" charset="0"/>
                <a:cs typeface="Arial Unicode MS" charset="0"/>
              </a:rPr>
              <a:t>▶</a:t>
            </a:r>
            <a:endParaRPr lang="en-GB" sz="2200" b="1" dirty="0" err="1">
              <a:solidFill>
                <a:srgbClr val="B3D236"/>
              </a:solidFill>
              <a:latin typeface="Arial Unicode MS" charset="0"/>
              <a:ea typeface="Arial Unicode MS" charset="0"/>
              <a:cs typeface="Arial Unicode MS" charset="0"/>
            </a:endParaRPr>
          </a:p>
        </p:txBody>
      </p:sp>
      <p:sp>
        <p:nvSpPr>
          <p:cNvPr id="36" name="Rectangle 3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66DF118-82C1-BB41-80F4-71F61EDE7D7B}"/>
              </a:ext>
            </a:extLst>
          </p:cNvPr>
          <p:cNvSpPr/>
          <p:nvPr/>
        </p:nvSpPr>
        <p:spPr>
          <a:xfrm>
            <a:off x="5440135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sp>
        <p:nvSpPr>
          <p:cNvPr id="37" name="Rectangle 3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9CA721A-ACA7-8349-8E11-BDC17FC75289}"/>
              </a:ext>
            </a:extLst>
          </p:cNvPr>
          <p:cNvSpPr/>
          <p:nvPr/>
        </p:nvSpPr>
        <p:spPr>
          <a:xfrm>
            <a:off x="6402328" y="6308987"/>
            <a:ext cx="231972" cy="231968"/>
          </a:xfrm>
          <a:prstGeom prst="rect">
            <a:avLst/>
          </a:prstGeom>
          <a:solidFill>
            <a:schemeClr val="accent3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B3D236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56EA654-0ACA-EE42-9FF9-155590F06E51}"/>
              </a:ext>
            </a:extLst>
          </p:cNvPr>
          <p:cNvGrpSpPr/>
          <p:nvPr/>
        </p:nvGrpSpPr>
        <p:grpSpPr>
          <a:xfrm>
            <a:off x="1108518" y="2029686"/>
            <a:ext cx="2736851" cy="2942122"/>
            <a:chOff x="658813" y="2029686"/>
            <a:chExt cx="2736851" cy="294212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C438FC0-340B-074A-9E73-E4F23422ABE9}"/>
                </a:ext>
              </a:extLst>
            </p:cNvPr>
            <p:cNvSpPr txBox="1"/>
            <p:nvPr/>
          </p:nvSpPr>
          <p:spPr>
            <a:xfrm>
              <a:off x="658813" y="4143719"/>
              <a:ext cx="2736851" cy="828089"/>
            </a:xfrm>
            <a:prstGeom prst="rect">
              <a:avLst/>
            </a:prstGeom>
            <a:noFill/>
          </p:spPr>
          <p:txBody>
            <a:bodyPr wrap="square" lIns="90000" tIns="90000" rIns="90000" bIns="90000" rtlCol="0">
              <a:spAutoFit/>
            </a:bodyPr>
            <a:lstStyle/>
            <a:p>
              <a:pPr lvl="0" algn="ctr"/>
              <a:r>
                <a:rPr lang="en-GB" sz="2100" dirty="0">
                  <a:solidFill>
                    <a:srgbClr val="2BC5CD"/>
                  </a:solidFill>
                </a:rPr>
                <a:t>What is working consistently well?</a:t>
              </a:r>
            </a:p>
          </p:txBody>
        </p:sp>
        <p:sp>
          <p:nvSpPr>
            <p:cNvPr id="33" name="Shape 4500">
              <a:extLst>
                <a:ext uri="{FF2B5EF4-FFF2-40B4-BE49-F238E27FC236}">
                  <a16:creationId xmlns:a16="http://schemas.microsoft.com/office/drawing/2014/main" id="{0C4A8317-227F-AE44-B8C6-405838EB5DBF}"/>
                </a:ext>
              </a:extLst>
            </p:cNvPr>
            <p:cNvSpPr/>
            <p:nvPr/>
          </p:nvSpPr>
          <p:spPr>
            <a:xfrm>
              <a:off x="1116048" y="2029686"/>
              <a:ext cx="1817813" cy="1798856"/>
            </a:xfrm>
            <a:prstGeom prst="ellipse">
              <a:avLst/>
            </a:prstGeom>
            <a:gradFill flip="none" rotWithShape="1">
              <a:gsLst>
                <a:gs pos="0">
                  <a:srgbClr val="00ABB5">
                    <a:lumMod val="90000"/>
                  </a:srgbClr>
                </a:gs>
                <a:gs pos="74000">
                  <a:srgbClr val="00ABB5"/>
                </a:gs>
                <a:gs pos="83000">
                  <a:srgbClr val="00ABB5"/>
                </a:gs>
                <a:gs pos="99000">
                  <a:srgbClr val="00ABB5">
                    <a:lumMod val="78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3018432-F2A6-124F-98B1-B921A4EE3727}"/>
              </a:ext>
            </a:extLst>
          </p:cNvPr>
          <p:cNvGrpSpPr/>
          <p:nvPr/>
        </p:nvGrpSpPr>
        <p:grpSpPr>
          <a:xfrm>
            <a:off x="4648931" y="2009808"/>
            <a:ext cx="2663825" cy="2962000"/>
            <a:chOff x="4648931" y="2009808"/>
            <a:chExt cx="2663825" cy="296200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56AE5EF-9401-4B41-B4D7-87B6CE7E3678}"/>
                </a:ext>
              </a:extLst>
            </p:cNvPr>
            <p:cNvSpPr txBox="1"/>
            <p:nvPr/>
          </p:nvSpPr>
          <p:spPr>
            <a:xfrm>
              <a:off x="4648931" y="4143719"/>
              <a:ext cx="2663825" cy="828089"/>
            </a:xfrm>
            <a:prstGeom prst="rect">
              <a:avLst/>
            </a:prstGeom>
            <a:noFill/>
          </p:spPr>
          <p:txBody>
            <a:bodyPr wrap="square" lIns="90000" tIns="90000" rIns="90000" bIns="90000" rtlCol="0">
              <a:spAutoFit/>
            </a:bodyPr>
            <a:lstStyle/>
            <a:p>
              <a:pPr lvl="0" algn="ctr"/>
              <a:r>
                <a:rPr lang="en-GB" sz="2100" dirty="0">
                  <a:solidFill>
                    <a:srgbClr val="FFC000"/>
                  </a:solidFill>
                </a:rPr>
                <a:t>What is</a:t>
              </a:r>
            </a:p>
            <a:p>
              <a:pPr lvl="0" algn="ctr"/>
              <a:r>
                <a:rPr lang="en-GB" sz="2100" dirty="0">
                  <a:solidFill>
                    <a:srgbClr val="FFC000"/>
                  </a:solidFill>
                </a:rPr>
                <a:t>improving?</a:t>
              </a:r>
            </a:p>
          </p:txBody>
        </p:sp>
        <p:sp>
          <p:nvSpPr>
            <p:cNvPr id="43" name="Shape 4500">
              <a:extLst>
                <a:ext uri="{FF2B5EF4-FFF2-40B4-BE49-F238E27FC236}">
                  <a16:creationId xmlns:a16="http://schemas.microsoft.com/office/drawing/2014/main" id="{05215C9D-EF0E-3C48-A2D2-75E109FCD5BF}"/>
                </a:ext>
              </a:extLst>
            </p:cNvPr>
            <p:cNvSpPr/>
            <p:nvPr/>
          </p:nvSpPr>
          <p:spPr>
            <a:xfrm>
              <a:off x="5150581" y="2009808"/>
              <a:ext cx="1817813" cy="1798856"/>
            </a:xfrm>
            <a:prstGeom prst="ellipse">
              <a:avLst/>
            </a:prstGeom>
            <a:gradFill flip="none" rotWithShape="1">
              <a:gsLst>
                <a:gs pos="0">
                  <a:srgbClr val="FFC000">
                    <a:lumMod val="90000"/>
                  </a:srgbClr>
                </a:gs>
                <a:gs pos="74000">
                  <a:srgbClr val="FFC000"/>
                </a:gs>
                <a:gs pos="83000">
                  <a:srgbClr val="FFC000"/>
                </a:gs>
                <a:gs pos="99000">
                  <a:srgbClr val="FFC000">
                    <a:lumMod val="78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B8AD53A-A471-744E-9E06-DBC0EBA0102A}"/>
              </a:ext>
            </a:extLst>
          </p:cNvPr>
          <p:cNvGrpSpPr/>
          <p:nvPr/>
        </p:nvGrpSpPr>
        <p:grpSpPr>
          <a:xfrm>
            <a:off x="8377940" y="1974690"/>
            <a:ext cx="2736850" cy="3320283"/>
            <a:chOff x="6059488" y="1974690"/>
            <a:chExt cx="2736850" cy="3320283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6D255E2-EC25-C343-8215-140F31C967D6}"/>
                </a:ext>
              </a:extLst>
            </p:cNvPr>
            <p:cNvSpPr txBox="1"/>
            <p:nvPr/>
          </p:nvSpPr>
          <p:spPr>
            <a:xfrm>
              <a:off x="6059488" y="4143719"/>
              <a:ext cx="2736850" cy="1151254"/>
            </a:xfrm>
            <a:prstGeom prst="rect">
              <a:avLst/>
            </a:prstGeom>
            <a:noFill/>
          </p:spPr>
          <p:txBody>
            <a:bodyPr wrap="square" lIns="90000" tIns="90000" rIns="90000" bIns="90000" rtlCol="0">
              <a:spAutoFit/>
            </a:bodyPr>
            <a:lstStyle/>
            <a:p>
              <a:pPr lvl="0" algn="ctr"/>
              <a:r>
                <a:rPr lang="en-GB" sz="2100" dirty="0">
                  <a:solidFill>
                    <a:srgbClr val="B3D236"/>
                  </a:solidFill>
                </a:rPr>
                <a:t>What are the challenges and areas for improvement?</a:t>
              </a:r>
            </a:p>
          </p:txBody>
        </p:sp>
        <p:sp>
          <p:nvSpPr>
            <p:cNvPr id="48" name="Shape 4500">
              <a:extLst>
                <a:ext uri="{FF2B5EF4-FFF2-40B4-BE49-F238E27FC236}">
                  <a16:creationId xmlns:a16="http://schemas.microsoft.com/office/drawing/2014/main" id="{6912FCF3-68B0-8F46-BCF4-6E749707AB0C}"/>
                </a:ext>
              </a:extLst>
            </p:cNvPr>
            <p:cNvSpPr/>
            <p:nvPr/>
          </p:nvSpPr>
          <p:spPr>
            <a:xfrm>
              <a:off x="6477202" y="1974690"/>
              <a:ext cx="1817813" cy="1798856"/>
            </a:xfrm>
            <a:prstGeom prst="ellipse">
              <a:avLst/>
            </a:prstGeom>
            <a:solidFill>
              <a:srgbClr val="B3D236"/>
            </a:solidFill>
            <a:ln>
              <a:noFill/>
            </a:ln>
          </p:spPr>
          <p:txBody>
            <a:bodyPr lIns="45713" tIns="22850" rIns="45713" bIns="22850" anchor="ctr"/>
            <a:lstStyle/>
            <a:p>
              <a:pPr algn="ctr" defTabSz="9140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359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pic>
        <p:nvPicPr>
          <p:cNvPr id="25" name="Graphic 34">
            <a:extLst>
              <a:ext uri="{FF2B5EF4-FFF2-40B4-BE49-F238E27FC236}">
                <a16:creationId xmlns:a16="http://schemas.microsoft.com/office/drawing/2014/main" id="{C9E36D80-522A-9A4A-A231-E21E27A82A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044482" y="2504463"/>
            <a:ext cx="799890" cy="799890"/>
          </a:xfrm>
          <a:prstGeom prst="rect">
            <a:avLst/>
          </a:prstGeom>
        </p:spPr>
      </p:pic>
      <p:pic>
        <p:nvPicPr>
          <p:cNvPr id="29" name="Graphic 43">
            <a:extLst>
              <a:ext uri="{FF2B5EF4-FFF2-40B4-BE49-F238E27FC236}">
                <a16:creationId xmlns:a16="http://schemas.microsoft.com/office/drawing/2014/main" id="{3086485D-6F85-2949-AB76-A2FC2A3897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528293" y="2378042"/>
            <a:ext cx="1062388" cy="1062388"/>
          </a:xfrm>
          <a:prstGeom prst="rect">
            <a:avLst/>
          </a:prstGeom>
        </p:spPr>
      </p:pic>
      <p:pic>
        <p:nvPicPr>
          <p:cNvPr id="32" name="Graphic 48">
            <a:extLst>
              <a:ext uri="{FF2B5EF4-FFF2-40B4-BE49-F238E27FC236}">
                <a16:creationId xmlns:a16="http://schemas.microsoft.com/office/drawing/2014/main" id="{FDF05836-DF97-9E4B-BEB3-DF7786DE7E0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9227374" y="2393998"/>
            <a:ext cx="960241" cy="96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81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19" grpId="0"/>
    </p:bldLst>
  </p:timing>
</p:sld>
</file>

<file path=ppt/theme/theme1.xml><?xml version="1.0" encoding="utf-8"?>
<a:theme xmlns:a="http://schemas.openxmlformats.org/drawingml/2006/main" name="Powerpoint_templat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C8A5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FFFFFF"/>
        </a:dk1>
        <a:lt1>
          <a:srgbClr val="FFFFFF"/>
        </a:lt1>
        <a:dk2>
          <a:srgbClr val="FFFFFF"/>
        </a:dk2>
        <a:lt2>
          <a:srgbClr val="808080"/>
        </a:lt2>
        <a:accent1>
          <a:srgbClr val="009BAA"/>
        </a:accent1>
        <a:accent2>
          <a:srgbClr val="B2D235"/>
        </a:accent2>
        <a:accent3>
          <a:srgbClr val="FFFFFF"/>
        </a:accent3>
        <a:accent4>
          <a:srgbClr val="DADADA"/>
        </a:accent4>
        <a:accent5>
          <a:srgbClr val="AACBD2"/>
        </a:accent5>
        <a:accent6>
          <a:srgbClr val="A1BE2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metadata xmlns="http://www.objective.com/ecm/document/metadata/53D26341A57B383EE0540010E0463CCA" version="1.0.0">
  <systemFields>
    <field name="Objective-Id">
      <value order="0">A21498026</value>
    </field>
    <field name="Objective-Title">
      <value order="0">ES PP Template</value>
    </field>
    <field name="Objective-Description">
      <value order="0"/>
    </field>
    <field name="Objective-CreationStamp">
      <value order="0">2018-07-03T15:47:18Z</value>
    </field>
    <field name="Objective-IsApproved">
      <value order="0">false</value>
    </field>
    <field name="Objective-IsPublished">
      <value order="0">false</value>
    </field>
    <field name="Objective-DatePublished">
      <value order="0"/>
    </field>
    <field name="Objective-ModificationStamp">
      <value order="0">2018-07-03T15:47:33Z</value>
    </field>
    <field name="Objective-Owner">
      <value order="0">Gore, Hazel H (Z612349)</value>
    </field>
    <field name="Objective-Path">
      <value order="0">Objective Global Folder:SG File Plan:Administration:Corporate strategy:Communications:General: Communications:Education Scotland: Communications: Branding and Templates: 2016-2021</value>
    </field>
    <field name="Objective-Parent">
      <value order="0">Education Scotland: Communications: Branding and Templates: 2016-2021</value>
    </field>
    <field name="Objective-State">
      <value order="0">Being Drafted</value>
    </field>
    <field name="Objective-VersionId">
      <value order="0">vA30249846</value>
    </field>
    <field name="Objective-Version">
      <value order="0">0.2</value>
    </field>
    <field name="Objective-VersionNumber">
      <value order="0">2</value>
    </field>
    <field name="Objective-VersionComment">
      <value order="0"/>
    </field>
    <field name="Objective-FileNumber">
      <value order="0">qA635530</value>
    </field>
    <field name="Objective-Classification">
      <value order="0">OFFICIAL</value>
    </field>
    <field name="Objective-Caveats">
      <value order="0">Caveat for access to SG Fileplan</value>
    </field>
  </systemFields>
  <catalogues>
    <catalogue name="Document Type Catalogue" type="type" ori="id:cA35">
      <field name="Objective-Connect Creator">
        <value order="0"/>
      </field>
      <field name="Objective-Date Received">
        <value order="0"/>
      </field>
      <field name="Objective-Date of Original">
        <value order="0"/>
      </field>
      <field name="Objective-SG Web Publication - Category">
        <value order="0"/>
      </field>
      <field name="Objective-SG Web Publication - Category 2 Classification">
        <value order="0"/>
      </field>
    </catalogue>
  </catalogues>
</metadata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CDC23D987C44B816AEEDA25B50CC4" ma:contentTypeVersion="0" ma:contentTypeDescription="Create a new document." ma:contentTypeScope="" ma:versionID="b6878043c1e9ea6bb1d8ccfc5647808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c96ba11fc0b0f11135d6dc28d8a2ff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745109E-2DDF-40CB-AC2B-FF9B10C90820}">
  <ds:schemaRefs>
    <ds:schemaRef ds:uri="http://www.objective.com/ecm/document/metadata/53D26341A57B383EE0540010E0463CCA"/>
  </ds:schemaRefs>
</ds:datastoreItem>
</file>

<file path=customXml/itemProps2.xml><?xml version="1.0" encoding="utf-8"?>
<ds:datastoreItem xmlns:ds="http://schemas.openxmlformats.org/officeDocument/2006/customXml" ds:itemID="{4F62884D-D5C0-450B-A88F-C4FBAB0CDE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E75B553-2AE0-4B0C-913C-4B15DEBD22D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7967039-C71A-4B84-9858-0728C216CC08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6350</TotalTime>
  <Words>1450</Words>
  <Application>Microsoft Office PowerPoint</Application>
  <PresentationFormat>Widescreen</PresentationFormat>
  <Paragraphs>178</Paragraphs>
  <Slides>23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Arial</vt:lpstr>
      <vt:lpstr>Arial Unicode MS</vt:lpstr>
      <vt:lpstr>Calibri</vt:lpstr>
      <vt:lpstr>Calibri Light</vt:lpstr>
      <vt:lpstr>Lato</vt:lpstr>
      <vt:lpstr>Lucida Grande</vt:lpstr>
      <vt:lpstr>Source Sans Pro</vt:lpstr>
      <vt:lpstr>Wingdings</vt:lpstr>
      <vt:lpstr>Powerpoint_template</vt:lpstr>
      <vt:lpstr>Custom Design</vt:lpstr>
      <vt:lpstr>1_Custom Design</vt:lpstr>
      <vt:lpstr>PowerPoint Presentation</vt:lpstr>
      <vt:lpstr>How does this presentation work?</vt:lpstr>
      <vt:lpstr>Overall inspection findings: Developing the Young Workforce</vt:lpstr>
      <vt:lpstr>Inspection evidence</vt:lpstr>
      <vt:lpstr>PowerPoint Presentation</vt:lpstr>
      <vt:lpstr>What is working consistently well?</vt:lpstr>
      <vt:lpstr>What is improving?</vt:lpstr>
      <vt:lpstr>What are the challenges and areas for improvement?</vt:lpstr>
      <vt:lpstr>PowerPoint Presentation</vt:lpstr>
      <vt:lpstr>What is working consistently well?</vt:lpstr>
      <vt:lpstr>What is improving?</vt:lpstr>
      <vt:lpstr>What are the challenges and areas for improvement?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DLECJGEdS@gov.scot</dc:creator>
  <cp:lastModifiedBy>McIver V (Valerie)</cp:lastModifiedBy>
  <cp:revision>377</cp:revision>
  <cp:lastPrinted>2020-01-14T15:14:56Z</cp:lastPrinted>
  <dcterms:created xsi:type="dcterms:W3CDTF">2019-05-28T13:41:58Z</dcterms:created>
  <dcterms:modified xsi:type="dcterms:W3CDTF">2020-12-08T12:14:26Z</dcterms:modified>
</cp:coreProperties>
</file>