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60" r:id="rId2"/>
    <p:sldId id="259"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D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9"/>
    <p:restoredTop sz="94663"/>
  </p:normalViewPr>
  <p:slideViewPr>
    <p:cSldViewPr snapToGrid="0">
      <p:cViewPr varScale="1">
        <p:scale>
          <a:sx n="87" d="100"/>
          <a:sy n="87" d="100"/>
        </p:scale>
        <p:origin x="24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51C643-D55E-4EEA-A071-400F82D37146}" type="datetimeFigureOut">
              <a:rPr lang="en-GB" smtClean="0"/>
              <a:t>12/03/2021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9241DF-0B4C-4350-B69D-F3507402665E}" type="slidenum">
              <a:rPr lang="en-GB" smtClean="0"/>
              <a:t>‹#›</a:t>
            </a:fld>
            <a:endParaRPr lang="en-GB"/>
          </a:p>
        </p:txBody>
      </p:sp>
    </p:spTree>
    <p:extLst>
      <p:ext uri="{BB962C8B-B14F-4D97-AF65-F5344CB8AC3E}">
        <p14:creationId xmlns:p14="http://schemas.microsoft.com/office/powerpoint/2010/main" val="3806759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9241DF-0B4C-4350-B69D-F3507402665E}" type="slidenum">
              <a:rPr lang="en-GB" smtClean="0"/>
              <a:t>1</a:t>
            </a:fld>
            <a:endParaRPr lang="en-GB"/>
          </a:p>
        </p:txBody>
      </p:sp>
    </p:spTree>
    <p:extLst>
      <p:ext uri="{BB962C8B-B14F-4D97-AF65-F5344CB8AC3E}">
        <p14:creationId xmlns:p14="http://schemas.microsoft.com/office/powerpoint/2010/main" val="1166479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alpha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
        <p:nvSpPr>
          <p:cNvPr id="3" name="Subtitle 2"/>
          <p:cNvSpPr>
            <a:spLocks noGrp="1"/>
          </p:cNvSpPr>
          <p:nvPr>
            <p:ph type="subTitle" idx="1"/>
          </p:nvPr>
        </p:nvSpPr>
        <p:spPr>
          <a:xfrm>
            <a:off x="557938" y="2200759"/>
            <a:ext cx="7671661" cy="3797085"/>
          </a:xfrm>
          <a:prstGeom prst="rect">
            <a:avLst/>
          </a:prstGeom>
          <a:solidFill>
            <a:schemeClr val="bg1"/>
          </a:solidFill>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Rectangle 7">
            <a:extLst>
              <a:ext uri="{FF2B5EF4-FFF2-40B4-BE49-F238E27FC236}">
                <a16:creationId xmlns:a16="http://schemas.microsoft.com/office/drawing/2014/main" id="{0EB8E9D5-8169-214E-B73A-351AFBAEB507}"/>
              </a:ext>
            </a:extLst>
          </p:cNvPr>
          <p:cNvSpPr/>
          <p:nvPr userDrawn="1"/>
        </p:nvSpPr>
        <p:spPr>
          <a:xfrm>
            <a:off x="-154983" y="0"/>
            <a:ext cx="12584624" cy="976393"/>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6A0E1B2-69FA-A54E-9DD8-5AC7EAF8AE8C}"/>
              </a:ext>
            </a:extLst>
          </p:cNvPr>
          <p:cNvSpPr txBox="1"/>
          <p:nvPr userDrawn="1"/>
        </p:nvSpPr>
        <p:spPr>
          <a:xfrm>
            <a:off x="449451" y="325464"/>
            <a:ext cx="8787539" cy="461665"/>
          </a:xfrm>
          <a:prstGeom prst="rect">
            <a:avLst/>
          </a:prstGeom>
          <a:noFill/>
        </p:spPr>
        <p:txBody>
          <a:bodyPr wrap="square" rtlCol="0">
            <a:spAutoFit/>
          </a:bodyPr>
          <a:lstStyle/>
          <a:p>
            <a:r>
              <a:rPr lang="en-US" sz="2400" dirty="0">
                <a:latin typeface="Helvetica Light" panose="020B0403020202020204" pitchFamily="34" charset="0"/>
              </a:rPr>
              <a:t>Remote learning entitlements</a:t>
            </a:r>
          </a:p>
        </p:txBody>
      </p:sp>
      <p:cxnSp>
        <p:nvCxnSpPr>
          <p:cNvPr id="11" name="Straight Connector 10">
            <a:extLst>
              <a:ext uri="{FF2B5EF4-FFF2-40B4-BE49-F238E27FC236}">
                <a16:creationId xmlns:a16="http://schemas.microsoft.com/office/drawing/2014/main" id="{B81C36DD-D9B0-724E-B237-5F765FDB9FD0}"/>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94172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45A645E-3A57-A04B-B7F3-05222B16B5A2}"/>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
        <p:nvSpPr>
          <p:cNvPr id="6" name="Title 1">
            <a:extLst>
              <a:ext uri="{FF2B5EF4-FFF2-40B4-BE49-F238E27FC236}">
                <a16:creationId xmlns:a16="http://schemas.microsoft.com/office/drawing/2014/main" id="{46E4B72D-A922-3641-A3B1-4835BDCC04A8}"/>
              </a:ext>
            </a:extLst>
          </p:cNvPr>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Tree>
    <p:extLst>
      <p:ext uri="{BB962C8B-B14F-4D97-AF65-F5344CB8AC3E}">
        <p14:creationId xmlns:p14="http://schemas.microsoft.com/office/powerpoint/2010/main" val="33086269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102CE3-9909-464A-85BF-3440FEA83F0F}"/>
              </a:ext>
            </a:extLst>
          </p:cNvPr>
          <p:cNvSpPr/>
          <p:nvPr userDrawn="1"/>
        </p:nvSpPr>
        <p:spPr>
          <a:xfrm>
            <a:off x="-1" y="1"/>
            <a:ext cx="12192001" cy="691375"/>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A57A87D-F018-DA45-8373-ECD8B8656E31}"/>
              </a:ext>
            </a:extLst>
          </p:cNvPr>
          <p:cNvSpPr txBox="1"/>
          <p:nvPr userDrawn="1"/>
        </p:nvSpPr>
        <p:spPr>
          <a:xfrm>
            <a:off x="449451" y="258558"/>
            <a:ext cx="8787539" cy="276999"/>
          </a:xfrm>
          <a:prstGeom prst="rect">
            <a:avLst/>
          </a:prstGeom>
          <a:noFill/>
        </p:spPr>
        <p:txBody>
          <a:bodyPr wrap="square" lIns="0" tIns="0" rIns="0" bIns="0" rtlCol="0">
            <a:spAutoFit/>
          </a:bodyPr>
          <a:lstStyle/>
          <a:p>
            <a:r>
              <a:rPr lang="en-GB" sz="1800" dirty="0">
                <a:solidFill>
                  <a:srgbClr val="002060"/>
                </a:solidFill>
                <a:latin typeface="Helvetica" pitchFamily="2" charset="0"/>
                <a:cs typeface="Arial" panose="020B0604020202020204" pitchFamily="34" charset="0"/>
              </a:rPr>
              <a:t>Remote </a:t>
            </a:r>
            <a:r>
              <a:rPr lang="en-GB" sz="1800" dirty="0" smtClean="0">
                <a:solidFill>
                  <a:srgbClr val="002060"/>
                </a:solidFill>
                <a:latin typeface="Helvetica" pitchFamily="2" charset="0"/>
                <a:cs typeface="Arial" panose="020B0604020202020204" pitchFamily="34" charset="0"/>
              </a:rPr>
              <a:t>learning entitlements:</a:t>
            </a:r>
            <a:r>
              <a:rPr lang="en-GB" sz="1800" baseline="0" dirty="0" smtClean="0">
                <a:solidFill>
                  <a:srgbClr val="002060"/>
                </a:solidFill>
                <a:latin typeface="Helvetica" pitchFamily="2" charset="0"/>
                <a:cs typeface="Arial" panose="020B0604020202020204" pitchFamily="34" charset="0"/>
              </a:rPr>
              <a:t> Examples from the national overviews of practice</a:t>
            </a:r>
            <a:endParaRPr lang="en-US" sz="1800" dirty="0">
              <a:latin typeface="Helvetica" pitchFamily="2" charset="0"/>
            </a:endParaRPr>
          </a:p>
        </p:txBody>
      </p:sp>
    </p:spTree>
    <p:extLst>
      <p:ext uri="{BB962C8B-B14F-4D97-AF65-F5344CB8AC3E}">
        <p14:creationId xmlns:p14="http://schemas.microsoft.com/office/powerpoint/2010/main" val="3255787119"/>
      </p:ext>
    </p:extLst>
  </p:cSld>
  <p:clrMap bg1="lt1" tx1="dk1" bg2="lt2" tx2="dk2" accent1="accent1" accent2="accent2" accent3="accent3" accent4="accent4" accent5="accent5" accent6="accent6" hlink="hlink" folHlink="folHlink"/>
  <p:sldLayoutIdLst>
    <p:sldLayoutId id="2147483649" r:id="rId1"/>
    <p:sldLayoutId id="214748365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education.gov.scot/improvement/covid-19-education-recovery/national-overviews/national-overview-of-practice-report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43D2AE86-83DA-B644-A499-0F9A0F25B988}"/>
              </a:ext>
            </a:extLst>
          </p:cNvPr>
          <p:cNvSpPr txBox="1">
            <a:spLocks/>
          </p:cNvSpPr>
          <p:nvPr/>
        </p:nvSpPr>
        <p:spPr>
          <a:xfrm>
            <a:off x="593725" y="1379788"/>
            <a:ext cx="5078278" cy="551454"/>
          </a:xfrm>
          <a:prstGeom prst="rect">
            <a:avLst/>
          </a:prstGeom>
        </p:spPr>
        <p:txBody>
          <a:bodyPr lIns="0" tIns="0" rIns="0" bIns="0" anchor="t"/>
          <a:lstStyle>
            <a:lvl1pPr algn="l" defTabSz="914400" rtl="0" eaLnBrk="1" latinLnBrk="0" hangingPunct="1">
              <a:lnSpc>
                <a:spcPct val="90000"/>
              </a:lnSpc>
              <a:spcBef>
                <a:spcPct val="0"/>
              </a:spcBef>
              <a:buNone/>
              <a:defRPr sz="3600" kern="1200">
                <a:solidFill>
                  <a:schemeClr val="tx1">
                    <a:lumMod val="75000"/>
                    <a:lumOff val="25000"/>
                  </a:schemeClr>
                </a:solidFill>
                <a:latin typeface="Helvetica" pitchFamily="2" charset="0"/>
                <a:ea typeface="+mj-ea"/>
                <a:cs typeface="+mj-cs"/>
              </a:defRPr>
            </a:lvl1pPr>
          </a:lstStyle>
          <a:p>
            <a:endParaRPr lang="en-US" dirty="0"/>
          </a:p>
        </p:txBody>
      </p:sp>
      <p:sp>
        <p:nvSpPr>
          <p:cNvPr id="11" name="Title 10">
            <a:extLst>
              <a:ext uri="{FF2B5EF4-FFF2-40B4-BE49-F238E27FC236}">
                <a16:creationId xmlns:a16="http://schemas.microsoft.com/office/drawing/2014/main" id="{6A8298AD-252A-6B46-BBF1-9FA4A7AC002D}"/>
              </a:ext>
            </a:extLst>
          </p:cNvPr>
          <p:cNvSpPr>
            <a:spLocks noGrp="1"/>
          </p:cNvSpPr>
          <p:nvPr>
            <p:ph type="ctrTitle"/>
          </p:nvPr>
        </p:nvSpPr>
        <p:spPr>
          <a:xfrm>
            <a:off x="578603" y="1385835"/>
            <a:ext cx="5643777" cy="551454"/>
          </a:xfrm>
        </p:spPr>
        <p:txBody>
          <a:bodyPr/>
          <a:lstStyle/>
          <a:p>
            <a:r>
              <a:rPr lang="en-GB" dirty="0">
                <a:latin typeface="Arial" panose="020B0604020202020204" pitchFamily="34" charset="0"/>
                <a:cs typeface="Arial" panose="020B0604020202020204" pitchFamily="34" charset="0"/>
              </a:rPr>
              <a:t>Using data to respond to needs</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b="1" dirty="0" err="1">
                <a:latin typeface="Arial" panose="020B0604020202020204" pitchFamily="34" charset="0"/>
                <a:cs typeface="Arial" panose="020B0604020202020204" pitchFamily="34" charset="0"/>
              </a:rPr>
              <a:t>Lossiemouth</a:t>
            </a:r>
            <a:r>
              <a:rPr lang="en-GB" b="1" dirty="0">
                <a:latin typeface="Arial" panose="020B0604020202020204" pitchFamily="34" charset="0"/>
                <a:cs typeface="Arial" panose="020B0604020202020204" pitchFamily="34" charset="0"/>
              </a:rPr>
              <a:t> High School </a:t>
            </a: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dirty="0" smtClean="0">
                <a:latin typeface="Arial" panose="020B0604020202020204" pitchFamily="34" charset="0"/>
                <a:cs typeface="Arial" panose="020B0604020202020204" pitchFamily="34" charset="0"/>
              </a:rPr>
              <a:t>Moray Council </a:t>
            </a:r>
            <a:r>
              <a:rPr lang="en-US" dirty="0" smtClean="0"/>
              <a:t/>
            </a:r>
            <a:br>
              <a:rPr lang="en-US" dirty="0" smtClean="0"/>
            </a:br>
            <a:endParaRPr lang="en-US" dirty="0"/>
          </a:p>
        </p:txBody>
      </p:sp>
      <p:pic>
        <p:nvPicPr>
          <p:cNvPr id="5" name="Picture 4" descr="Education Scotland RGB (45mm)"/>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3725" y="5632557"/>
            <a:ext cx="1619250" cy="647700"/>
          </a:xfrm>
          <a:prstGeom prst="rect">
            <a:avLst/>
          </a:prstGeom>
          <a:noFill/>
        </p:spPr>
      </p:pic>
      <p:sp>
        <p:nvSpPr>
          <p:cNvPr id="2" name="TextBox 1"/>
          <p:cNvSpPr txBox="1"/>
          <p:nvPr/>
        </p:nvSpPr>
        <p:spPr>
          <a:xfrm>
            <a:off x="2947760" y="5910925"/>
            <a:ext cx="4555672" cy="369332"/>
          </a:xfrm>
          <a:prstGeom prst="rect">
            <a:avLst/>
          </a:prstGeom>
          <a:noFill/>
        </p:spPr>
        <p:txBody>
          <a:bodyPr wrap="square" rtlCol="0">
            <a:spAutoFit/>
          </a:bodyPr>
          <a:lstStyle/>
          <a:p>
            <a:r>
              <a:rPr lang="en-GB" dirty="0" smtClean="0">
                <a:solidFill>
                  <a:srgbClr val="0070C0"/>
                </a:solidFill>
                <a:latin typeface="Arial" panose="020B0604020202020204" pitchFamily="34" charset="0"/>
                <a:cs typeface="Arial" panose="020B0604020202020204" pitchFamily="34" charset="0"/>
              </a:rPr>
              <a:t>&gt;</a:t>
            </a:r>
            <a:r>
              <a:rPr lang="en-GB" dirty="0" smtClean="0">
                <a:solidFill>
                  <a:srgbClr val="0070C0"/>
                </a:solidFill>
                <a:latin typeface="Arial" panose="020B0604020202020204" pitchFamily="34" charset="0"/>
                <a:cs typeface="Arial" panose="020B0604020202020204" pitchFamily="34" charset="0"/>
                <a:hlinkClick r:id="rId4"/>
              </a:rPr>
              <a:t>National overviews of practice</a:t>
            </a:r>
            <a:r>
              <a:rPr lang="en-GB" dirty="0" smtClean="0">
                <a:solidFill>
                  <a:srgbClr val="0070C0"/>
                </a:solidFill>
                <a:latin typeface="Arial" panose="020B0604020202020204" pitchFamily="34" charset="0"/>
                <a:cs typeface="Arial" panose="020B0604020202020204" pitchFamily="34" charset="0"/>
              </a:rPr>
              <a:t>&lt;</a:t>
            </a:r>
            <a:endParaRPr lang="en-GB" dirty="0">
              <a:solidFill>
                <a:srgbClr val="0070C0"/>
              </a:solidFill>
              <a:latin typeface="Arial" panose="020B0604020202020204" pitchFamily="34" charset="0"/>
              <a:cs typeface="Arial" panose="020B0604020202020204" pitchFamily="34" charset="0"/>
            </a:endParaRPr>
          </a:p>
        </p:txBody>
      </p:sp>
      <p:pic>
        <p:nvPicPr>
          <p:cNvPr id="1026" name="E7767D8D-C3A7-46DC-91CB-34BDA0FF6292" descr="E9070927-BE06-49FB-B8EC-612D50EA151B@l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21566" y="1379787"/>
            <a:ext cx="4531137" cy="4531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8980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a:xfrm>
            <a:off x="578603" y="1385835"/>
            <a:ext cx="10198254" cy="442965"/>
          </a:xfrm>
        </p:spPr>
        <p:txBody>
          <a:bodyPr/>
          <a:lstStyle/>
          <a:p>
            <a:r>
              <a:rPr lang="en-GB" dirty="0" err="1" smtClean="0">
                <a:solidFill>
                  <a:srgbClr val="002060"/>
                </a:solidFill>
                <a:latin typeface="Arial" panose="020B0604020202020204" pitchFamily="34" charset="0"/>
                <a:cs typeface="Arial" panose="020B0604020202020204" pitchFamily="34" charset="0"/>
              </a:rPr>
              <a:t>Lossiemouth</a:t>
            </a:r>
            <a:r>
              <a:rPr lang="en-GB" dirty="0" smtClean="0">
                <a:solidFill>
                  <a:srgbClr val="002060"/>
                </a:solidFill>
                <a:latin typeface="Arial" panose="020B0604020202020204" pitchFamily="34" charset="0"/>
                <a:cs typeface="Arial" panose="020B0604020202020204" pitchFamily="34" charset="0"/>
              </a:rPr>
              <a:t> High School </a:t>
            </a:r>
            <a:endParaRPr lang="en-US" dirty="0"/>
          </a:p>
        </p:txBody>
      </p:sp>
      <p:sp>
        <p:nvSpPr>
          <p:cNvPr id="5" name="Rectangle 4"/>
          <p:cNvSpPr/>
          <p:nvPr/>
        </p:nvSpPr>
        <p:spPr>
          <a:xfrm>
            <a:off x="1021647" y="2194271"/>
            <a:ext cx="9312166" cy="721864"/>
          </a:xfrm>
          <a:prstGeom prst="rect">
            <a:avLst/>
          </a:prstGeom>
        </p:spPr>
        <p:txBody>
          <a:bodyPr wrap="square">
            <a:spAutoFit/>
          </a:bodyPr>
          <a:lstStyle/>
          <a:p>
            <a:pPr algn="just">
              <a:lnSpc>
                <a:spcPct val="107000"/>
              </a:lnSpc>
              <a:spcAft>
                <a:spcPts val="800"/>
              </a:spcAft>
            </a:pP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p:cNvSpPr/>
          <p:nvPr/>
        </p:nvSpPr>
        <p:spPr>
          <a:xfrm>
            <a:off x="578603" y="2194271"/>
            <a:ext cx="11162995" cy="3454920"/>
          </a:xfrm>
          <a:prstGeom prst="rect">
            <a:avLst/>
          </a:prstGeom>
        </p:spPr>
        <p:txBody>
          <a:bodyPr wrap="square">
            <a:spAutoFit/>
          </a:bodyPr>
          <a:lstStyle/>
          <a:p>
            <a:pPr algn="just">
              <a:lnSpc>
                <a:spcPct val="107000"/>
              </a:lnSpc>
              <a:spcAft>
                <a:spcPts val="800"/>
              </a:spcAft>
            </a:pPr>
            <a:r>
              <a:rPr lang="en-GB">
                <a:latin typeface="Arial" panose="020B0604020202020204" pitchFamily="34" charset="0"/>
                <a:ea typeface="Calibri" panose="020F0502020204030204" pitchFamily="34" charset="0"/>
                <a:cs typeface="Times New Roman" panose="02020603050405020304" pitchFamily="18" charset="0"/>
              </a:rPr>
              <a:t>Senior leaders are proactive in gathering information relating to young people’s wellbeing and support needs. </a:t>
            </a:r>
            <a:r>
              <a:rPr lang="en-GB" dirty="0">
                <a:latin typeface="Arial" panose="020B0604020202020204" pitchFamily="34" charset="0"/>
                <a:ea typeface="Calibri" panose="020F0502020204030204" pitchFamily="34" charset="0"/>
                <a:cs typeface="Times New Roman" panose="02020603050405020304" pitchFamily="18" charset="0"/>
              </a:rPr>
              <a:t>They use this information to support improvements in addressing a range of health and wellbeing needs. For example, young people highlighted that they did not have sufficient opportunity to engage with each other. To address this, staff have implemented ‘peer chat sessions’ for young people to allow to socialise and interact with others. This approach is helping young people to overcome feelings of loneliness, boredom and frustration they are experiencing as a result of lockdown.</a:t>
            </a:r>
            <a:endParaRPr lang="en-GB"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dirty="0">
                <a:latin typeface="Arial" panose="020B0604020202020204" pitchFamily="34" charset="0"/>
                <a:ea typeface="Calibri" panose="020F0502020204030204" pitchFamily="34" charset="0"/>
                <a:cs typeface="Times New Roman" panose="02020603050405020304" pitchFamily="18" charset="0"/>
              </a:rPr>
              <a:t>Staff recognise the importance of early identification of support needs so that help can be put in place quickly for young people who need it. A daily wellbeing check-in allows staff to identify who is coping well and those who are not. Guidance staff and middle leaders also monitor engagement to help identify young people who may need extra support. Staff are better able to make others aware of young people’s wellbeing concerns and help to alleviate these where they can.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935563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593</TotalTime>
  <Words>211</Words>
  <Application>Microsoft Office PowerPoint</Application>
  <PresentationFormat>Widescreen</PresentationFormat>
  <Paragraphs>6</Paragraphs>
  <Slides>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Arial</vt:lpstr>
      <vt:lpstr>Calibri</vt:lpstr>
      <vt:lpstr>Helvetica</vt:lpstr>
      <vt:lpstr>Helvetica Light</vt:lpstr>
      <vt:lpstr>Times New Roman</vt:lpstr>
      <vt:lpstr>Office Theme</vt:lpstr>
      <vt:lpstr>Using data to respond to needs   Lossiemouth High School  Moray Council  </vt:lpstr>
      <vt:lpstr>Lossiemouth High School </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Gordon L (Louise)</dc:creator>
  <cp:lastModifiedBy>Gordon L (Louise)</cp:lastModifiedBy>
  <cp:revision>44</cp:revision>
  <dcterms:created xsi:type="dcterms:W3CDTF">2021-02-02T15:43:17Z</dcterms:created>
  <dcterms:modified xsi:type="dcterms:W3CDTF">2021-03-12T11:40:04Z</dcterms:modified>
</cp:coreProperties>
</file>