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77" d="100"/>
          <a:sy n="77" d="100"/>
        </p:scale>
        <p:origin x="102"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ducation.gov.scot/improvement/covid-19-education-recovery/national-overviews/national-overview-of-practice-reports/"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pic>
        <p:nvPicPr>
          <p:cNvPr id="9" name="Picture 8">
            <a:extLst>
              <a:ext uri="{FF2B5EF4-FFF2-40B4-BE49-F238E27FC236}">
                <a16:creationId xmlns:a16="http://schemas.microsoft.com/office/drawing/2014/main" id="{153A648A-3F95-C34F-A8F1-7263925D5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510" y="1180761"/>
            <a:ext cx="5099496" cy="5099496"/>
          </a:xfrm>
          <a:prstGeom prst="rect">
            <a:avLst/>
          </a:prstGeom>
        </p:spPr>
      </p:pic>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latin typeface="Arial" panose="020B0604020202020204" pitchFamily="34" charset="0"/>
                <a:cs typeface="Arial" panose="020B0604020202020204" pitchFamily="34" charset="0"/>
              </a:rPr>
              <a:t>Tracking engagement with remote learning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Alford Primary School, </a:t>
            </a:r>
            <a:r>
              <a:rPr lang="en-GB" dirty="0" smtClean="0">
                <a:latin typeface="Arial" panose="020B0604020202020204" pitchFamily="34" charset="0"/>
                <a:cs typeface="Arial" panose="020B0604020202020204" pitchFamily="34" charset="0"/>
              </a:rPr>
              <a:t>Aberdeenshire Council </a:t>
            </a:r>
            <a:r>
              <a:rPr lang="en-US" dirty="0"/>
              <a:t/>
            </a:r>
            <a:br>
              <a:rPr lang="en-US" dirty="0"/>
            </a:br>
            <a:endParaRPr lang="en-US" dirty="0"/>
          </a:p>
        </p:txBody>
      </p:sp>
      <p:pic>
        <p:nvPicPr>
          <p:cNvPr id="5" name="Picture 4" descr="Education Scotland RGB (45mm)"/>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5"/>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a:solidFill>
                  <a:srgbClr val="002060"/>
                </a:solidFill>
                <a:latin typeface="Arial" panose="020B0604020202020204" pitchFamily="34" charset="0"/>
                <a:cs typeface="Arial" panose="020B0604020202020204" pitchFamily="34" charset="0"/>
              </a:rPr>
              <a:t>Alford Primary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5262979"/>
          </a:xfrm>
          <a:prstGeom prst="rect">
            <a:avLst/>
          </a:prstGeom>
          <a:noFill/>
        </p:spPr>
        <p:txBody>
          <a:bodyPr wrap="square" numCol="2" spcCol="540000" rtlCol="0">
            <a:spAutoFit/>
          </a:bodyPr>
          <a:lstStyle/>
          <a:p>
            <a:pPr marL="342900" lvl="0" indent="-342900">
              <a:buFont typeface="Arial" panose="020B0604020202020204" pitchFamily="34" charset="0"/>
              <a:buChar char="•"/>
            </a:pPr>
            <a:r>
              <a:rPr lang="en-GB" sz="2100" dirty="0" smtClean="0">
                <a:latin typeface="Arial" panose="020B0604020202020204" pitchFamily="34" charset="0"/>
                <a:cs typeface="Arial" panose="020B0604020202020204" pitchFamily="34" charset="0"/>
              </a:rPr>
              <a:t>All children have the opportunity to have a daily check in with their teacher in a small group setting. This supports engagement and encourages children to interact with their peers. Staff also report that this daily interaction is conducive to promoting the wellbeing of all.</a:t>
            </a:r>
            <a:endParaRPr lang="en-GB" sz="2100" dirty="0">
              <a:latin typeface="Arial" panose="020B0604020202020204" pitchFamily="34" charset="0"/>
              <a:cs typeface="Arial" panose="020B0604020202020204" pitchFamily="34" charset="0"/>
            </a:endParaRPr>
          </a:p>
          <a:p>
            <a:endParaRPr lang="en-GB" sz="21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100" dirty="0">
                <a:latin typeface="Arial" panose="020B0604020202020204" pitchFamily="34" charset="0"/>
                <a:cs typeface="Arial" panose="020B0604020202020204" pitchFamily="34" charset="0"/>
              </a:rPr>
              <a:t>Staff record the level of engagement and participation each week and this data is then analysed by stage, class and family. </a:t>
            </a:r>
            <a:endParaRPr lang="en-GB" sz="21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GB" sz="2100" dirty="0">
              <a:latin typeface="Arial" panose="020B0604020202020204" pitchFamily="34" charset="0"/>
              <a:cs typeface="Arial" panose="020B0604020202020204" pitchFamily="34" charset="0"/>
            </a:endParaRPr>
          </a:p>
          <a:p>
            <a:pPr lvl="0"/>
            <a:r>
              <a:rPr lang="en-GB" sz="2100" dirty="0" smtClean="0">
                <a:latin typeface="Arial" panose="020B0604020202020204" pitchFamily="34" charset="0"/>
                <a:cs typeface="Arial" panose="020B0604020202020204" pitchFamily="34" charset="0"/>
              </a:rPr>
              <a:t/>
            </a:r>
            <a:br>
              <a:rPr lang="en-GB" sz="2100" dirty="0" smtClean="0">
                <a:latin typeface="Arial" panose="020B0604020202020204" pitchFamily="34" charset="0"/>
                <a:cs typeface="Arial" panose="020B0604020202020204" pitchFamily="34" charset="0"/>
              </a:rPr>
            </a:br>
            <a:endParaRPr lang="en-GB" sz="2100"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100" dirty="0" smtClean="0">
                <a:latin typeface="Arial" panose="020B0604020202020204" pitchFamily="34" charset="0"/>
                <a:cs typeface="Arial" panose="020B0604020202020204" pitchFamily="34" charset="0"/>
              </a:rPr>
              <a:t>The </a:t>
            </a:r>
            <a:r>
              <a:rPr lang="en-GB" sz="2100" dirty="0">
                <a:latin typeface="Arial" panose="020B0604020202020204" pitchFamily="34" charset="0"/>
                <a:cs typeface="Arial" panose="020B0604020202020204" pitchFamily="34" charset="0"/>
              </a:rPr>
              <a:t>Senior Leadership Team contact the parents/carers when lack of activity is a cause for concern and provide support as required. Class teachers monitor and support children who may be at risk of decreased engagement and participation. Engagement levels across the school are positive.</a:t>
            </a:r>
          </a:p>
          <a:p>
            <a:endParaRPr lang="en-US" sz="2100"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42441040"/>
              </p:ext>
            </p:extLst>
          </p:nvPr>
        </p:nvGraphicFramePr>
        <p:xfrm>
          <a:off x="71114" y="798632"/>
          <a:ext cx="12120886" cy="5236406"/>
        </p:xfrm>
        <a:graphic>
          <a:graphicData uri="http://schemas.openxmlformats.org/drawingml/2006/table">
            <a:tbl>
              <a:tblPr/>
              <a:tblGrid>
                <a:gridCol w="725587">
                  <a:extLst>
                    <a:ext uri="{9D8B030D-6E8A-4147-A177-3AD203B41FA5}">
                      <a16:colId xmlns:a16="http://schemas.microsoft.com/office/drawing/2014/main" val="2612405217"/>
                    </a:ext>
                  </a:extLst>
                </a:gridCol>
                <a:gridCol w="725587">
                  <a:extLst>
                    <a:ext uri="{9D8B030D-6E8A-4147-A177-3AD203B41FA5}">
                      <a16:colId xmlns:a16="http://schemas.microsoft.com/office/drawing/2014/main" val="3273510567"/>
                    </a:ext>
                  </a:extLst>
                </a:gridCol>
                <a:gridCol w="951591">
                  <a:extLst>
                    <a:ext uri="{9D8B030D-6E8A-4147-A177-3AD203B41FA5}">
                      <a16:colId xmlns:a16="http://schemas.microsoft.com/office/drawing/2014/main" val="2113072084"/>
                    </a:ext>
                  </a:extLst>
                </a:gridCol>
                <a:gridCol w="951591">
                  <a:extLst>
                    <a:ext uri="{9D8B030D-6E8A-4147-A177-3AD203B41FA5}">
                      <a16:colId xmlns:a16="http://schemas.microsoft.com/office/drawing/2014/main" val="2879855841"/>
                    </a:ext>
                  </a:extLst>
                </a:gridCol>
                <a:gridCol w="951591">
                  <a:extLst>
                    <a:ext uri="{9D8B030D-6E8A-4147-A177-3AD203B41FA5}">
                      <a16:colId xmlns:a16="http://schemas.microsoft.com/office/drawing/2014/main" val="4060639186"/>
                    </a:ext>
                  </a:extLst>
                </a:gridCol>
                <a:gridCol w="951591">
                  <a:extLst>
                    <a:ext uri="{9D8B030D-6E8A-4147-A177-3AD203B41FA5}">
                      <a16:colId xmlns:a16="http://schemas.microsoft.com/office/drawing/2014/main" val="2417644152"/>
                    </a:ext>
                  </a:extLst>
                </a:gridCol>
                <a:gridCol w="951591">
                  <a:extLst>
                    <a:ext uri="{9D8B030D-6E8A-4147-A177-3AD203B41FA5}">
                      <a16:colId xmlns:a16="http://schemas.microsoft.com/office/drawing/2014/main" val="257884501"/>
                    </a:ext>
                  </a:extLst>
                </a:gridCol>
                <a:gridCol w="951591">
                  <a:extLst>
                    <a:ext uri="{9D8B030D-6E8A-4147-A177-3AD203B41FA5}">
                      <a16:colId xmlns:a16="http://schemas.microsoft.com/office/drawing/2014/main" val="3183780495"/>
                    </a:ext>
                  </a:extLst>
                </a:gridCol>
                <a:gridCol w="951591">
                  <a:extLst>
                    <a:ext uri="{9D8B030D-6E8A-4147-A177-3AD203B41FA5}">
                      <a16:colId xmlns:a16="http://schemas.microsoft.com/office/drawing/2014/main" val="2275992146"/>
                    </a:ext>
                  </a:extLst>
                </a:gridCol>
                <a:gridCol w="1213277">
                  <a:extLst>
                    <a:ext uri="{9D8B030D-6E8A-4147-A177-3AD203B41FA5}">
                      <a16:colId xmlns:a16="http://schemas.microsoft.com/office/drawing/2014/main" val="327808548"/>
                    </a:ext>
                  </a:extLst>
                </a:gridCol>
                <a:gridCol w="951591">
                  <a:extLst>
                    <a:ext uri="{9D8B030D-6E8A-4147-A177-3AD203B41FA5}">
                      <a16:colId xmlns:a16="http://schemas.microsoft.com/office/drawing/2014/main" val="195686667"/>
                    </a:ext>
                  </a:extLst>
                </a:gridCol>
                <a:gridCol w="951591">
                  <a:extLst>
                    <a:ext uri="{9D8B030D-6E8A-4147-A177-3AD203B41FA5}">
                      <a16:colId xmlns:a16="http://schemas.microsoft.com/office/drawing/2014/main" val="94728582"/>
                    </a:ext>
                  </a:extLst>
                </a:gridCol>
                <a:gridCol w="892116">
                  <a:extLst>
                    <a:ext uri="{9D8B030D-6E8A-4147-A177-3AD203B41FA5}">
                      <a16:colId xmlns:a16="http://schemas.microsoft.com/office/drawing/2014/main" val="4144693190"/>
                    </a:ext>
                  </a:extLst>
                </a:gridCol>
              </a:tblGrid>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148522136"/>
                  </a:ext>
                </a:extLst>
              </a:tr>
              <a:tr h="155401">
                <a:tc gridSpan="4">
                  <a:txBody>
                    <a:bodyPr/>
                    <a:lstStyle/>
                    <a:p>
                      <a:pPr algn="l" fontAlgn="t"/>
                      <a:r>
                        <a:rPr lang="nl-NL" sz="800" b="1" i="0" u="none" strike="noStrike">
                          <a:solidFill>
                            <a:srgbClr val="000000"/>
                          </a:solidFill>
                          <a:effectLst/>
                          <a:latin typeface="Calibri" panose="020F0502020204030204" pitchFamily="34" charset="0"/>
                        </a:rPr>
                        <a:t>Pupil Engagement - Week Beginning 18 Jan 2021</a:t>
                      </a:r>
                    </a:p>
                  </a:txBody>
                  <a:tcPr marL="0" marR="0" marT="0" marB="0">
                    <a:lnL>
                      <a:noFill/>
                    </a:lnL>
                    <a:lnR>
                      <a:noFill/>
                    </a:lnR>
                    <a:lnT>
                      <a:noFill/>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672652811"/>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gridSpan="5">
                  <a:txBody>
                    <a:bodyPr/>
                    <a:lstStyle/>
                    <a:p>
                      <a:pPr algn="ctr" fontAlgn="b"/>
                      <a:r>
                        <a:rPr lang="en-GB" sz="800" b="1" i="0" u="none" strike="noStrike">
                          <a:solidFill>
                            <a:srgbClr val="000000"/>
                          </a:solidFill>
                          <a:effectLst/>
                          <a:latin typeface="Calibri" panose="020F0502020204030204" pitchFamily="34" charset="0"/>
                        </a:rPr>
                        <a:t>Engaged with online learning? Yes/No</a:t>
                      </a:r>
                    </a:p>
                  </a:txBody>
                  <a:tcPr marL="0" marR="0" marT="0" marB="0" anchor="b">
                    <a:lnL>
                      <a:noFill/>
                    </a:lnL>
                    <a:lnR>
                      <a:noFill/>
                    </a:lnR>
                    <a:lnT>
                      <a:noFill/>
                    </a:lnT>
                    <a:lnB>
                      <a:noFill/>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1" i="0" u="none" strike="noStrike">
                          <a:solidFill>
                            <a:srgbClr val="000000"/>
                          </a:solidFill>
                          <a:effectLst/>
                          <a:latin typeface="Calibri" panose="020F0502020204030204" pitchFamily="34" charset="0"/>
                        </a:rPr>
                        <a:t>For use by SLT</a:t>
                      </a:r>
                    </a:p>
                  </a:txBody>
                  <a:tcPr marL="0" marR="0" marT="0" marB="0" anchor="b">
                    <a:lnL>
                      <a:noFill/>
                    </a:lnL>
                    <a:lnR>
                      <a:noFill/>
                    </a:lnR>
                    <a:lnT>
                      <a:noFill/>
                    </a:lnT>
                    <a:lnB>
                      <a:noFill/>
                    </a:lnB>
                  </a:tcPr>
                </a:tc>
                <a:tc>
                  <a:txBody>
                    <a:bodyPr/>
                    <a:lstStyle/>
                    <a:p>
                      <a:pPr algn="l" fontAlgn="ctr"/>
                      <a:r>
                        <a:rPr lang="en-GB" sz="800" b="1" i="0" u="none" strike="noStrike">
                          <a:solidFill>
                            <a:srgbClr val="000000"/>
                          </a:solidFill>
                          <a:effectLst/>
                          <a:latin typeface="Calibri" panose="020F0502020204030204" pitchFamily="34" charset="0"/>
                        </a:rPr>
                        <a:t>For use by SLT</a:t>
                      </a:r>
                    </a:p>
                  </a:txBody>
                  <a:tcPr marL="0" marR="0" marT="0" marB="0" anchor="ctr">
                    <a:lnL>
                      <a:noFill/>
                    </a:lnL>
                    <a:lnR>
                      <a:noFill/>
                    </a:lnR>
                    <a:lnT>
                      <a:noFill/>
                    </a:lnT>
                    <a:lnB>
                      <a:noFill/>
                    </a:lnB>
                  </a:tcPr>
                </a:tc>
                <a:extLst>
                  <a:ext uri="{0D108BD9-81ED-4DB2-BD59-A6C34878D82A}">
                    <a16:rowId xmlns:a16="http://schemas.microsoft.com/office/drawing/2014/main" val="3483366949"/>
                  </a:ext>
                </a:extLst>
              </a:tr>
              <a:tr h="155401">
                <a:tc>
                  <a:txBody>
                    <a:bodyPr/>
                    <a:lstStyle/>
                    <a:p>
                      <a:pPr algn="l" fontAlgn="b"/>
                      <a:r>
                        <a:rPr lang="en-GB" sz="800" b="1" i="0" u="none" strike="noStrike">
                          <a:solidFill>
                            <a:srgbClr val="FFFFFF"/>
                          </a:solidFill>
                          <a:effectLst/>
                          <a:latin typeface="Calibri" panose="020F0502020204030204" pitchFamily="34" charset="0"/>
                        </a:rPr>
                        <a:t>Known As</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Surname</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Reg. Class</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Year/Stage</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Mon</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Tue</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Wed</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Thu</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Fri</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Work Submitted</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Google Meet</a:t>
                      </a:r>
                    </a:p>
                  </a:txBody>
                  <a:tcPr marL="0" marR="0" marT="0" marB="0" anchor="b">
                    <a:lnL>
                      <a:noFill/>
                    </a:lnL>
                    <a:lnR>
                      <a:noFill/>
                    </a:lnR>
                    <a:lnT>
                      <a:noFill/>
                    </a:lnT>
                    <a:lnB>
                      <a:noFill/>
                    </a:lnB>
                    <a:solidFill>
                      <a:srgbClr val="4472C4"/>
                    </a:solidFill>
                  </a:tcPr>
                </a:tc>
                <a:tc>
                  <a:txBody>
                    <a:bodyPr/>
                    <a:lstStyle/>
                    <a:p>
                      <a:pPr algn="l" fontAlgn="b"/>
                      <a:r>
                        <a:rPr lang="en-GB" sz="800" b="1" i="0" u="none" strike="noStrike">
                          <a:solidFill>
                            <a:srgbClr val="FFFFFF"/>
                          </a:solidFill>
                          <a:effectLst/>
                          <a:latin typeface="Calibri" panose="020F0502020204030204" pitchFamily="34" charset="0"/>
                        </a:rPr>
                        <a:t>Action Req'd</a:t>
                      </a:r>
                    </a:p>
                  </a:txBody>
                  <a:tcPr marL="0" marR="0" marT="0" marB="0" anchor="b">
                    <a:lnL>
                      <a:noFill/>
                    </a:lnL>
                    <a:lnR>
                      <a:noFill/>
                    </a:lnR>
                    <a:lnT>
                      <a:noFill/>
                    </a:lnT>
                    <a:lnB>
                      <a:noFill/>
                    </a:lnB>
                    <a:solidFill>
                      <a:srgbClr val="4472C4"/>
                    </a:solidFill>
                  </a:tcPr>
                </a:tc>
                <a:tc>
                  <a:txBody>
                    <a:bodyPr/>
                    <a:lstStyle/>
                    <a:p>
                      <a:pPr algn="l" fontAlgn="ctr"/>
                      <a:r>
                        <a:rPr lang="en-GB" sz="800" b="1" i="0" u="none" strike="noStrike">
                          <a:solidFill>
                            <a:srgbClr val="FFFFFF"/>
                          </a:solidFill>
                          <a:effectLst/>
                          <a:latin typeface="Calibri" panose="020F0502020204030204" pitchFamily="34" charset="0"/>
                        </a:rPr>
                        <a:t>Action Taken</a:t>
                      </a:r>
                    </a:p>
                  </a:txBody>
                  <a:tcPr marL="0" marR="0" marT="0" marB="0" anchor="ctr">
                    <a:lnL>
                      <a:noFill/>
                    </a:lnL>
                    <a:lnR>
                      <a:noFill/>
                    </a:lnR>
                    <a:lnT>
                      <a:noFill/>
                    </a:lnT>
                    <a:lnB>
                      <a:noFill/>
                    </a:lnB>
                    <a:solidFill>
                      <a:srgbClr val="4472C4"/>
                    </a:solidFill>
                  </a:tcPr>
                </a:tc>
                <a:extLst>
                  <a:ext uri="{0D108BD9-81ED-4DB2-BD59-A6C34878D82A}">
                    <a16:rowId xmlns:a16="http://schemas.microsoft.com/office/drawing/2014/main" val="2991825157"/>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987478286"/>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888994567"/>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263187978"/>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20785776"/>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dirty="0">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065526769"/>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429089037"/>
                  </a:ext>
                </a:extLst>
              </a:tr>
              <a:tr h="729777">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P1</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212468434"/>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304867774"/>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dirty="0">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046187979"/>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163017263"/>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216964113"/>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87015712"/>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dirty="0">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5-10 submitted</a:t>
                      </a:r>
                    </a:p>
                  </a:txBody>
                  <a:tcPr marL="0" marR="0" marT="0" marB="0" anchor="b">
                    <a:lnL>
                      <a:noFill/>
                    </a:lnL>
                    <a:lnR>
                      <a:noFill/>
                    </a:lnR>
                    <a:lnT>
                      <a:noFill/>
                    </a:lnT>
                    <a:lnB>
                      <a:noFill/>
                    </a:lnB>
                    <a:solidFill>
                      <a:srgbClr val="FFFF00"/>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975285193"/>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250676948"/>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dirty="0">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855998396"/>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758223558"/>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None submitted</a:t>
                      </a:r>
                    </a:p>
                  </a:txBody>
                  <a:tcPr marL="0" marR="0" marT="0" marB="0" anchor="b">
                    <a:lnL>
                      <a:noFill/>
                    </a:lnL>
                    <a:lnR>
                      <a:noFill/>
                    </a:lnR>
                    <a:lnT>
                      <a:noFill/>
                    </a:lnT>
                    <a:lnB>
                      <a:noFill/>
                    </a:lnB>
                    <a:solidFill>
                      <a:srgbClr val="FF0000"/>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FF0000"/>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616670867"/>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467815606"/>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1-4 submitted</a:t>
                      </a:r>
                    </a:p>
                  </a:txBody>
                  <a:tcPr marL="0" marR="0" marT="0" marB="0" anchor="b">
                    <a:lnL>
                      <a:noFill/>
                    </a:lnL>
                    <a:lnR>
                      <a:noFill/>
                    </a:lnR>
                    <a:lnT>
                      <a:noFill/>
                    </a:lnT>
                    <a:lnB>
                      <a:noFill/>
                    </a:lnB>
                    <a:solidFill>
                      <a:srgbClr val="FF9900"/>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781631133"/>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1-4 submitted</a:t>
                      </a:r>
                    </a:p>
                  </a:txBody>
                  <a:tcPr marL="0" marR="0" marT="0" marB="0" anchor="b">
                    <a:lnL>
                      <a:noFill/>
                    </a:lnL>
                    <a:lnR>
                      <a:noFill/>
                    </a:lnR>
                    <a:lnT>
                      <a:noFill/>
                    </a:lnT>
                    <a:lnB>
                      <a:noFill/>
                    </a:lnB>
                    <a:solidFill>
                      <a:srgbClr val="FF99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716991083"/>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97697308"/>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None submitted</a:t>
                      </a:r>
                    </a:p>
                  </a:txBody>
                  <a:tcPr marL="0" marR="0" marT="0" marB="0" anchor="b">
                    <a:lnL>
                      <a:noFill/>
                    </a:lnL>
                    <a:lnR>
                      <a:noFill/>
                    </a:lnR>
                    <a:lnT>
                      <a:noFill/>
                    </a:lnT>
                    <a:lnB>
                      <a:noFill/>
                    </a:lnB>
                    <a:solidFill>
                      <a:srgbClr val="FF0000"/>
                    </a:solidFill>
                  </a:tcPr>
                </a:tc>
                <a:tc>
                  <a:txBody>
                    <a:bodyPr/>
                    <a:lstStyle/>
                    <a:p>
                      <a:pPr algn="l" fontAlgn="b"/>
                      <a:r>
                        <a:rPr lang="en-GB" sz="800" b="0" i="0" u="none" strike="noStrike">
                          <a:solidFill>
                            <a:srgbClr val="000000"/>
                          </a:solidFill>
                          <a:effectLst/>
                          <a:latin typeface="Calibri" panose="020F0502020204030204" pitchFamily="34" charset="0"/>
                        </a:rPr>
                        <a:t>no</a:t>
                      </a:r>
                    </a:p>
                  </a:txBody>
                  <a:tcPr marL="0" marR="0" marT="0" marB="0" anchor="b">
                    <a:lnL>
                      <a:noFill/>
                    </a:lnL>
                    <a:lnR>
                      <a:noFill/>
                    </a:lnR>
                    <a:lnT>
                      <a:noFill/>
                    </a:lnT>
                    <a:lnB>
                      <a:noFill/>
                    </a:lnB>
                    <a:solidFill>
                      <a:srgbClr val="F4C7C3"/>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FF0000"/>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966978841"/>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110949612"/>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111277901"/>
                  </a:ext>
                </a:extLst>
              </a:tr>
              <a:tr h="155401">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solidFill>
                      <a:srgbClr val="D9E1F2"/>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r>
                        <a:rPr lang="en-GB" sz="8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310309967"/>
                  </a:ext>
                </a:extLst>
              </a:tr>
              <a:tr h="155401">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rPr>
                        <a:t>P1/2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P2</a:t>
                      </a:r>
                    </a:p>
                  </a:txBody>
                  <a:tcPr marL="0" marR="0" marT="0"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10+ submitted</a:t>
                      </a:r>
                    </a:p>
                  </a:txBody>
                  <a:tcPr marL="0" marR="0" marT="0" marB="0" anchor="b">
                    <a:lnL>
                      <a:noFill/>
                    </a:lnL>
                    <a:lnR>
                      <a:noFill/>
                    </a:lnR>
                    <a:lnT>
                      <a:noFill/>
                    </a:lnT>
                    <a:lnB>
                      <a:noFill/>
                    </a:lnB>
                    <a:solidFill>
                      <a:srgbClr val="00FF00"/>
                    </a:solidFill>
                  </a:tcPr>
                </a:tc>
                <a:tc>
                  <a:txBody>
                    <a:bodyPr/>
                    <a:lstStyle/>
                    <a:p>
                      <a:pPr algn="l" fontAlgn="b"/>
                      <a:r>
                        <a:rPr lang="en-GB" sz="800" b="0" i="0" u="none" strike="noStrike">
                          <a:solidFill>
                            <a:srgbClr val="000000"/>
                          </a:solidFill>
                          <a:effectLst/>
                          <a:latin typeface="Calibri" panose="020F0502020204030204" pitchFamily="34" charset="0"/>
                        </a:rPr>
                        <a:t>yes</a:t>
                      </a:r>
                    </a:p>
                  </a:txBody>
                  <a:tcPr marL="0" marR="0" marT="0" marB="0" anchor="b">
                    <a:lnL>
                      <a:noFill/>
                    </a:lnL>
                    <a:lnR>
                      <a:noFill/>
                    </a:lnR>
                    <a:lnT>
                      <a:noFill/>
                    </a:lnT>
                    <a:lnB>
                      <a:noFill/>
                    </a:lnB>
                    <a:solidFill>
                      <a:srgbClr val="85FF85"/>
                    </a:solidFill>
                  </a:tcPr>
                </a:tc>
                <a:tc>
                  <a:txBody>
                    <a:bodyPr/>
                    <a:lstStyle/>
                    <a:p>
                      <a:pPr algn="l" fontAlgn="b"/>
                      <a:r>
                        <a:rPr lang="en-GB" sz="8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ctr"/>
                      <a:endParaRPr lang="en-GB" sz="8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381135246"/>
                  </a:ext>
                </a:extLst>
              </a:tr>
            </a:tbl>
          </a:graphicData>
        </a:graphic>
      </p:graphicFrame>
      <p:sp>
        <p:nvSpPr>
          <p:cNvPr id="4" name="TextBox 3"/>
          <p:cNvSpPr txBox="1"/>
          <p:nvPr/>
        </p:nvSpPr>
        <p:spPr>
          <a:xfrm>
            <a:off x="609600" y="6035038"/>
            <a:ext cx="11582400" cy="369332"/>
          </a:xfrm>
          <a:prstGeom prst="rect">
            <a:avLst/>
          </a:prstGeom>
          <a:noFill/>
        </p:spPr>
        <p:txBody>
          <a:bodyPr wrap="square" rtlCol="0">
            <a:spAutoFit/>
          </a:bodyPr>
          <a:lstStyle/>
          <a:p>
            <a:r>
              <a:rPr lang="en-GB" dirty="0" smtClean="0"/>
              <a:t>Alford Primary School have shared an example of their tracker, which they use to increase engagement in remote learning.</a:t>
            </a:r>
            <a:endParaRPr lang="en-GB" dirty="0"/>
          </a:p>
        </p:txBody>
      </p:sp>
    </p:spTree>
    <p:extLst>
      <p:ext uri="{BB962C8B-B14F-4D97-AF65-F5344CB8AC3E}">
        <p14:creationId xmlns:p14="http://schemas.microsoft.com/office/powerpoint/2010/main" val="1174039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545</Words>
  <Application>Microsoft Office PowerPoint</Application>
  <PresentationFormat>Widescreen</PresentationFormat>
  <Paragraphs>319</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Tracking engagement with remote learning  Alford Primary School, Aberdeenshire Council  </vt:lpstr>
      <vt:lpstr>Alford Primary School</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Alford Primary School, Aberdeenshire Council</dc:title>
  <dc:creator>Gordon L (Louise)</dc:creator>
  <cp:lastModifiedBy>Stevenson J (Jeremy)</cp:lastModifiedBy>
  <cp:revision>22</cp:revision>
  <dcterms:created xsi:type="dcterms:W3CDTF">2021-02-02T15:43:17Z</dcterms:created>
  <dcterms:modified xsi:type="dcterms:W3CDTF">2021-02-08T13:12:26Z</dcterms:modified>
</cp:coreProperties>
</file>