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60" r:id="rId2"/>
    <p:sldId id="259"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9"/>
    <p:restoredTop sz="94663"/>
  </p:normalViewPr>
  <p:slideViewPr>
    <p:cSldViewPr snapToGrid="0">
      <p:cViewPr varScale="1">
        <p:scale>
          <a:sx n="35" d="100"/>
          <a:sy n="35" d="100"/>
        </p:scale>
        <p:origin x="1032"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25/03/2021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a:solidFill>
                  <a:srgbClr val="002060"/>
                </a:solidFill>
                <a:latin typeface="Helvetica" pitchFamily="2" charset="0"/>
                <a:cs typeface="Arial" panose="020B0604020202020204" pitchFamily="34" charset="0"/>
              </a:rPr>
              <a:t>Remote </a:t>
            </a:r>
            <a:r>
              <a:rPr lang="en-GB" sz="1800" dirty="0" smtClean="0">
                <a:solidFill>
                  <a:srgbClr val="002060"/>
                </a:solidFill>
                <a:latin typeface="Helvetica" pitchFamily="2" charset="0"/>
                <a:cs typeface="Arial" panose="020B0604020202020204" pitchFamily="34" charset="0"/>
              </a:rPr>
              <a:t>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cid:06018B3D-6EFC-43A3-B7D4-8C60B4C26D27@lan" TargetMode="Externa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smtClean="0">
                <a:latin typeface="Arial" panose="020B0604020202020204" pitchFamily="34" charset="0"/>
                <a:cs typeface="Arial" panose="020B0604020202020204" pitchFamily="34" charset="0"/>
              </a:rPr>
              <a:t>Using data to inform flexible approaches </a:t>
            </a: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dirty="0" smtClean="0">
                <a:latin typeface="Arial" panose="020B0604020202020204" pitchFamily="34" charset="0"/>
                <a:cs typeface="Arial" panose="020B0604020202020204" pitchFamily="34" charset="0"/>
              </a:rPr>
              <a:t/>
            </a:r>
            <a:br>
              <a:rPr lang="en-GB" dirty="0" smtClean="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smtClean="0">
                <a:latin typeface="Arial" panose="020B0604020202020204" pitchFamily="34" charset="0"/>
                <a:cs typeface="Arial" panose="020B0604020202020204" pitchFamily="34" charset="0"/>
              </a:rPr>
              <a:t>Kilpatrick School</a:t>
            </a:r>
            <a:r>
              <a:rPr lang="en-GB" b="1" dirty="0">
                <a:latin typeface="Arial" panose="020B0604020202020204" pitchFamily="34" charset="0"/>
                <a:cs typeface="Arial" panose="020B0604020202020204" pitchFamily="34" charset="0"/>
              </a:rPr>
              <a:t>, </a:t>
            </a:r>
            <a:r>
              <a:rPr lang="en-GB" b="1" dirty="0" smtClean="0">
                <a:latin typeface="Arial" panose="020B0604020202020204" pitchFamily="34" charset="0"/>
                <a:cs typeface="Arial" panose="020B0604020202020204" pitchFamily="34" charset="0"/>
              </a:rPr>
              <a:t/>
            </a:r>
            <a:br>
              <a:rPr lang="en-GB" b="1" dirty="0" smtClean="0">
                <a:latin typeface="Arial" panose="020B0604020202020204" pitchFamily="34" charset="0"/>
                <a:cs typeface="Arial" panose="020B0604020202020204" pitchFamily="34" charset="0"/>
              </a:rPr>
            </a:br>
            <a:r>
              <a:rPr lang="en-GB" dirty="0" smtClean="0">
                <a:latin typeface="Arial" panose="020B0604020202020204" pitchFamily="34" charset="0"/>
                <a:cs typeface="Arial" panose="020B0604020202020204" pitchFamily="34" charset="0"/>
              </a:rPr>
              <a:t>West Dunbartonshire </a:t>
            </a:r>
            <a:r>
              <a:rPr lang="en-GB" dirty="0" smtClean="0">
                <a:latin typeface="Arial" panose="020B0604020202020204" pitchFamily="34" charset="0"/>
                <a:cs typeface="Arial" panose="020B0604020202020204" pitchFamily="34" charset="0"/>
              </a:rPr>
              <a:t>Council </a:t>
            </a:r>
            <a:r>
              <a:rPr lang="en-US" dirty="0"/>
              <a:t/>
            </a:r>
            <a:br>
              <a:rPr lang="en-US" dirty="0"/>
            </a:br>
            <a:endParaRPr lang="en-US" dirty="0"/>
          </a:p>
        </p:txBody>
      </p:sp>
      <p:pic>
        <p:nvPicPr>
          <p:cNvPr id="5" name="Picture 4" descr="Education Scotland RGB (45mm)"/>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3725" y="5632557"/>
            <a:ext cx="1619250" cy="647700"/>
          </a:xfrm>
          <a:prstGeom prst="rect">
            <a:avLst/>
          </a:prstGeom>
          <a:noFill/>
        </p:spPr>
      </p:pic>
      <p:sp>
        <p:nvSpPr>
          <p:cNvPr id="2" name="TextBox 1"/>
          <p:cNvSpPr txBox="1"/>
          <p:nvPr/>
        </p:nvSpPr>
        <p:spPr>
          <a:xfrm>
            <a:off x="2947760" y="5910925"/>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7" name="Picture 6" descr="cid:06018B3D-6EFC-43A3-B7D4-8C60B4C26D27@lan"/>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6729984" y="1240535"/>
            <a:ext cx="4846320" cy="4670389"/>
          </a:xfrm>
          <a:prstGeom prst="rect">
            <a:avLst/>
          </a:prstGeom>
          <a:noFill/>
          <a:ln>
            <a:noFill/>
          </a:ln>
        </p:spPr>
      </p:pic>
    </p:spTree>
    <p:extLst>
      <p:ext uri="{BB962C8B-B14F-4D97-AF65-F5344CB8AC3E}">
        <p14:creationId xmlns:p14="http://schemas.microsoft.com/office/powerpoint/2010/main" val="1718980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p:txBody>
          <a:bodyPr/>
          <a:lstStyle/>
          <a:p>
            <a:r>
              <a:rPr lang="en-GB" dirty="0" smtClean="0">
                <a:solidFill>
                  <a:srgbClr val="002060"/>
                </a:solidFill>
                <a:latin typeface="Arial" panose="020B0604020202020204" pitchFamily="34" charset="0"/>
                <a:cs typeface="Arial" panose="020B0604020202020204" pitchFamily="34" charset="0"/>
              </a:rPr>
              <a:t>Kilpatrick School</a:t>
            </a:r>
            <a:endParaRPr lang="en-US" dirty="0"/>
          </a:p>
        </p:txBody>
      </p:sp>
      <p:sp>
        <p:nvSpPr>
          <p:cNvPr id="3" name="TextBox 2">
            <a:extLst>
              <a:ext uri="{FF2B5EF4-FFF2-40B4-BE49-F238E27FC236}">
                <a16:creationId xmlns:a16="http://schemas.microsoft.com/office/drawing/2014/main" id="{FADEE2A6-377D-0044-9148-52AF3D0DE193}"/>
              </a:ext>
            </a:extLst>
          </p:cNvPr>
          <p:cNvSpPr txBox="1"/>
          <p:nvPr/>
        </p:nvSpPr>
        <p:spPr>
          <a:xfrm>
            <a:off x="0" y="1937289"/>
            <a:ext cx="12192000" cy="5355312"/>
          </a:xfrm>
          <a:prstGeom prst="rect">
            <a:avLst/>
          </a:prstGeom>
          <a:noFill/>
        </p:spPr>
        <p:txBody>
          <a:bodyPr wrap="square" numCol="2" spcCol="540000" rtlCol="0">
            <a:spAutoFit/>
          </a:bodyPr>
          <a:lstStyle/>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The headteacher uses quantitative and qualitative data to help staff provide personalised learning for children and young people. The headteacher reports that clear, shared expectations have led successfully to staff using flexible approaches to meet individual children’s needs. A recent survey of parents and learners identified clearly the need for children and young people to see teachers, peers and to feel connected. This led to staff delivering more live and recorded lessons and encouraged creative approaches, for example using green screen technology, which the school reports is well received by parents. </a:t>
            </a:r>
            <a:endParaRPr lang="en-GB"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dirty="0" smtClean="0">
                <a:latin typeface="Arial" panose="020B0604020202020204" pitchFamily="34" charset="0"/>
                <a:cs typeface="Arial" panose="020B0604020202020204" pitchFamily="34" charset="0"/>
              </a:rPr>
              <a:t>Additionally</a:t>
            </a:r>
            <a:r>
              <a:rPr lang="en-GB" sz="1600" dirty="0">
                <a:latin typeface="Arial" panose="020B0604020202020204" pitchFamily="34" charset="0"/>
                <a:cs typeface="Arial" panose="020B0604020202020204" pitchFamily="34" charset="0"/>
              </a:rPr>
              <a:t>, staff are using interactive class apps and creative live sessions using </a:t>
            </a:r>
            <a:r>
              <a:rPr lang="en-GB" sz="1600" dirty="0" err="1">
                <a:latin typeface="Arial" panose="020B0604020202020204" pitchFamily="34" charset="0"/>
                <a:cs typeface="Arial" panose="020B0604020202020204" pitchFamily="34" charset="0"/>
              </a:rPr>
              <a:t>jamboards</a:t>
            </a:r>
            <a:r>
              <a:rPr lang="en-GB" sz="1600" dirty="0">
                <a:latin typeface="Arial" panose="020B0604020202020204" pitchFamily="34" charset="0"/>
                <a:cs typeface="Arial" panose="020B0604020202020204" pitchFamily="34" charset="0"/>
              </a:rPr>
              <a:t>, </a:t>
            </a:r>
            <a:r>
              <a:rPr lang="en-GB" sz="1600" dirty="0" err="1">
                <a:latin typeface="Arial" panose="020B0604020202020204" pitchFamily="34" charset="0"/>
                <a:cs typeface="Arial" panose="020B0604020202020204" pitchFamily="34" charset="0"/>
              </a:rPr>
              <a:t>boardmaker</a:t>
            </a:r>
            <a:r>
              <a:rPr lang="en-GB" sz="1600" dirty="0">
                <a:latin typeface="Arial" panose="020B0604020202020204" pitchFamily="34" charset="0"/>
                <a:cs typeface="Arial" panose="020B0604020202020204" pitchFamily="34" charset="0"/>
              </a:rPr>
              <a:t> symbols and face to face meetings with pupils enabled everyone’s voice to be heard. Sharing ideas and solutions at professional learning twilights has supported staff to offer younger children opportunities to learn alongside their parents. </a:t>
            </a:r>
            <a:endParaRPr lang="en-GB"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dirty="0" smtClean="0">
                <a:latin typeface="Arial" panose="020B0604020202020204" pitchFamily="34" charset="0"/>
                <a:cs typeface="Arial" panose="020B0604020202020204" pitchFamily="34" charset="0"/>
              </a:rPr>
              <a:t>Data </a:t>
            </a:r>
            <a:r>
              <a:rPr lang="en-GB" sz="1600" dirty="0">
                <a:latin typeface="Arial" panose="020B0604020202020204" pitchFamily="34" charset="0"/>
                <a:cs typeface="Arial" panose="020B0604020202020204" pitchFamily="34" charset="0"/>
              </a:rPr>
              <a:t>also identified a range of practical issues, for example access to equipment and learning packs, that were resolved quickly.</a:t>
            </a: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The school has used data gathered from weekly engagement surveys to identify groups of children and young people who were not engaging with learning. As a result, they have put in place personalised arrangements which have increased children’s and young people’s engagement in learning and improved their wellbeing. The headteacher reports that almost all learners have now accessed class meetings, live lessons, and recorded lessons.  </a:t>
            </a: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Staff report that the regular and focused gathering of data from parents and learners has improved home school communication. The school plans to build on this learning, and retain and develop approaches developed during remote learning </a:t>
            </a: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35563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533</TotalTime>
  <Words>310</Words>
  <Application>Microsoft Office PowerPoint</Application>
  <PresentationFormat>Widescreen</PresentationFormat>
  <Paragraphs>12</Paragraphs>
  <Slides>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Helvetica</vt:lpstr>
      <vt:lpstr>Helvetica Light</vt:lpstr>
      <vt:lpstr>Office Theme</vt:lpstr>
      <vt:lpstr>Using data to inform flexible approaches    Kilpatrick School,  West Dunbartonshire Council  </vt:lpstr>
      <vt:lpstr>Kilpatrick School</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L (Louise)</dc:creator>
  <cp:lastModifiedBy>Gordon L (Louise)</cp:lastModifiedBy>
  <cp:revision>33</cp:revision>
  <dcterms:created xsi:type="dcterms:W3CDTF">2021-02-02T15:43:17Z</dcterms:created>
  <dcterms:modified xsi:type="dcterms:W3CDTF">2021-03-25T16:29:09Z</dcterms:modified>
</cp:coreProperties>
</file>