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60" r:id="rId2"/>
    <p:sldId id="259" r:id="rId3"/>
    <p:sldId id="263"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94663"/>
  </p:normalViewPr>
  <p:slideViewPr>
    <p:cSldViewPr snapToGrid="0">
      <p:cViewPr varScale="1">
        <p:scale>
          <a:sx n="39" d="100"/>
          <a:sy n="39" d="100"/>
        </p:scale>
        <p:origin x="872"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26/03/2021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a:solidFill>
                  <a:srgbClr val="002060"/>
                </a:solidFill>
                <a:latin typeface="Helvetica" pitchFamily="2" charset="0"/>
                <a:cs typeface="Arial" panose="020B0604020202020204" pitchFamily="34" charset="0"/>
              </a:rPr>
              <a:t>Remote </a:t>
            </a:r>
            <a:r>
              <a:rPr lang="en-GB" sz="1800" dirty="0" smtClean="0">
                <a:solidFill>
                  <a:srgbClr val="002060"/>
                </a:solidFill>
                <a:latin typeface="Helvetica" pitchFamily="2" charset="0"/>
                <a:cs typeface="Arial" panose="020B0604020202020204" pitchFamily="34" charset="0"/>
              </a:rPr>
              <a:t>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smtClean="0">
                <a:latin typeface="Arial" panose="020B0604020202020204" pitchFamily="34" charset="0"/>
                <a:cs typeface="Arial" panose="020B0604020202020204" pitchFamily="34" charset="0"/>
              </a:rPr>
              <a:t>Using feedback to support </a:t>
            </a:r>
            <a:r>
              <a:rPr lang="en-GB" dirty="0" smtClean="0">
                <a:latin typeface="Arial" panose="020B0604020202020204" pitchFamily="34" charset="0"/>
                <a:cs typeface="Arial" panose="020B0604020202020204" pitchFamily="34" charset="0"/>
              </a:rPr>
              <a:t>wellbeing and </a:t>
            </a:r>
            <a:r>
              <a:rPr lang="en-GB" dirty="0" smtClean="0">
                <a:latin typeface="Arial" panose="020B0604020202020204" pitchFamily="34" charset="0"/>
                <a:cs typeface="Arial" panose="020B0604020202020204" pitchFamily="34" charset="0"/>
              </a:rPr>
              <a:t>safeguarding</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dirty="0" smtClean="0">
                <a:latin typeface="Arial" panose="020B0604020202020204" pitchFamily="34" charset="0"/>
                <a:cs typeface="Arial" panose="020B0604020202020204" pitchFamily="34" charset="0"/>
              </a:rPr>
              <a:t/>
            </a:r>
            <a:br>
              <a:rPr lang="en-GB" dirty="0" smtClean="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err="1" smtClean="0">
                <a:latin typeface="Arial" panose="020B0604020202020204" pitchFamily="34" charset="0"/>
                <a:cs typeface="Arial" panose="020B0604020202020204" pitchFamily="34" charset="0"/>
              </a:rPr>
              <a:t>Murrayfield</a:t>
            </a:r>
            <a:r>
              <a:rPr lang="en-GB" b="1" dirty="0" smtClean="0">
                <a:latin typeface="Arial" panose="020B0604020202020204" pitchFamily="34" charset="0"/>
                <a:cs typeface="Arial" panose="020B0604020202020204" pitchFamily="34" charset="0"/>
              </a:rPr>
              <a:t> Primary School</a:t>
            </a:r>
            <a:r>
              <a:rPr lang="en-GB" b="1" dirty="0">
                <a:latin typeface="Arial" panose="020B0604020202020204" pitchFamily="34" charset="0"/>
                <a:cs typeface="Arial" panose="020B0604020202020204" pitchFamily="34" charset="0"/>
              </a:rPr>
              <a:t>, </a:t>
            </a:r>
            <a:r>
              <a:rPr lang="en-GB" b="1" dirty="0" smtClean="0">
                <a:latin typeface="Arial" panose="020B0604020202020204" pitchFamily="34" charset="0"/>
                <a:cs typeface="Arial" panose="020B0604020202020204" pitchFamily="34" charset="0"/>
              </a:rPr>
              <a:t/>
            </a:r>
            <a:br>
              <a:rPr lang="en-GB" b="1" dirty="0" smtClean="0">
                <a:latin typeface="Arial" panose="020B0604020202020204" pitchFamily="34" charset="0"/>
                <a:cs typeface="Arial" panose="020B0604020202020204" pitchFamily="34" charset="0"/>
              </a:rPr>
            </a:br>
            <a:r>
              <a:rPr lang="en-GB" dirty="0" smtClean="0">
                <a:latin typeface="Arial" panose="020B0604020202020204" pitchFamily="34" charset="0"/>
                <a:cs typeface="Arial" panose="020B0604020202020204" pitchFamily="34" charset="0"/>
              </a:rPr>
              <a:t>West Lothian </a:t>
            </a:r>
            <a:r>
              <a:rPr lang="en-GB" dirty="0" smtClean="0">
                <a:latin typeface="Arial" panose="020B0604020202020204" pitchFamily="34" charset="0"/>
                <a:cs typeface="Arial" panose="020B0604020202020204" pitchFamily="34" charset="0"/>
              </a:rPr>
              <a:t>Council </a:t>
            </a:r>
            <a:r>
              <a:rPr lang="en-US" dirty="0"/>
              <a:t/>
            </a:r>
            <a:br>
              <a:rPr lang="en-US" dirty="0"/>
            </a:br>
            <a:endParaRPr lang="en-US" dirty="0"/>
          </a:p>
        </p:txBody>
      </p:sp>
      <p:pic>
        <p:nvPicPr>
          <p:cNvPr id="5" name="Picture 4"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725" y="5632557"/>
            <a:ext cx="1619250" cy="647700"/>
          </a:xfrm>
          <a:prstGeom prst="rect">
            <a:avLst/>
          </a:prstGeom>
          <a:noFill/>
        </p:spPr>
      </p:pic>
      <p:sp>
        <p:nvSpPr>
          <p:cNvPr id="2" name="TextBox 1"/>
          <p:cNvSpPr txBox="1"/>
          <p:nvPr/>
        </p:nvSpPr>
        <p:spPr>
          <a:xfrm>
            <a:off x="2947760" y="5910925"/>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1026" name="E7767D8D-C3A7-46DC-91CB-34BDA0FF6292" descr="E9070927-BE06-49FB-B8EC-612D50EA151B@l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80277" y="1379787"/>
            <a:ext cx="4531137" cy="453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8980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p:txBody>
          <a:bodyPr/>
          <a:lstStyle/>
          <a:p>
            <a:r>
              <a:rPr lang="en-GB" dirty="0" err="1" smtClean="0">
                <a:solidFill>
                  <a:srgbClr val="002060"/>
                </a:solidFill>
                <a:latin typeface="Arial" panose="020B0604020202020204" pitchFamily="34" charset="0"/>
                <a:cs typeface="Arial" panose="020B0604020202020204" pitchFamily="34" charset="0"/>
              </a:rPr>
              <a:t>Murrayfield</a:t>
            </a:r>
            <a:r>
              <a:rPr lang="en-GB" dirty="0" smtClean="0">
                <a:solidFill>
                  <a:srgbClr val="002060"/>
                </a:solidFill>
                <a:latin typeface="Arial" panose="020B0604020202020204" pitchFamily="34" charset="0"/>
                <a:cs typeface="Arial" panose="020B0604020202020204" pitchFamily="34" charset="0"/>
              </a:rPr>
              <a:t> Primary School</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293914" y="2088038"/>
            <a:ext cx="11544299" cy="8679299"/>
          </a:xfrm>
          <a:prstGeom prst="rect">
            <a:avLst/>
          </a:prstGeom>
          <a:noFill/>
        </p:spPr>
        <p:txBody>
          <a:bodyPr wrap="square" numCol="2" spcCol="540000" rtlCol="0">
            <a:spAutoFit/>
          </a:bodyPr>
          <a:lstStyle/>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Following the first period of lockdown in spring/ summer 2020, school staff consulted parents and children about their experiences of remote learning. Analysis of data from this feedback identified that the most effective and enjoyable components of remote learning were learning in context, activities to develop life skills and outdoor learning. </a:t>
            </a: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smtClean="0">
                <a:latin typeface="Arial" panose="020B0604020202020204" pitchFamily="34" charset="0"/>
                <a:cs typeface="Arial" panose="020B0604020202020204" pitchFamily="34" charset="0"/>
              </a:rPr>
              <a:t>Staff </a:t>
            </a:r>
            <a:r>
              <a:rPr lang="en-GB" sz="1600" dirty="0">
                <a:latin typeface="Arial" panose="020B0604020202020204" pitchFamily="34" charset="0"/>
                <a:cs typeface="Arial" panose="020B0604020202020204" pitchFamily="34" charset="0"/>
              </a:rPr>
              <a:t>adapted the school curriculum rationale to take account of these views and this impacted, not only on further remote learning, but also on day to day in- school practice. </a:t>
            </a: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The headteacher recognises that for children to engage effectively in remote learning it is helpful if parents are confident and supportive. </a:t>
            </a: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smtClean="0">
                <a:latin typeface="Arial" panose="020B0604020202020204" pitchFamily="34" charset="0"/>
                <a:cs typeface="Arial" panose="020B0604020202020204" pitchFamily="34" charset="0"/>
              </a:rPr>
              <a:t>Analysis </a:t>
            </a:r>
            <a:r>
              <a:rPr lang="en-GB" sz="1600" dirty="0">
                <a:latin typeface="Arial" panose="020B0604020202020204" pitchFamily="34" charset="0"/>
                <a:cs typeface="Arial" panose="020B0604020202020204" pitchFamily="34" charset="0"/>
              </a:rPr>
              <a:t>of parental feedback identified that a minority of parents lacked confidence and skills to support their children online. Senior leaders used this data to start a conversation with parents to identify the most effective support they could provide.  </a:t>
            </a: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Parents identified the need for help to support children`s wellbeing during periods of remote learning, supporting learning at all stages, and participating in their child`s communication with school.</a:t>
            </a:r>
          </a:p>
          <a:p>
            <a:pPr marL="285750" indent="-285750">
              <a:buFont typeface="Arial" panose="020B0604020202020204" pitchFamily="34" charset="0"/>
              <a:buChar char="•"/>
            </a:pPr>
            <a:r>
              <a:rPr lang="en-GB" sz="1600" dirty="0" smtClean="0">
                <a:latin typeface="Arial" panose="020B0604020202020204" pitchFamily="34" charset="0"/>
                <a:cs typeface="Arial" panose="020B0604020202020204" pitchFamily="34" charset="0"/>
              </a:rPr>
              <a:t>Teachers </a:t>
            </a:r>
            <a:r>
              <a:rPr lang="en-GB" sz="1600" dirty="0">
                <a:latin typeface="Arial" panose="020B0604020202020204" pitchFamily="34" charset="0"/>
                <a:cs typeface="Arial" panose="020B0604020202020204" pitchFamily="34" charset="0"/>
              </a:rPr>
              <a:t>worked collegiately to plan a mental health week. They provided resources for parents to support the learning and offered live check-ins for parents to attend. This was the </a:t>
            </a:r>
            <a:r>
              <a:rPr lang="en-GB" sz="1600" dirty="0" smtClean="0">
                <a:latin typeface="Arial" panose="020B0604020202020204" pitchFamily="34" charset="0"/>
                <a:cs typeface="Arial" panose="020B0604020202020204" pitchFamily="34" charset="0"/>
              </a:rPr>
              <a:t>stimulus for </a:t>
            </a:r>
            <a:r>
              <a:rPr lang="en-GB" sz="1600" dirty="0">
                <a:latin typeface="Arial" panose="020B0604020202020204" pitchFamily="34" charset="0"/>
                <a:cs typeface="Arial" panose="020B0604020202020204" pitchFamily="34" charset="0"/>
              </a:rPr>
              <a:t>a group of parents to be empowered to produce a “self-help with remote learning” video which the school shared on social media. </a:t>
            </a:r>
          </a:p>
          <a:p>
            <a:endParaRPr lang="en-GB" sz="16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3556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p:txBody>
          <a:bodyPr/>
          <a:lstStyle/>
          <a:p>
            <a:r>
              <a:rPr lang="en-GB" dirty="0" err="1" smtClean="0">
                <a:solidFill>
                  <a:srgbClr val="002060"/>
                </a:solidFill>
                <a:latin typeface="Arial" panose="020B0604020202020204" pitchFamily="34" charset="0"/>
                <a:cs typeface="Arial" panose="020B0604020202020204" pitchFamily="34" charset="0"/>
              </a:rPr>
              <a:t>Murrayfield</a:t>
            </a:r>
            <a:r>
              <a:rPr lang="en-GB" dirty="0" smtClean="0">
                <a:solidFill>
                  <a:srgbClr val="002060"/>
                </a:solidFill>
                <a:latin typeface="Arial" panose="020B0604020202020204" pitchFamily="34" charset="0"/>
                <a:cs typeface="Arial" panose="020B0604020202020204" pitchFamily="34" charset="0"/>
              </a:rPr>
              <a:t> Primary School continued </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293914" y="2088038"/>
            <a:ext cx="11544299" cy="338554"/>
          </a:xfrm>
          <a:prstGeom prst="rect">
            <a:avLst/>
          </a:prstGeom>
          <a:noFill/>
        </p:spPr>
        <p:txBody>
          <a:bodyPr wrap="square" numCol="2" spcCol="540000" rtlCol="0">
            <a:spAutoFit/>
          </a:bodyPr>
          <a:lstStyle/>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FADEE2A6-377D-0044-9148-52AF3D0DE193}"/>
              </a:ext>
            </a:extLst>
          </p:cNvPr>
          <p:cNvSpPr txBox="1"/>
          <p:nvPr/>
        </p:nvSpPr>
        <p:spPr>
          <a:xfrm>
            <a:off x="293914" y="2088038"/>
            <a:ext cx="11544299" cy="2554545"/>
          </a:xfrm>
          <a:prstGeom prst="rect">
            <a:avLst/>
          </a:prstGeom>
          <a:noFill/>
        </p:spPr>
        <p:txBody>
          <a:bodyPr wrap="square" numCol="2" spcCol="540000" rtlCol="0">
            <a:spAutoFit/>
          </a:bodyPr>
          <a:lstStyle/>
          <a:p>
            <a:pPr marL="285750" indent="-285750">
              <a:buFont typeface="Arial" panose="020B0604020202020204" pitchFamily="34" charset="0"/>
              <a:buChar char="•"/>
            </a:pPr>
            <a:r>
              <a:rPr lang="en-GB" sz="1600" dirty="0" smtClean="0">
                <a:latin typeface="Arial" panose="020B0604020202020204" pitchFamily="34" charset="0"/>
                <a:cs typeface="Arial" panose="020B0604020202020204" pitchFamily="34" charset="0"/>
              </a:rPr>
              <a:t>Senior </a:t>
            </a:r>
            <a:r>
              <a:rPr lang="en-GB" sz="1600" dirty="0">
                <a:latin typeface="Arial" panose="020B0604020202020204" pitchFamily="34" charset="0"/>
                <a:cs typeface="Arial" panose="020B0604020202020204" pitchFamily="34" charset="0"/>
              </a:rPr>
              <a:t>leaders gather feedback data to identify areas for improvement.  They are rigorous in analysing data to ensure that any issues raised in feedback are addressed. They have responded to issues by providing targeted support. </a:t>
            </a: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smtClean="0">
                <a:latin typeface="Arial" panose="020B0604020202020204" pitchFamily="34" charset="0"/>
                <a:cs typeface="Arial" panose="020B0604020202020204" pitchFamily="34" charset="0"/>
              </a:rPr>
              <a:t>For </a:t>
            </a:r>
            <a:r>
              <a:rPr lang="en-GB" sz="1600" dirty="0">
                <a:latin typeface="Arial" panose="020B0604020202020204" pitchFamily="34" charset="0"/>
                <a:cs typeface="Arial" panose="020B0604020202020204" pitchFamily="34" charset="0"/>
              </a:rPr>
              <a:t>example, they have used feedback data to identify areas to upskill parents in order to support their children effectively in remote learning. Senior leaders have provided skills training for parents as a result of this data analysis</a:t>
            </a:r>
            <a:r>
              <a:rPr lang="en-GB" sz="16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GB" sz="1600" dirty="0" smtClean="0">
                <a:latin typeface="Arial" panose="020B0604020202020204" pitchFamily="34" charset="0"/>
                <a:cs typeface="Arial" panose="020B0604020202020204" pitchFamily="34" charset="0"/>
              </a:rPr>
              <a:t>A few </a:t>
            </a:r>
            <a:r>
              <a:rPr lang="en-GB" sz="1600" dirty="0">
                <a:latin typeface="Arial" panose="020B0604020202020204" pitchFamily="34" charset="0"/>
                <a:cs typeface="Arial" panose="020B0604020202020204" pitchFamily="34" charset="0"/>
              </a:rPr>
              <a:t>parents </a:t>
            </a:r>
            <a:r>
              <a:rPr lang="en-GB" sz="1600" dirty="0" smtClean="0">
                <a:latin typeface="Arial" panose="020B0604020202020204" pitchFamily="34" charset="0"/>
                <a:cs typeface="Arial" panose="020B0604020202020204" pitchFamily="34" charset="0"/>
              </a:rPr>
              <a:t>lacked </a:t>
            </a:r>
            <a:r>
              <a:rPr lang="en-GB" sz="1600" dirty="0">
                <a:latin typeface="Arial" panose="020B0604020202020204" pitchFamily="34" charset="0"/>
                <a:cs typeface="Arial" panose="020B0604020202020204" pitchFamily="34" charset="0"/>
              </a:rPr>
              <a:t>confidence in their children`s safety online, </a:t>
            </a:r>
            <a:r>
              <a:rPr lang="en-GB" sz="1600" dirty="0" smtClean="0">
                <a:latin typeface="Arial" panose="020B0604020202020204" pitchFamily="34" charset="0"/>
                <a:cs typeface="Arial" panose="020B0604020202020204" pitchFamily="34" charset="0"/>
              </a:rPr>
              <a:t>as a result the </a:t>
            </a:r>
            <a:r>
              <a:rPr lang="en-GB" sz="1600" dirty="0">
                <a:latin typeface="Arial" panose="020B0604020202020204" pitchFamily="34" charset="0"/>
                <a:cs typeface="Arial" panose="020B0604020202020204" pitchFamily="34" charset="0"/>
              </a:rPr>
              <a:t>community policeman provided training for parents in cyber safety. </a:t>
            </a: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smtClean="0">
                <a:latin typeface="Arial" panose="020B0604020202020204" pitchFamily="34" charset="0"/>
                <a:cs typeface="Arial" panose="020B0604020202020204" pitchFamily="34" charset="0"/>
              </a:rPr>
              <a:t>Commendably </a:t>
            </a:r>
            <a:r>
              <a:rPr lang="en-GB" sz="1600" dirty="0">
                <a:latin typeface="Arial" panose="020B0604020202020204" pitchFamily="34" charset="0"/>
                <a:cs typeface="Arial" panose="020B0604020202020204" pitchFamily="34" charset="0"/>
              </a:rPr>
              <a:t>senior leaders empowered a parental team to produce a remote learning self-help video for parents which was shared via social media.  </a:t>
            </a:r>
          </a:p>
          <a:p>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37151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619</TotalTime>
  <Words>401</Words>
  <Application>Microsoft Office PowerPoint</Application>
  <PresentationFormat>Widescreen</PresentationFormat>
  <Paragraphs>31</Paragraphs>
  <Slides>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Helvetica</vt:lpstr>
      <vt:lpstr>Helvetica Light</vt:lpstr>
      <vt:lpstr>Office Theme</vt:lpstr>
      <vt:lpstr>Using feedback to support wellbeing and safeguarding   Murrayfield Primary School,  West Lothian Council  </vt:lpstr>
      <vt:lpstr>Murrayfield Primary School</vt:lpstr>
      <vt:lpstr>Murrayfield Primary School continued </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Gordon L (Louise)</cp:lastModifiedBy>
  <cp:revision>36</cp:revision>
  <dcterms:created xsi:type="dcterms:W3CDTF">2021-02-02T15:43:17Z</dcterms:created>
  <dcterms:modified xsi:type="dcterms:W3CDTF">2021-03-26T15:43:36Z</dcterms:modified>
</cp:coreProperties>
</file>