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60" r:id="rId2"/>
    <p:sldId id="259" r:id="rId3"/>
    <p:sldId id="262" r:id="rId4"/>
    <p:sldId id="261"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D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9"/>
    <p:restoredTop sz="94663"/>
  </p:normalViewPr>
  <p:slideViewPr>
    <p:cSldViewPr snapToGrid="0">
      <p:cViewPr varScale="1">
        <p:scale>
          <a:sx n="68" d="100"/>
          <a:sy n="68" d="100"/>
        </p:scale>
        <p:origin x="72"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51C643-D55E-4EEA-A071-400F82D37146}" type="datetimeFigureOut">
              <a:rPr lang="en-GB" smtClean="0"/>
              <a:t>12/03/2021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9241DF-0B4C-4350-B69D-F3507402665E}" type="slidenum">
              <a:rPr lang="en-GB" smtClean="0"/>
              <a:t>‹#›</a:t>
            </a:fld>
            <a:endParaRPr lang="en-GB"/>
          </a:p>
        </p:txBody>
      </p:sp>
    </p:spTree>
    <p:extLst>
      <p:ext uri="{BB962C8B-B14F-4D97-AF65-F5344CB8AC3E}">
        <p14:creationId xmlns:p14="http://schemas.microsoft.com/office/powerpoint/2010/main" val="3806759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9241DF-0B4C-4350-B69D-F3507402665E}" type="slidenum">
              <a:rPr lang="en-GB" smtClean="0"/>
              <a:t>1</a:t>
            </a:fld>
            <a:endParaRPr lang="en-GB"/>
          </a:p>
        </p:txBody>
      </p:sp>
    </p:spTree>
    <p:extLst>
      <p:ext uri="{BB962C8B-B14F-4D97-AF65-F5344CB8AC3E}">
        <p14:creationId xmlns:p14="http://schemas.microsoft.com/office/powerpoint/2010/main" val="1166479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alpha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
        <p:nvSpPr>
          <p:cNvPr id="3" name="Subtitle 2"/>
          <p:cNvSpPr>
            <a:spLocks noGrp="1"/>
          </p:cNvSpPr>
          <p:nvPr>
            <p:ph type="subTitle" idx="1"/>
          </p:nvPr>
        </p:nvSpPr>
        <p:spPr>
          <a:xfrm>
            <a:off x="557938" y="2200759"/>
            <a:ext cx="7671661" cy="3797085"/>
          </a:xfrm>
          <a:prstGeom prst="rect">
            <a:avLst/>
          </a:prstGeom>
          <a:solidFill>
            <a:schemeClr val="bg1"/>
          </a:solidFill>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Rectangle 7">
            <a:extLst>
              <a:ext uri="{FF2B5EF4-FFF2-40B4-BE49-F238E27FC236}">
                <a16:creationId xmlns:a16="http://schemas.microsoft.com/office/drawing/2014/main" id="{0EB8E9D5-8169-214E-B73A-351AFBAEB507}"/>
              </a:ext>
            </a:extLst>
          </p:cNvPr>
          <p:cNvSpPr/>
          <p:nvPr userDrawn="1"/>
        </p:nvSpPr>
        <p:spPr>
          <a:xfrm>
            <a:off x="-154983" y="0"/>
            <a:ext cx="12584624" cy="976393"/>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6A0E1B2-69FA-A54E-9DD8-5AC7EAF8AE8C}"/>
              </a:ext>
            </a:extLst>
          </p:cNvPr>
          <p:cNvSpPr txBox="1"/>
          <p:nvPr userDrawn="1"/>
        </p:nvSpPr>
        <p:spPr>
          <a:xfrm>
            <a:off x="449451" y="325464"/>
            <a:ext cx="8787539" cy="461665"/>
          </a:xfrm>
          <a:prstGeom prst="rect">
            <a:avLst/>
          </a:prstGeom>
          <a:noFill/>
        </p:spPr>
        <p:txBody>
          <a:bodyPr wrap="square" rtlCol="0">
            <a:spAutoFit/>
          </a:bodyPr>
          <a:lstStyle/>
          <a:p>
            <a:r>
              <a:rPr lang="en-US" sz="2400" dirty="0">
                <a:latin typeface="Helvetica Light" panose="020B0403020202020204" pitchFamily="34" charset="0"/>
              </a:rPr>
              <a:t>Remote learning entitlements</a:t>
            </a:r>
          </a:p>
        </p:txBody>
      </p:sp>
      <p:cxnSp>
        <p:nvCxnSpPr>
          <p:cNvPr id="11" name="Straight Connector 10">
            <a:extLst>
              <a:ext uri="{FF2B5EF4-FFF2-40B4-BE49-F238E27FC236}">
                <a16:creationId xmlns:a16="http://schemas.microsoft.com/office/drawing/2014/main" id="{B81C36DD-D9B0-724E-B237-5F765FDB9FD0}"/>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94172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45A645E-3A57-A04B-B7F3-05222B16B5A2}"/>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
        <p:nvSpPr>
          <p:cNvPr id="6" name="Title 1">
            <a:extLst>
              <a:ext uri="{FF2B5EF4-FFF2-40B4-BE49-F238E27FC236}">
                <a16:creationId xmlns:a16="http://schemas.microsoft.com/office/drawing/2014/main" id="{46E4B72D-A922-3641-A3B1-4835BDCC04A8}"/>
              </a:ext>
            </a:extLst>
          </p:cNvPr>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Tree>
    <p:extLst>
      <p:ext uri="{BB962C8B-B14F-4D97-AF65-F5344CB8AC3E}">
        <p14:creationId xmlns:p14="http://schemas.microsoft.com/office/powerpoint/2010/main" val="33086269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102CE3-9909-464A-85BF-3440FEA83F0F}"/>
              </a:ext>
            </a:extLst>
          </p:cNvPr>
          <p:cNvSpPr/>
          <p:nvPr userDrawn="1"/>
        </p:nvSpPr>
        <p:spPr>
          <a:xfrm>
            <a:off x="-1" y="1"/>
            <a:ext cx="12192001" cy="691375"/>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A57A87D-F018-DA45-8373-ECD8B8656E31}"/>
              </a:ext>
            </a:extLst>
          </p:cNvPr>
          <p:cNvSpPr txBox="1"/>
          <p:nvPr userDrawn="1"/>
        </p:nvSpPr>
        <p:spPr>
          <a:xfrm>
            <a:off x="449451" y="258558"/>
            <a:ext cx="8787539" cy="276999"/>
          </a:xfrm>
          <a:prstGeom prst="rect">
            <a:avLst/>
          </a:prstGeom>
          <a:noFill/>
        </p:spPr>
        <p:txBody>
          <a:bodyPr wrap="square" lIns="0" tIns="0" rIns="0" bIns="0" rtlCol="0">
            <a:spAutoFit/>
          </a:bodyPr>
          <a:lstStyle/>
          <a:p>
            <a:r>
              <a:rPr lang="en-GB" sz="1800" dirty="0">
                <a:solidFill>
                  <a:srgbClr val="002060"/>
                </a:solidFill>
                <a:latin typeface="Helvetica" pitchFamily="2" charset="0"/>
                <a:cs typeface="Arial" panose="020B0604020202020204" pitchFamily="34" charset="0"/>
              </a:rPr>
              <a:t>Remote </a:t>
            </a:r>
            <a:r>
              <a:rPr lang="en-GB" sz="1800" dirty="0" smtClean="0">
                <a:solidFill>
                  <a:srgbClr val="002060"/>
                </a:solidFill>
                <a:latin typeface="Helvetica" pitchFamily="2" charset="0"/>
                <a:cs typeface="Arial" panose="020B0604020202020204" pitchFamily="34" charset="0"/>
              </a:rPr>
              <a:t>learning entitlements:</a:t>
            </a:r>
            <a:r>
              <a:rPr lang="en-GB" sz="1800" baseline="0" dirty="0" smtClean="0">
                <a:solidFill>
                  <a:srgbClr val="002060"/>
                </a:solidFill>
                <a:latin typeface="Helvetica" pitchFamily="2" charset="0"/>
                <a:cs typeface="Arial" panose="020B0604020202020204" pitchFamily="34" charset="0"/>
              </a:rPr>
              <a:t> Examples from the national overviews of practice</a:t>
            </a:r>
            <a:endParaRPr lang="en-US" sz="1800" dirty="0">
              <a:latin typeface="Helvetica" pitchFamily="2" charset="0"/>
            </a:endParaRPr>
          </a:p>
        </p:txBody>
      </p:sp>
    </p:spTree>
    <p:extLst>
      <p:ext uri="{BB962C8B-B14F-4D97-AF65-F5344CB8AC3E}">
        <p14:creationId xmlns:p14="http://schemas.microsoft.com/office/powerpoint/2010/main" val="3255787119"/>
      </p:ext>
    </p:extLst>
  </p:cSld>
  <p:clrMap bg1="lt1" tx1="dk1" bg2="lt2" tx2="dk2" accent1="accent1" accent2="accent2" accent3="accent3" accent4="accent4" accent5="accent5" accent6="accent6" hlink="hlink" folHlink="folHlink"/>
  <p:sldLayoutIdLst>
    <p:sldLayoutId id="2147483649" r:id="rId1"/>
    <p:sldLayoutId id="214748365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education.gov.scot/improvement/covid-19-education-recovery/national-overviews/national-overview-of-practice-report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sites.google.com/ab-ed.org/digitallearninghub/staff/professional-learning"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sites.google.com/ab-ed.org/parent-learning-hub/education-newsletters"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43D2AE86-83DA-B644-A499-0F9A0F25B988}"/>
              </a:ext>
            </a:extLst>
          </p:cNvPr>
          <p:cNvSpPr txBox="1">
            <a:spLocks/>
          </p:cNvSpPr>
          <p:nvPr/>
        </p:nvSpPr>
        <p:spPr>
          <a:xfrm>
            <a:off x="593725" y="1379788"/>
            <a:ext cx="5078278" cy="551454"/>
          </a:xfrm>
          <a:prstGeom prst="rect">
            <a:avLst/>
          </a:prstGeom>
        </p:spPr>
        <p:txBody>
          <a:bodyPr lIns="0" tIns="0" rIns="0" bIns="0" anchor="t"/>
          <a:lstStyle>
            <a:lvl1pPr algn="l" defTabSz="914400" rtl="0" eaLnBrk="1" latinLnBrk="0" hangingPunct="1">
              <a:lnSpc>
                <a:spcPct val="90000"/>
              </a:lnSpc>
              <a:spcBef>
                <a:spcPct val="0"/>
              </a:spcBef>
              <a:buNone/>
              <a:defRPr sz="3600" kern="1200">
                <a:solidFill>
                  <a:schemeClr val="tx1">
                    <a:lumMod val="75000"/>
                    <a:lumOff val="25000"/>
                  </a:schemeClr>
                </a:solidFill>
                <a:latin typeface="Helvetica" pitchFamily="2" charset="0"/>
                <a:ea typeface="+mj-ea"/>
                <a:cs typeface="+mj-cs"/>
              </a:defRPr>
            </a:lvl1pPr>
          </a:lstStyle>
          <a:p>
            <a:endParaRPr lang="en-US" dirty="0"/>
          </a:p>
        </p:txBody>
      </p:sp>
      <p:sp>
        <p:nvSpPr>
          <p:cNvPr id="11" name="Title 10">
            <a:extLst>
              <a:ext uri="{FF2B5EF4-FFF2-40B4-BE49-F238E27FC236}">
                <a16:creationId xmlns:a16="http://schemas.microsoft.com/office/drawing/2014/main" id="{6A8298AD-252A-6B46-BBF1-9FA4A7AC002D}"/>
              </a:ext>
            </a:extLst>
          </p:cNvPr>
          <p:cNvSpPr>
            <a:spLocks noGrp="1"/>
          </p:cNvSpPr>
          <p:nvPr>
            <p:ph type="ctrTitle"/>
          </p:nvPr>
        </p:nvSpPr>
        <p:spPr>
          <a:xfrm>
            <a:off x="578603" y="1385835"/>
            <a:ext cx="5643777" cy="551454"/>
          </a:xfrm>
        </p:spPr>
        <p:txBody>
          <a:bodyPr/>
          <a:lstStyle/>
          <a:p>
            <a:r>
              <a:rPr lang="en-GB" dirty="0" smtClean="0">
                <a:latin typeface="Arial" panose="020B0604020202020204" pitchFamily="34" charset="0"/>
                <a:cs typeface="Arial" panose="020B0604020202020204" pitchFamily="34" charset="0"/>
              </a:rPr>
              <a:t>Supporting wellbeing </a:t>
            </a: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b="1" dirty="0" smtClean="0">
                <a:latin typeface="Arial" panose="020B0604020202020204" pitchFamily="34" charset="0"/>
                <a:cs typeface="Arial" panose="020B0604020202020204" pitchFamily="34" charset="0"/>
              </a:rPr>
              <a:t>Aberdeen City Council </a:t>
            </a:r>
            <a:r>
              <a:rPr lang="en-US" dirty="0"/>
              <a:t/>
            </a:r>
            <a:br>
              <a:rPr lang="en-US" dirty="0"/>
            </a:br>
            <a:endParaRPr lang="en-US" dirty="0"/>
          </a:p>
        </p:txBody>
      </p:sp>
      <p:pic>
        <p:nvPicPr>
          <p:cNvPr id="5" name="Picture 4" descr="Education Scotland RGB (45mm)"/>
          <p:cNvPicPr/>
          <p:nvPr/>
        </p:nvPicPr>
        <p:blipFill>
          <a:blip r:embed="rId3" cstate="email">
            <a:extLst>
              <a:ext uri="{28A0092B-C50C-407E-A947-70E740481C1C}">
                <a14:useLocalDpi xmlns:a14="http://schemas.microsoft.com/office/drawing/2010/main"/>
              </a:ext>
            </a:extLst>
          </a:blip>
          <a:srcRect/>
          <a:stretch>
            <a:fillRect/>
          </a:stretch>
        </p:blipFill>
        <p:spPr bwMode="auto">
          <a:xfrm>
            <a:off x="593725" y="5632557"/>
            <a:ext cx="1619250" cy="647700"/>
          </a:xfrm>
          <a:prstGeom prst="rect">
            <a:avLst/>
          </a:prstGeom>
          <a:noFill/>
        </p:spPr>
      </p:pic>
      <p:sp>
        <p:nvSpPr>
          <p:cNvPr id="2" name="TextBox 1"/>
          <p:cNvSpPr txBox="1"/>
          <p:nvPr/>
        </p:nvSpPr>
        <p:spPr>
          <a:xfrm>
            <a:off x="2947760" y="5910925"/>
            <a:ext cx="4555672" cy="369332"/>
          </a:xfrm>
          <a:prstGeom prst="rect">
            <a:avLst/>
          </a:prstGeom>
          <a:noFill/>
        </p:spPr>
        <p:txBody>
          <a:bodyPr wrap="square" rtlCol="0">
            <a:spAutoFit/>
          </a:bodyPr>
          <a:lstStyle/>
          <a:p>
            <a:r>
              <a:rPr lang="en-GB" dirty="0" smtClean="0">
                <a:solidFill>
                  <a:srgbClr val="0070C0"/>
                </a:solidFill>
                <a:latin typeface="Arial" panose="020B0604020202020204" pitchFamily="34" charset="0"/>
                <a:cs typeface="Arial" panose="020B0604020202020204" pitchFamily="34" charset="0"/>
              </a:rPr>
              <a:t>&gt;</a:t>
            </a:r>
            <a:r>
              <a:rPr lang="en-GB" dirty="0" smtClean="0">
                <a:solidFill>
                  <a:srgbClr val="0070C0"/>
                </a:solidFill>
                <a:latin typeface="Arial" panose="020B0604020202020204" pitchFamily="34" charset="0"/>
                <a:cs typeface="Arial" panose="020B0604020202020204" pitchFamily="34" charset="0"/>
                <a:hlinkClick r:id="rId4"/>
              </a:rPr>
              <a:t>National overviews of practice</a:t>
            </a:r>
            <a:r>
              <a:rPr lang="en-GB" dirty="0" smtClean="0">
                <a:solidFill>
                  <a:srgbClr val="0070C0"/>
                </a:solidFill>
                <a:latin typeface="Arial" panose="020B0604020202020204" pitchFamily="34" charset="0"/>
                <a:cs typeface="Arial" panose="020B0604020202020204" pitchFamily="34" charset="0"/>
              </a:rPr>
              <a:t>&lt;</a:t>
            </a:r>
            <a:endParaRPr lang="en-GB" dirty="0">
              <a:solidFill>
                <a:srgbClr val="0070C0"/>
              </a:solidFill>
              <a:latin typeface="Arial" panose="020B0604020202020204" pitchFamily="34" charset="0"/>
              <a:cs typeface="Arial" panose="020B0604020202020204" pitchFamily="34" charset="0"/>
            </a:endParaRPr>
          </a:p>
        </p:txBody>
      </p:sp>
      <p:pic>
        <p:nvPicPr>
          <p:cNvPr id="1026" name="E7767D8D-C3A7-46DC-91CB-34BDA0FF6292" descr="E9070927-BE06-49FB-B8EC-612D50EA151B@lan"/>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121566" y="1379787"/>
            <a:ext cx="4531137" cy="4531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8980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a:xfrm>
            <a:off x="578603" y="1385835"/>
            <a:ext cx="10198254" cy="442965"/>
          </a:xfrm>
        </p:spPr>
        <p:txBody>
          <a:bodyPr/>
          <a:lstStyle/>
          <a:p>
            <a:r>
              <a:rPr lang="en-GB" dirty="0">
                <a:solidFill>
                  <a:srgbClr val="002060"/>
                </a:solidFill>
                <a:latin typeface="Arial" panose="020B0604020202020204" pitchFamily="34" charset="0"/>
                <a:cs typeface="Arial" panose="020B0604020202020204" pitchFamily="34" charset="0"/>
              </a:rPr>
              <a:t>A</a:t>
            </a:r>
            <a:r>
              <a:rPr lang="en-GB" dirty="0" smtClean="0">
                <a:solidFill>
                  <a:srgbClr val="002060"/>
                </a:solidFill>
                <a:latin typeface="Arial" panose="020B0604020202020204" pitchFamily="34" charset="0"/>
                <a:cs typeface="Arial" panose="020B0604020202020204" pitchFamily="34" charset="0"/>
              </a:rPr>
              <a:t>berdeen City Council </a:t>
            </a:r>
            <a:endParaRPr lang="en-US" dirty="0"/>
          </a:p>
        </p:txBody>
      </p:sp>
      <p:sp>
        <p:nvSpPr>
          <p:cNvPr id="4" name="TextBox 3"/>
          <p:cNvSpPr txBox="1"/>
          <p:nvPr/>
        </p:nvSpPr>
        <p:spPr>
          <a:xfrm>
            <a:off x="7788165" y="5896349"/>
            <a:ext cx="4280339" cy="523220"/>
          </a:xfrm>
          <a:prstGeom prst="rect">
            <a:avLst/>
          </a:prstGeom>
          <a:noFill/>
          <a:ln>
            <a:solidFill>
              <a:srgbClr val="002060"/>
            </a:solidFill>
          </a:ln>
        </p:spPr>
        <p:txBody>
          <a:bodyPr wrap="square" rtlCol="0">
            <a:spAutoFit/>
          </a:bodyPr>
          <a:lstStyle/>
          <a:p>
            <a:pPr algn="just"/>
            <a:r>
              <a:rPr lang="en-GB" sz="1400" dirty="0" smtClean="0">
                <a:latin typeface="Arial" panose="020B0604020202020204" pitchFamily="34" charset="0"/>
                <a:cs typeface="Arial" panose="020B0604020202020204" pitchFamily="34" charset="0"/>
              </a:rPr>
              <a:t>The following information has been shared by the local authority to illustrate some of this work.</a:t>
            </a:r>
            <a:endParaRPr lang="en-GB" sz="1400" dirty="0">
              <a:latin typeface="Arial" panose="020B0604020202020204" pitchFamily="34" charset="0"/>
              <a:cs typeface="Arial" panose="020B0604020202020204" pitchFamily="34" charset="0"/>
            </a:endParaRPr>
          </a:p>
        </p:txBody>
      </p:sp>
      <p:sp>
        <p:nvSpPr>
          <p:cNvPr id="5" name="Rectangle 4"/>
          <p:cNvSpPr/>
          <p:nvPr/>
        </p:nvSpPr>
        <p:spPr>
          <a:xfrm>
            <a:off x="1021647" y="2194271"/>
            <a:ext cx="9312166" cy="4779770"/>
          </a:xfrm>
          <a:prstGeom prst="rect">
            <a:avLst/>
          </a:prstGeom>
        </p:spPr>
        <p:txBody>
          <a:bodyPr wrap="square">
            <a:spAutoFit/>
          </a:bodyPr>
          <a:lstStyle/>
          <a:p>
            <a:pPr algn="just">
              <a:lnSpc>
                <a:spcPct val="107000"/>
              </a:lnSpc>
              <a:spcAft>
                <a:spcPts val="800"/>
              </a:spcAft>
            </a:pPr>
            <a:r>
              <a:rPr lang="en-GB" dirty="0">
                <a:latin typeface="Arial" panose="020B0604020202020204" pitchFamily="34" charset="0"/>
                <a:ea typeface="Calibri" panose="020F0502020204030204" pitchFamily="34" charset="0"/>
                <a:cs typeface="Times New Roman" panose="02020603050405020304" pitchFamily="18" charset="0"/>
              </a:rPr>
              <a:t>The wellbeing of staff is a central focus for Aberdeen City Council. How staff are supported has been reviewed and addressed to enable them to have the strength, skills and abilities to manage their own wellbeing and that of others. The Building Capacity Team, within the Quality Improvement Team, has played a significant role in supporting staff and wider school communities during the pandemic. Working closely with internal and external partners, including professional learning, probationer support and support for health and wellbeing has been vital. </a:t>
            </a:r>
            <a:endParaRPr lang="en-GB" dirty="0" smtClean="0">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dirty="0" smtClean="0">
                <a:latin typeface="Arial" panose="020B0604020202020204" pitchFamily="34" charset="0"/>
                <a:ea typeface="Calibri" panose="020F0502020204030204" pitchFamily="34" charset="0"/>
                <a:cs typeface="Times New Roman" panose="02020603050405020304" pitchFamily="18" charset="0"/>
              </a:rPr>
              <a:t>Sways have been produced which focus on identified areas of the health and wellbeing curriculum, supporting a system-wide approach to wellbeing during lockdown and the return to in-school learning. As well as examples of professional learning for staff, there are also newsletters for parents on the parent learning hub. Examples include wellbeing and learning outdoors in the early learning and childcare Sway, or supporting inclusive practices.</a:t>
            </a:r>
          </a:p>
          <a:p>
            <a:pPr algn="just">
              <a:lnSpc>
                <a:spcPct val="107000"/>
              </a:lnSpc>
              <a:spcAft>
                <a:spcPts val="800"/>
              </a:spcAft>
            </a:pP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93556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sp>
        <p:nvSpPr>
          <p:cNvPr id="3" name="Rectangle 2"/>
          <p:cNvSpPr/>
          <p:nvPr/>
        </p:nvSpPr>
        <p:spPr>
          <a:xfrm>
            <a:off x="578603" y="6397125"/>
            <a:ext cx="10331135" cy="369332"/>
          </a:xfrm>
          <a:prstGeom prst="rect">
            <a:avLst/>
          </a:prstGeom>
        </p:spPr>
        <p:txBody>
          <a:bodyPr wrap="square">
            <a:spAutoFit/>
          </a:bodyPr>
          <a:lstStyle/>
          <a:p>
            <a:r>
              <a:rPr lang="en-GB" dirty="0">
                <a:latin typeface="Arial" panose="020B0604020202020204" pitchFamily="34" charset="0"/>
                <a:ea typeface="Calibri" panose="020F0502020204030204" pitchFamily="34" charset="0"/>
                <a:cs typeface="Arial" panose="020B0604020202020204" pitchFamily="34" charset="0"/>
              </a:rPr>
              <a:t>Staff Professional </a:t>
            </a:r>
            <a:r>
              <a:rPr lang="en-GB" dirty="0" smtClean="0">
                <a:latin typeface="Arial" panose="020B0604020202020204" pitchFamily="34" charset="0"/>
                <a:ea typeface="Calibri" panose="020F0502020204030204" pitchFamily="34" charset="0"/>
                <a:cs typeface="Arial" panose="020B0604020202020204" pitchFamily="34" charset="0"/>
              </a:rPr>
              <a:t>Learning Sways can be seen on the </a:t>
            </a:r>
            <a:r>
              <a:rPr lang="en-GB" dirty="0" smtClean="0">
                <a:latin typeface="Arial" panose="020B0604020202020204" pitchFamily="34" charset="0"/>
                <a:ea typeface="Calibri" panose="020F0502020204030204" pitchFamily="34" charset="0"/>
                <a:cs typeface="Arial" panose="020B0604020202020204" pitchFamily="34" charset="0"/>
                <a:hlinkClick r:id="rId2"/>
              </a:rPr>
              <a:t>Aberdeen City Digital Learning Hub</a:t>
            </a:r>
            <a:r>
              <a:rPr lang="en-GB" dirty="0" smtClean="0">
                <a:latin typeface="Arial" panose="020B0604020202020204" pitchFamily="34" charset="0"/>
                <a:ea typeface="Calibri" panose="020F0502020204030204" pitchFamily="34" charset="0"/>
                <a:cs typeface="Arial" panose="020B0604020202020204" pitchFamily="34" charset="0"/>
              </a:rPr>
              <a:t>.</a:t>
            </a:r>
            <a:endParaRPr lang="en-GB" dirty="0">
              <a:latin typeface="Arial" panose="020B0604020202020204" pitchFamily="34" charset="0"/>
              <a:ea typeface="Calibri" panose="020F0502020204030204" pitchFamily="34" charset="0"/>
              <a:cs typeface="Arial" panose="020B0604020202020204" pitchFamily="34" charset="0"/>
            </a:endParaRPr>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5431" y="178675"/>
            <a:ext cx="10252362" cy="6146364"/>
          </a:xfrm>
          <a:prstGeom prst="rect">
            <a:avLst/>
          </a:prstGeom>
        </p:spPr>
      </p:pic>
    </p:spTree>
    <p:extLst>
      <p:ext uri="{BB962C8B-B14F-4D97-AF65-F5344CB8AC3E}">
        <p14:creationId xmlns:p14="http://schemas.microsoft.com/office/powerpoint/2010/main" val="8150815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pic>
        <p:nvPicPr>
          <p:cNvPr id="5" name="Picture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59312" y="882870"/>
            <a:ext cx="11247886" cy="4813737"/>
          </a:xfrm>
          <a:prstGeom prst="rect">
            <a:avLst/>
          </a:prstGeom>
        </p:spPr>
      </p:pic>
      <p:sp>
        <p:nvSpPr>
          <p:cNvPr id="6" name="TextBox 5"/>
          <p:cNvSpPr txBox="1"/>
          <p:nvPr/>
        </p:nvSpPr>
        <p:spPr>
          <a:xfrm>
            <a:off x="578603" y="6488668"/>
            <a:ext cx="10814611" cy="369332"/>
          </a:xfrm>
          <a:prstGeom prst="rect">
            <a:avLst/>
          </a:prstGeom>
          <a:noFill/>
        </p:spPr>
        <p:txBody>
          <a:bodyPr wrap="square" rtlCol="0">
            <a:spAutoFit/>
          </a:bodyPr>
          <a:lstStyle/>
          <a:p>
            <a:r>
              <a:rPr lang="en-GB" dirty="0" smtClean="0">
                <a:latin typeface="Arial" panose="020B0604020202020204" pitchFamily="34" charset="0"/>
                <a:cs typeface="Arial" panose="020B0604020202020204" pitchFamily="34" charset="0"/>
              </a:rPr>
              <a:t>See examples of </a:t>
            </a:r>
            <a:r>
              <a:rPr lang="en-GB" dirty="0">
                <a:latin typeface="Arial" panose="020B0604020202020204" pitchFamily="34" charset="0"/>
                <a:cs typeface="Arial" panose="020B0604020202020204" pitchFamily="34" charset="0"/>
              </a:rPr>
              <a:t>parent newsletters </a:t>
            </a:r>
            <a:r>
              <a:rPr lang="en-GB" dirty="0" smtClean="0">
                <a:latin typeface="Arial" panose="020B0604020202020204" pitchFamily="34" charset="0"/>
                <a:cs typeface="Arial" panose="020B0604020202020204" pitchFamily="34" charset="0"/>
              </a:rPr>
              <a:t>at the </a:t>
            </a:r>
            <a:r>
              <a:rPr lang="en-GB" dirty="0" smtClean="0">
                <a:latin typeface="Arial" panose="020B0604020202020204" pitchFamily="34" charset="0"/>
                <a:cs typeface="Arial" panose="020B0604020202020204" pitchFamily="34" charset="0"/>
                <a:hlinkClick r:id="rId3"/>
              </a:rPr>
              <a:t>Aberdeen City Parent Learning Hub</a:t>
            </a:r>
            <a:r>
              <a:rPr lang="en-GB" dirty="0" smtClean="0">
                <a:latin typeface="Arial" panose="020B0604020202020204" pitchFamily="34" charset="0"/>
                <a:cs typeface="Arial" panose="020B0604020202020204" pitchFamily="34" charset="0"/>
              </a:rPr>
              <a:t>.</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5504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594</TotalTime>
  <Words>229</Words>
  <Application>Microsoft Office PowerPoint</Application>
  <PresentationFormat>Widescreen</PresentationFormat>
  <Paragraphs>9</Paragraphs>
  <Slides>4</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Arial</vt:lpstr>
      <vt:lpstr>Calibri</vt:lpstr>
      <vt:lpstr>Helvetica</vt:lpstr>
      <vt:lpstr>Helvetica Light</vt:lpstr>
      <vt:lpstr>Times New Roman</vt:lpstr>
      <vt:lpstr>Office Theme</vt:lpstr>
      <vt:lpstr>Supporting wellbeing   Aberdeen City Council  </vt:lpstr>
      <vt:lpstr>Aberdeen City Council </vt:lpstr>
      <vt:lpstr>PowerPoint Presentation</vt:lpstr>
      <vt:lpstr>PowerPoint Presentation</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Gordon L (Louise)</dc:creator>
  <cp:lastModifiedBy>Stevenson J (Jeremy)</cp:lastModifiedBy>
  <cp:revision>43</cp:revision>
  <dcterms:created xsi:type="dcterms:W3CDTF">2021-02-02T15:43:17Z</dcterms:created>
  <dcterms:modified xsi:type="dcterms:W3CDTF">2021-03-12T13:46:39Z</dcterms:modified>
</cp:coreProperties>
</file>