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0" r:id="rId2"/>
    <p:sldId id="259" r:id="rId3"/>
    <p:sldId id="261" r:id="rId4"/>
    <p:sldId id="262" r:id="rId5"/>
    <p:sldId id="263" r:id="rId6"/>
    <p:sldId id="264" r:id="rId7"/>
    <p:sldId id="26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83" d="100"/>
          <a:sy n="83" d="100"/>
        </p:scale>
        <p:origin x="4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438567BC-3E3A-4D7F-8202-97FA2D21DD83@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virtualnatureschool.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t>Virtual nature school </a:t>
            </a:r>
            <a:r>
              <a:rPr lang="en-GB" dirty="0"/>
              <a:t/>
            </a:r>
            <a:br>
              <a:rPr lang="en-GB" dirty="0"/>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Sandhead</a:t>
            </a:r>
            <a:r>
              <a:rPr lang="en-GB" b="1" dirty="0" smtClean="0">
                <a:latin typeface="Arial" panose="020B0604020202020204" pitchFamily="34" charset="0"/>
                <a:cs typeface="Arial" panose="020B0604020202020204" pitchFamily="34" charset="0"/>
              </a:rPr>
              <a:t> and </a:t>
            </a:r>
            <a:r>
              <a:rPr lang="en-GB" b="1" dirty="0" err="1" smtClean="0">
                <a:latin typeface="Arial" panose="020B0604020202020204" pitchFamily="34" charset="0"/>
                <a:cs typeface="Arial" panose="020B0604020202020204" pitchFamily="34" charset="0"/>
              </a:rPr>
              <a:t>Drummore</a:t>
            </a:r>
            <a:r>
              <a:rPr lang="en-GB" b="1" dirty="0" smtClean="0">
                <a:latin typeface="Arial" panose="020B0604020202020204" pitchFamily="34" charset="0"/>
                <a:cs typeface="Arial" panose="020B0604020202020204" pitchFamily="34" charset="0"/>
              </a:rPr>
              <a:t> Primary Schools, </a:t>
            </a:r>
            <a:r>
              <a:rPr lang="en-GB" dirty="0" smtClean="0">
                <a:latin typeface="Arial" panose="020B0604020202020204" pitchFamily="34" charset="0"/>
                <a:cs typeface="Arial" panose="020B0604020202020204" pitchFamily="34" charset="0"/>
              </a:rPr>
              <a:t>Dumfries and Galloway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438567BC-3E3A-4D7F-8202-97FA2D21DD83@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062879" y="1379788"/>
            <a:ext cx="5209598" cy="4460078"/>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550745941"/>
              </p:ext>
            </p:extLst>
          </p:nvPr>
        </p:nvGraphicFramePr>
        <p:xfrm>
          <a:off x="514830" y="1661562"/>
          <a:ext cx="11326266" cy="5396727"/>
        </p:xfrm>
        <a:graphic>
          <a:graphicData uri="http://schemas.openxmlformats.org/drawingml/2006/table">
            <a:tbl>
              <a:tblPr firstRow="1" firstCol="1" bandRow="1">
                <a:tableStyleId>{5C22544A-7EE6-4342-B048-85BDC9FD1C3A}</a:tableStyleId>
              </a:tblPr>
              <a:tblGrid>
                <a:gridCol w="11326266">
                  <a:extLst>
                    <a:ext uri="{9D8B030D-6E8A-4147-A177-3AD203B41FA5}">
                      <a16:colId xmlns:a16="http://schemas.microsoft.com/office/drawing/2014/main" val="820176041"/>
                    </a:ext>
                  </a:extLst>
                </a:gridCol>
              </a:tblGrid>
              <a:tr h="5396727">
                <a:tc>
                  <a:txBody>
                    <a:bodyPr/>
                    <a:lstStyle/>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Since the first lockdown, both primary schools have continued to review and adapt the remote learning offer as a result of national and local guidance and feedback from staff, parents and pupils. During the first period of remote learning, teachers shared with senior leaders their concerns from conversations with children identifying that they were spending quite a lot of time on gaming devices. This concern was also shared by parents who were reluctant to have their children in front of a screen for prolonged periods of time. The school took these views on board and adapted their plans and delivery of remote learning to improve the balance of “on and off screen learning.” </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As a team, staff agreed that from August 2020, the school would provide virtual nature schools to increase time outdoors and offer inquiry-based learning. This has now been included as a school improvement priority for 2020/21. Using a small test of change (see below), the school agreed the following objectives:</a:t>
                      </a: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In response to positive parental feedback, continue to provide flexible, inquiry-based learning opportunities for families to engage with. (decrease in screen time);</a:t>
                      </a: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To sustain levels of home-school communication and engagement established during lockdown; </a:t>
                      </a: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To equip practitioners with the knowledge and skills to deliver high-quality outdoor learning</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txBody>
                  <a:tcPr marL="35297" marR="35297" marT="18629" marB="18629" anchor="ctr">
                    <a:noFill/>
                  </a:tcPr>
                </a:tc>
                <a:extLst>
                  <a:ext uri="{0D108BD9-81ED-4DB2-BD59-A6C34878D82A}">
                    <a16:rowId xmlns:a16="http://schemas.microsoft.com/office/drawing/2014/main" val="759255095"/>
                  </a:ext>
                </a:extLst>
              </a:tr>
            </a:tbl>
          </a:graphicData>
        </a:graphic>
      </p:graphicFrame>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278936" cy="551454"/>
          </a:xfrm>
        </p:spPr>
        <p:txBody>
          <a:bodyPr/>
          <a:lstStyle/>
          <a:p>
            <a:r>
              <a:rPr lang="en-GB" dirty="0" err="1" smtClean="0">
                <a:solidFill>
                  <a:srgbClr val="002060"/>
                </a:solidFill>
                <a:latin typeface="Arial" panose="020B0604020202020204" pitchFamily="34" charset="0"/>
                <a:cs typeface="Arial" panose="020B0604020202020204" pitchFamily="34" charset="0"/>
              </a:rPr>
              <a:t>Sandhead</a:t>
            </a:r>
            <a:r>
              <a:rPr lang="en-GB" dirty="0" smtClean="0">
                <a:solidFill>
                  <a:srgbClr val="002060"/>
                </a:solidFill>
                <a:latin typeface="Arial" panose="020B0604020202020204" pitchFamily="34" charset="0"/>
                <a:cs typeface="Arial" panose="020B0604020202020204" pitchFamily="34" charset="0"/>
              </a:rPr>
              <a:t> and </a:t>
            </a:r>
            <a:r>
              <a:rPr lang="en-GB" dirty="0" err="1" smtClean="0">
                <a:solidFill>
                  <a:srgbClr val="002060"/>
                </a:solidFill>
                <a:latin typeface="Arial" panose="020B0604020202020204" pitchFamily="34" charset="0"/>
                <a:cs typeface="Arial" panose="020B0604020202020204" pitchFamily="34" charset="0"/>
              </a:rPr>
              <a:t>Drummore</a:t>
            </a:r>
            <a:r>
              <a:rPr lang="en-GB" dirty="0" smtClean="0">
                <a:solidFill>
                  <a:srgbClr val="002060"/>
                </a:solidFill>
                <a:latin typeface="Arial" panose="020B0604020202020204" pitchFamily="34" charset="0"/>
                <a:cs typeface="Arial" panose="020B0604020202020204" pitchFamily="34" charset="0"/>
              </a:rPr>
              <a:t> Primary Schools </a:t>
            </a:r>
            <a:endParaRPr lang="en-US"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34077821"/>
              </p:ext>
            </p:extLst>
          </p:nvPr>
        </p:nvGraphicFramePr>
        <p:xfrm>
          <a:off x="578602" y="1570252"/>
          <a:ext cx="10563247" cy="3938572"/>
        </p:xfrm>
        <a:graphic>
          <a:graphicData uri="http://schemas.openxmlformats.org/drawingml/2006/table">
            <a:tbl>
              <a:tblPr firstRow="1" firstCol="1" bandRow="1">
                <a:tableStyleId>{5C22544A-7EE6-4342-B048-85BDC9FD1C3A}</a:tableStyleId>
              </a:tblPr>
              <a:tblGrid>
                <a:gridCol w="10563247">
                  <a:extLst>
                    <a:ext uri="{9D8B030D-6E8A-4147-A177-3AD203B41FA5}">
                      <a16:colId xmlns:a16="http://schemas.microsoft.com/office/drawing/2014/main" val="820176041"/>
                    </a:ext>
                  </a:extLst>
                </a:gridCol>
              </a:tblGrid>
              <a:tr h="3938572">
                <a:tc>
                  <a:txBody>
                    <a:bodyPr/>
                    <a:lstStyle/>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In order to realise the vision for more ‘off screen’ learning the school wanted to ensure there were no barriers to learning outdoors. Funding was provided by the Parent Council and community groups. This ensured every pupil was issued with their own set of outdoor clothing. “Weather is no longer a deterrent or an excuse!” The school reports that children are now actively outdoors more often and are receiving high quality outdoor experiences.  This is welcomed by staff, parents and learners.</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Formal evaluation of the success of these improvements will become evident as part of the school improvement planning process and in the school’s Standards and Quality Report using a variety of data to measure impact.</a:t>
                      </a:r>
                    </a:p>
                  </a:txBody>
                  <a:tcPr marL="35297" marR="35297" marT="18629" marB="18629" anchor="ctr">
                    <a:noFill/>
                  </a:tcPr>
                </a:tc>
                <a:extLst>
                  <a:ext uri="{0D108BD9-81ED-4DB2-BD59-A6C34878D82A}">
                    <a16:rowId xmlns:a16="http://schemas.microsoft.com/office/drawing/2014/main" val="759255095"/>
                  </a:ext>
                </a:extLst>
              </a:tr>
            </a:tbl>
          </a:graphicData>
        </a:graphic>
      </p:graphicFrame>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2" y="1385835"/>
            <a:ext cx="11224073" cy="551454"/>
          </a:xfrm>
        </p:spPr>
        <p:txBody>
          <a:bodyPr/>
          <a:lstStyle/>
          <a:p>
            <a:r>
              <a:rPr lang="en-GB" dirty="0" err="1" smtClean="0">
                <a:solidFill>
                  <a:srgbClr val="002060"/>
                </a:solidFill>
                <a:latin typeface="Arial" panose="020B0604020202020204" pitchFamily="34" charset="0"/>
                <a:cs typeface="Arial" panose="020B0604020202020204" pitchFamily="34" charset="0"/>
              </a:rPr>
              <a:t>Sandhead</a:t>
            </a:r>
            <a:r>
              <a:rPr lang="en-GB" dirty="0" smtClean="0">
                <a:solidFill>
                  <a:srgbClr val="002060"/>
                </a:solidFill>
                <a:latin typeface="Arial" panose="020B0604020202020204" pitchFamily="34" charset="0"/>
                <a:cs typeface="Arial" panose="020B0604020202020204" pitchFamily="34" charset="0"/>
              </a:rPr>
              <a:t> and </a:t>
            </a:r>
            <a:r>
              <a:rPr lang="en-GB" dirty="0" err="1" smtClean="0">
                <a:solidFill>
                  <a:srgbClr val="002060"/>
                </a:solidFill>
                <a:latin typeface="Arial" panose="020B0604020202020204" pitchFamily="34" charset="0"/>
                <a:cs typeface="Arial" panose="020B0604020202020204" pitchFamily="34" charset="0"/>
              </a:rPr>
              <a:t>Drummore</a:t>
            </a:r>
            <a:r>
              <a:rPr lang="en-GB" dirty="0" smtClean="0">
                <a:solidFill>
                  <a:srgbClr val="002060"/>
                </a:solidFill>
                <a:latin typeface="Arial" panose="020B0604020202020204" pitchFamily="34" charset="0"/>
                <a:cs typeface="Arial" panose="020B0604020202020204" pitchFamily="34" charset="0"/>
              </a:rPr>
              <a:t> Primary Schools continued  </a:t>
            </a:r>
            <a:endParaRPr lang="en-US" dirty="0"/>
          </a:p>
        </p:txBody>
      </p:sp>
      <p:sp>
        <p:nvSpPr>
          <p:cNvPr id="4" name="TextBox 3"/>
          <p:cNvSpPr txBox="1"/>
          <p:nvPr/>
        </p:nvSpPr>
        <p:spPr>
          <a:xfrm>
            <a:off x="9293883" y="5617245"/>
            <a:ext cx="2856219"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following information has been shared from the school to further illustrate their approach.</a:t>
            </a:r>
          </a:p>
          <a:p>
            <a:endParaRPr lang="en-GB" sz="1400" dirty="0"/>
          </a:p>
        </p:txBody>
      </p:sp>
    </p:spTree>
    <p:extLst>
      <p:ext uri="{BB962C8B-B14F-4D97-AF65-F5344CB8AC3E}">
        <p14:creationId xmlns:p14="http://schemas.microsoft.com/office/powerpoint/2010/main" val="939960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162493709"/>
              </p:ext>
            </p:extLst>
          </p:nvPr>
        </p:nvGraphicFramePr>
        <p:xfrm>
          <a:off x="76840" y="1114183"/>
          <a:ext cx="12022950" cy="5693030"/>
        </p:xfrm>
        <a:graphic>
          <a:graphicData uri="http://schemas.openxmlformats.org/drawingml/2006/table">
            <a:tbl>
              <a:tblPr firstRow="1" firstCol="1" bandRow="1">
                <a:tableStyleId>{5C22544A-7EE6-4342-B048-85BDC9FD1C3A}</a:tableStyleId>
              </a:tblPr>
              <a:tblGrid>
                <a:gridCol w="4249620">
                  <a:extLst>
                    <a:ext uri="{9D8B030D-6E8A-4147-A177-3AD203B41FA5}">
                      <a16:colId xmlns:a16="http://schemas.microsoft.com/office/drawing/2014/main" val="1378669304"/>
                    </a:ext>
                  </a:extLst>
                </a:gridCol>
                <a:gridCol w="3523710">
                  <a:extLst>
                    <a:ext uri="{9D8B030D-6E8A-4147-A177-3AD203B41FA5}">
                      <a16:colId xmlns:a16="http://schemas.microsoft.com/office/drawing/2014/main" val="1326924803"/>
                    </a:ext>
                  </a:extLst>
                </a:gridCol>
                <a:gridCol w="4249620">
                  <a:extLst>
                    <a:ext uri="{9D8B030D-6E8A-4147-A177-3AD203B41FA5}">
                      <a16:colId xmlns:a16="http://schemas.microsoft.com/office/drawing/2014/main" val="3860440311"/>
                    </a:ext>
                  </a:extLst>
                </a:gridCol>
              </a:tblGrid>
              <a:tr h="499971">
                <a:tc rowSpan="3">
                  <a:txBody>
                    <a:bodyPr/>
                    <a:lstStyle/>
                    <a:p>
                      <a:pPr>
                        <a:spcAft>
                          <a:spcPts val="0"/>
                        </a:spcAft>
                      </a:pPr>
                      <a:r>
                        <a:rPr lang="en-GB" sz="1000" dirty="0">
                          <a:effectLst/>
                          <a:latin typeface="Arial" panose="020B0604020202020204" pitchFamily="34" charset="0"/>
                          <a:cs typeface="Arial" panose="020B0604020202020204" pitchFamily="34" charset="0"/>
                        </a:rPr>
                        <a:t>Plan</a:t>
                      </a:r>
                    </a:p>
                    <a:p>
                      <a:pPr>
                        <a:spcAft>
                          <a:spcPts val="0"/>
                        </a:spcAft>
                      </a:pPr>
                      <a:r>
                        <a:rPr lang="en-GB" sz="1000" dirty="0">
                          <a:effectLst/>
                          <a:latin typeface="Arial" panose="020B0604020202020204" pitchFamily="34" charset="0"/>
                          <a:cs typeface="Arial" panose="020B0604020202020204" pitchFamily="34" charset="0"/>
                        </a:rPr>
                        <a:t>What is our objective?</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In response to positive parental feedback, continue to provide flexible,  inquiry-based learning opportunities for families to engage with (decrease in screen time);</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To sustain levels of home-school communication and engagement established during lockdown; </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To equip practitioners with the knowledge and skills to  deliver high-quality outdoor learning</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rowSpan="3">
                  <a:txBody>
                    <a:bodyPr/>
                    <a:lstStyle/>
                    <a:p>
                      <a:pPr>
                        <a:spcAft>
                          <a:spcPts val="0"/>
                        </a:spcAft>
                        <a:tabLst>
                          <a:tab pos="750570" algn="l"/>
                        </a:tabLst>
                      </a:pPr>
                      <a:r>
                        <a:rPr lang="en-GB" sz="1000" dirty="0">
                          <a:effectLst/>
                          <a:latin typeface="Arial" panose="020B0604020202020204" pitchFamily="34" charset="0"/>
                          <a:cs typeface="Arial" panose="020B0604020202020204" pitchFamily="34" charset="0"/>
                        </a:rPr>
                        <a:t>Changes - What	?</a:t>
                      </a:r>
                    </a:p>
                    <a:p>
                      <a:pPr>
                        <a:spcAft>
                          <a:spcPts val="0"/>
                        </a:spcAft>
                        <a:tabLst>
                          <a:tab pos="750570" algn="l"/>
                        </a:tabLst>
                      </a:pPr>
                      <a:r>
                        <a:rPr lang="en-GB" sz="1000" dirty="0">
                          <a:effectLst/>
                          <a:latin typeface="Arial" panose="020B0604020202020204" pitchFamily="34" charset="0"/>
                          <a:cs typeface="Arial" panose="020B0604020202020204" pitchFamily="34" charset="0"/>
                        </a:rPr>
                        <a:t>Will we do?</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Commit, via our school improvement priorities, to providing virtual nature schools as part of the blended model of learning;</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Release </a:t>
                      </a:r>
                      <a:r>
                        <a:rPr lang="en-GB" sz="1000" dirty="0" err="1">
                          <a:effectLst/>
                          <a:latin typeface="Arial" panose="020B0604020202020204" pitchFamily="34" charset="0"/>
                          <a:cs typeface="Arial" panose="020B0604020202020204" pitchFamily="34" charset="0"/>
                        </a:rPr>
                        <a:t>3x</a:t>
                      </a:r>
                      <a:r>
                        <a:rPr lang="en-GB" sz="1000" dirty="0">
                          <a:effectLst/>
                          <a:latin typeface="Arial" panose="020B0604020202020204" pitchFamily="34" charset="0"/>
                          <a:cs typeface="Arial" panose="020B0604020202020204" pitchFamily="34" charset="0"/>
                        </a:rPr>
                        <a:t> staff members every </a:t>
                      </a:r>
                      <a:r>
                        <a:rPr lang="en-GB" sz="1000" dirty="0" smtClean="0">
                          <a:effectLst/>
                          <a:latin typeface="Arial" panose="020B0604020202020204" pitchFamily="34" charset="0"/>
                          <a:cs typeface="Arial" panose="020B0604020202020204" pitchFamily="34" charset="0"/>
                        </a:rPr>
                        <a:t>afternoon from </a:t>
                      </a:r>
                      <a:r>
                        <a:rPr lang="en-GB" sz="1000" dirty="0" err="1" smtClean="0">
                          <a:effectLst/>
                          <a:latin typeface="Arial" panose="020B0604020202020204" pitchFamily="34" charset="0"/>
                          <a:cs typeface="Arial" panose="020B0604020202020204" pitchFamily="34" charset="0"/>
                        </a:rPr>
                        <a:t>1pm</a:t>
                      </a:r>
                      <a:r>
                        <a:rPr lang="en-GB" sz="1000" dirty="0">
                          <a:effectLst/>
                          <a:latin typeface="Arial" panose="020B0604020202020204" pitchFamily="34" charset="0"/>
                          <a:cs typeface="Arial" panose="020B0604020202020204" pitchFamily="34" charset="0"/>
                        </a:rPr>
                        <a:t>, to work with families, engage in professional dialogue and moderation with other providers and engage with materials for the following day. This will be for a period of 6 weeks when schools return and 2 weeks at the end of the holidays;</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Staff members have committed to beginning training and delivery in the last 2 weeks of the summer holidays and beyond – PEF allocation to reimburse/cover supply costs;</a:t>
                      </a:r>
                    </a:p>
                    <a:p>
                      <a:pPr marL="342900" lvl="0" indent="-342900">
                        <a:lnSpc>
                          <a:spcPct val="115000"/>
                        </a:lnSpc>
                        <a:spcAft>
                          <a:spcPts val="0"/>
                        </a:spcAft>
                        <a:buFont typeface="Symbol" panose="05050102010706020507" pitchFamily="18" charset="2"/>
                        <a:buChar char=""/>
                      </a:pPr>
                      <a:r>
                        <a:rPr lang="en-GB" sz="1000" dirty="0">
                          <a:effectLst/>
                          <a:latin typeface="Arial" panose="020B0604020202020204" pitchFamily="34" charset="0"/>
                          <a:cs typeface="Arial" panose="020B0604020202020204" pitchFamily="34" charset="0"/>
                        </a:rPr>
                        <a:t>Use grants and donations to provide resources to support outdoor learning e.g. loose parts, den kits, waterproofs, wellies, gardening, outdoor play sheds etc</a:t>
                      </a:r>
                      <a:r>
                        <a:rPr lang="en-GB" sz="1000" dirty="0" smtClean="0">
                          <a:effectLst/>
                          <a:latin typeface="Arial" panose="020B0604020202020204" pitchFamily="34" charset="0"/>
                          <a:cs typeface="Arial" panose="020B0604020202020204" pitchFamily="34" charset="0"/>
                        </a:rPr>
                        <a:t>.</a:t>
                      </a:r>
                    </a:p>
                    <a:p>
                      <a:pPr marL="0" lvl="0" indent="0">
                        <a:lnSpc>
                          <a:spcPct val="115000"/>
                        </a:lnSpc>
                        <a:spcAft>
                          <a:spcPts val="0"/>
                        </a:spcAft>
                        <a:buFont typeface="Symbol" panose="05050102010706020507" pitchFamily="18" charset="2"/>
                        <a:buNone/>
                      </a:pPr>
                      <a:endParaRPr lang="en-GB" sz="1000" dirty="0">
                        <a:effectLst/>
                        <a:latin typeface="Arial" panose="020B0604020202020204" pitchFamily="34" charset="0"/>
                        <a:cs typeface="Arial" panose="020B0604020202020204" pitchFamily="34" charset="0"/>
                      </a:endParaRPr>
                    </a:p>
                  </a:txBody>
                  <a:tcPr marL="53072" marR="53072" marT="0" marB="0"/>
                </a:tc>
                <a:tc>
                  <a:txBody>
                    <a:bodyPr/>
                    <a:lstStyle/>
                    <a:p>
                      <a:pPr>
                        <a:spcAft>
                          <a:spcPts val="0"/>
                        </a:spcAft>
                      </a:pPr>
                      <a:r>
                        <a:rPr lang="en-GB" sz="1000">
                          <a:effectLst/>
                          <a:latin typeface="Arial" panose="020B0604020202020204" pitchFamily="34" charset="0"/>
                          <a:cs typeface="Arial" panose="020B0604020202020204" pitchFamily="34" charset="0"/>
                        </a:rPr>
                        <a:t>Who</a:t>
                      </a:r>
                    </a:p>
                    <a:p>
                      <a:pPr>
                        <a:spcAft>
                          <a:spcPts val="0"/>
                        </a:spcAft>
                      </a:pPr>
                      <a:r>
                        <a:rPr lang="en-GB" sz="1000">
                          <a:effectLst/>
                          <a:latin typeface="Arial" panose="020B0604020202020204" pitchFamily="34" charset="0"/>
                          <a:cs typeface="Arial" panose="020B0604020202020204" pitchFamily="34" charset="0"/>
                        </a:rPr>
                        <a:t>Will facilitate this and who will benefit?</a:t>
                      </a:r>
                    </a:p>
                    <a:p>
                      <a:pPr>
                        <a:spcAft>
                          <a:spcPts val="0"/>
                        </a:spcAft>
                      </a:pPr>
                      <a:r>
                        <a:rPr lang="en-GB" sz="1000">
                          <a:effectLst/>
                          <a:latin typeface="Arial" panose="020B0604020202020204" pitchFamily="34" charset="0"/>
                          <a:cs typeface="Arial" panose="020B0604020202020204" pitchFamily="34" charset="0"/>
                        </a:rPr>
                        <a:t>Teacher in each school identified</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extLst>
                  <a:ext uri="{0D108BD9-81ED-4DB2-BD59-A6C34878D82A}">
                    <a16:rowId xmlns:a16="http://schemas.microsoft.com/office/drawing/2014/main" val="1518370751"/>
                  </a:ext>
                </a:extLst>
              </a:tr>
              <a:tr h="571926">
                <a:tc vMerge="1">
                  <a:txBody>
                    <a:bodyPr/>
                    <a:lstStyle/>
                    <a:p>
                      <a:endParaRPr lang="en-GB"/>
                    </a:p>
                  </a:txBody>
                  <a:tcPr/>
                </a:tc>
                <a:tc vMerge="1">
                  <a:txBody>
                    <a:bodyPr/>
                    <a:lstStyle/>
                    <a:p>
                      <a:endParaRPr lang="en-GB"/>
                    </a:p>
                  </a:txBody>
                  <a:tcPr/>
                </a:tc>
                <a:tc>
                  <a:txBody>
                    <a:bodyPr/>
                    <a:lstStyle/>
                    <a:p>
                      <a:pPr>
                        <a:spcAft>
                          <a:spcPts val="0"/>
                        </a:spcAft>
                      </a:pPr>
                      <a:r>
                        <a:rPr lang="en-GB" sz="1000">
                          <a:effectLst/>
                          <a:latin typeface="Arial" panose="020B0604020202020204" pitchFamily="34" charset="0"/>
                          <a:cs typeface="Arial" panose="020B0604020202020204" pitchFamily="34" charset="0"/>
                        </a:rPr>
                        <a:t>When</a:t>
                      </a:r>
                    </a:p>
                    <a:p>
                      <a:pPr>
                        <a:spcAft>
                          <a:spcPts val="0"/>
                        </a:spcAft>
                        <a:tabLst>
                          <a:tab pos="750570" algn="l"/>
                        </a:tabLst>
                      </a:pPr>
                      <a:r>
                        <a:rPr lang="en-GB" sz="1000">
                          <a:effectLst/>
                          <a:latin typeface="Arial" panose="020B0604020202020204" pitchFamily="34" charset="0"/>
                          <a:cs typeface="Arial" panose="020B0604020202020204" pitchFamily="34" charset="0"/>
                        </a:rPr>
                        <a:t>July 2020 – June 2021</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extLst>
                  <a:ext uri="{0D108BD9-81ED-4DB2-BD59-A6C34878D82A}">
                    <a16:rowId xmlns:a16="http://schemas.microsoft.com/office/drawing/2014/main" val="4209288929"/>
                  </a:ext>
                </a:extLst>
              </a:tr>
              <a:tr h="1789068">
                <a:tc vMerge="1">
                  <a:txBody>
                    <a:bodyPr/>
                    <a:lstStyle/>
                    <a:p>
                      <a:endParaRPr lang="en-GB"/>
                    </a:p>
                  </a:txBody>
                  <a:tcPr/>
                </a:tc>
                <a:tc vMerge="1">
                  <a:txBody>
                    <a:bodyPr/>
                    <a:lstStyle/>
                    <a:p>
                      <a:endParaRPr lang="en-GB"/>
                    </a:p>
                  </a:txBody>
                  <a:tcPr/>
                </a:tc>
                <a:tc>
                  <a:txBody>
                    <a:bodyPr/>
                    <a:lstStyle/>
                    <a:p>
                      <a:pPr>
                        <a:spcAft>
                          <a:spcPts val="0"/>
                        </a:spcAft>
                      </a:pPr>
                      <a:r>
                        <a:rPr lang="en-GB" sz="1000">
                          <a:effectLst/>
                          <a:latin typeface="Arial" panose="020B0604020202020204" pitchFamily="34" charset="0"/>
                          <a:cs typeface="Arial" panose="020B0604020202020204" pitchFamily="34" charset="0"/>
                        </a:rPr>
                        <a:t>How (triangulation of evidence)</a:t>
                      </a:r>
                    </a:p>
                    <a:p>
                      <a:pPr>
                        <a:spcAft>
                          <a:spcPts val="0"/>
                        </a:spcAft>
                      </a:pPr>
                      <a:r>
                        <a:rPr lang="en-GB" sz="1000">
                          <a:effectLst/>
                          <a:latin typeface="Arial" panose="020B0604020202020204" pitchFamily="34" charset="0"/>
                          <a:cs typeface="Arial" panose="020B0604020202020204" pitchFamily="34" charset="0"/>
                        </a:rPr>
                        <a:t>Will we know we are making a difference?</a:t>
                      </a:r>
                    </a:p>
                    <a:p>
                      <a:pPr marL="342900" lvl="0" indent="-342900">
                        <a:lnSpc>
                          <a:spcPct val="115000"/>
                        </a:lnSpc>
                        <a:spcAft>
                          <a:spcPts val="0"/>
                        </a:spcAft>
                        <a:buFont typeface="Symbol" panose="05050102010706020507" pitchFamily="18" charset="2"/>
                        <a:buChar char=""/>
                      </a:pPr>
                      <a:r>
                        <a:rPr lang="en-GB" sz="1000">
                          <a:effectLst/>
                          <a:latin typeface="Arial" panose="020B0604020202020204" pitchFamily="34" charset="0"/>
                          <a:cs typeface="Arial" panose="020B0604020202020204" pitchFamily="34" charset="0"/>
                        </a:rPr>
                        <a:t>Quantitative data – monitoring family engagement levels over the time period</a:t>
                      </a:r>
                    </a:p>
                    <a:p>
                      <a:pPr marL="342900" lvl="0" indent="-342900">
                        <a:lnSpc>
                          <a:spcPct val="115000"/>
                        </a:lnSpc>
                        <a:spcAft>
                          <a:spcPts val="0"/>
                        </a:spcAft>
                        <a:buFont typeface="Symbol" panose="05050102010706020507" pitchFamily="18" charset="2"/>
                        <a:buChar char=""/>
                      </a:pPr>
                      <a:r>
                        <a:rPr lang="en-GB" sz="1000">
                          <a:effectLst/>
                          <a:latin typeface="Arial" panose="020B0604020202020204" pitchFamily="34" charset="0"/>
                          <a:cs typeface="Arial" panose="020B0604020202020204" pitchFamily="34" charset="0"/>
                        </a:rPr>
                        <a:t>People’s view –feedback from staff, parents and pupils</a:t>
                      </a:r>
                    </a:p>
                    <a:p>
                      <a:pPr marL="342900" lvl="0" indent="-342900">
                        <a:lnSpc>
                          <a:spcPct val="115000"/>
                        </a:lnSpc>
                        <a:spcAft>
                          <a:spcPts val="0"/>
                        </a:spcAft>
                        <a:buFont typeface="Symbol" panose="05050102010706020507" pitchFamily="18" charset="2"/>
                        <a:buChar char=""/>
                      </a:pPr>
                      <a:r>
                        <a:rPr lang="en-GB" sz="1000">
                          <a:effectLst/>
                          <a:latin typeface="Arial" panose="020B0604020202020204" pitchFamily="34" charset="0"/>
                          <a:cs typeface="Arial" panose="020B0604020202020204" pitchFamily="34" charset="0"/>
                        </a:rPr>
                        <a:t>Observations – regular opportunities for professional dialogue and moderation supported by Mindstretchers PLA. Increases in inquiry-based offerings (opportunities for child-led learning)</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extLst>
                  <a:ext uri="{0D108BD9-81ED-4DB2-BD59-A6C34878D82A}">
                    <a16:rowId xmlns:a16="http://schemas.microsoft.com/office/drawing/2014/main" val="2734817079"/>
                  </a:ext>
                </a:extLst>
              </a:tr>
              <a:tr h="1400264">
                <a:tc>
                  <a:txBody>
                    <a:bodyPr/>
                    <a:lstStyle/>
                    <a:p>
                      <a:pPr>
                        <a:spcAft>
                          <a:spcPts val="0"/>
                        </a:spcAft>
                      </a:pPr>
                      <a:r>
                        <a:rPr lang="en-GB" sz="1000">
                          <a:effectLst/>
                          <a:latin typeface="Arial" panose="020B0604020202020204" pitchFamily="34" charset="0"/>
                          <a:cs typeface="Arial" panose="020B0604020202020204" pitchFamily="34" charset="0"/>
                        </a:rPr>
                        <a:t>Do</a:t>
                      </a:r>
                    </a:p>
                    <a:p>
                      <a:pPr>
                        <a:spcAft>
                          <a:spcPts val="0"/>
                        </a:spcAft>
                      </a:pPr>
                      <a:r>
                        <a:rPr lang="en-GB" sz="1000">
                          <a:effectLst/>
                          <a:latin typeface="Arial" panose="020B0604020202020204" pitchFamily="34" charset="0"/>
                          <a:cs typeface="Arial" panose="020B0604020202020204" pitchFamily="34" charset="0"/>
                        </a:rPr>
                        <a:t>Carry out the plan</a:t>
                      </a:r>
                    </a:p>
                    <a:p>
                      <a:pPr>
                        <a:spcAft>
                          <a:spcPts val="0"/>
                        </a:spcAft>
                      </a:pPr>
                      <a:r>
                        <a:rPr lang="en-GB" sz="1000">
                          <a:effectLst/>
                          <a:latin typeface="Arial" panose="020B0604020202020204" pitchFamily="34" charset="0"/>
                          <a:cs typeface="Arial" panose="020B0604020202020204" pitchFamily="34" charset="0"/>
                        </a:rPr>
                        <a:t>Document problems</a:t>
                      </a:r>
                    </a:p>
                    <a:p>
                      <a:pPr>
                        <a:spcAft>
                          <a:spcPts val="0"/>
                        </a:spcAft>
                      </a:pPr>
                      <a:r>
                        <a:rPr lang="en-GB" sz="1000">
                          <a:effectLst/>
                          <a:latin typeface="Arial" panose="020B0604020202020204" pitchFamily="34" charset="0"/>
                          <a:cs typeface="Arial" panose="020B0604020202020204" pitchFamily="34" charset="0"/>
                        </a:rPr>
                        <a:t>Analyse the data</a:t>
                      </a:r>
                    </a:p>
                    <a:p>
                      <a:pPr>
                        <a:spcAft>
                          <a:spcPts val="0"/>
                        </a:spcAft>
                      </a:pPr>
                      <a:r>
                        <a:rPr lang="en-GB" sz="1000">
                          <a:effectLst/>
                          <a:latin typeface="Arial" panose="020B0604020202020204" pitchFamily="34" charset="0"/>
                          <a:cs typeface="Arial" panose="020B0604020202020204" pitchFamily="34" charset="0"/>
                        </a:rPr>
                        <a:t> </a:t>
                      </a:r>
                    </a:p>
                    <a:p>
                      <a:pPr>
                        <a:spcAft>
                          <a:spcPts val="0"/>
                        </a:spcAft>
                      </a:pPr>
                      <a:r>
                        <a:rPr lang="en-GB" sz="1000">
                          <a:effectLst/>
                          <a:latin typeface="Arial" panose="020B0604020202020204" pitchFamily="34" charset="0"/>
                          <a:cs typeface="Arial" panose="020B0604020202020204" pitchFamily="34" charset="0"/>
                        </a:rPr>
                        <a:t> </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gridSpan="2">
                  <a:txBody>
                    <a:bodyPr/>
                    <a:lstStyle/>
                    <a:p>
                      <a:pPr>
                        <a:spcAft>
                          <a:spcPts val="0"/>
                        </a:spcAft>
                      </a:pPr>
                      <a:r>
                        <a:rPr lang="en-GB" sz="1000" dirty="0">
                          <a:effectLst/>
                          <a:latin typeface="Arial" panose="020B0604020202020204" pitchFamily="34" charset="0"/>
                          <a:cs typeface="Arial" panose="020B0604020202020204" pitchFamily="34" charset="0"/>
                        </a:rPr>
                        <a:t>Week 1 – training week and promotion to families via social media platforms</a:t>
                      </a:r>
                    </a:p>
                    <a:p>
                      <a:pPr>
                        <a:spcAft>
                          <a:spcPts val="0"/>
                        </a:spcAft>
                      </a:pPr>
                      <a:r>
                        <a:rPr lang="en-GB" sz="1000" dirty="0">
                          <a:effectLst/>
                          <a:latin typeface="Arial" panose="020B0604020202020204" pitchFamily="34" charset="0"/>
                          <a:cs typeface="Arial" panose="020B0604020202020204" pitchFamily="34" charset="0"/>
                        </a:rPr>
                        <a:t> </a:t>
                      </a:r>
                    </a:p>
                    <a:p>
                      <a:pPr fontAlgn="base">
                        <a:spcAft>
                          <a:spcPts val="0"/>
                        </a:spcAft>
                      </a:pPr>
                      <a:r>
                        <a:rPr lang="en-GB" sz="1000" dirty="0">
                          <a:effectLst/>
                          <a:latin typeface="Arial" panose="020B0604020202020204" pitchFamily="34" charset="0"/>
                          <a:cs typeface="Arial" panose="020B0604020202020204" pitchFamily="34" charset="0"/>
                        </a:rPr>
                        <a:t>Weeks 2-8 practical work with families - The focus is open-ended inquiries so that older siblings can be included so that the whole family engage. The inquiries are nature-based and will be presented to all families through short films by </a:t>
                      </a:r>
                      <a:r>
                        <a:rPr lang="en-GB" sz="1000" dirty="0" err="1">
                          <a:effectLst/>
                          <a:latin typeface="Arial" panose="020B0604020202020204" pitchFamily="34" charset="0"/>
                          <a:cs typeface="Arial" panose="020B0604020202020204" pitchFamily="34" charset="0"/>
                        </a:rPr>
                        <a:t>Dr.</a:t>
                      </a:r>
                      <a:r>
                        <a:rPr lang="en-GB" sz="1000" dirty="0">
                          <a:effectLst/>
                          <a:latin typeface="Arial" panose="020B0604020202020204" pitchFamily="34" charset="0"/>
                          <a:cs typeface="Arial" panose="020B0604020202020204" pitchFamily="34" charset="0"/>
                        </a:rPr>
                        <a:t> Claire Warden.</a:t>
                      </a:r>
                    </a:p>
                    <a:p>
                      <a:pPr fontAlgn="base">
                        <a:spcAft>
                          <a:spcPts val="0"/>
                        </a:spcAft>
                      </a:pPr>
                      <a:r>
                        <a:rPr lang="en-GB" sz="1000" dirty="0">
                          <a:effectLst/>
                          <a:latin typeface="Arial" panose="020B0604020202020204" pitchFamily="34" charset="0"/>
                          <a:cs typeface="Arial" panose="020B0604020202020204" pitchFamily="34" charset="0"/>
                        </a:rPr>
                        <a:t>Upskill staff through training</a:t>
                      </a:r>
                    </a:p>
                    <a:p>
                      <a:pPr fontAlgn="base">
                        <a:spcAft>
                          <a:spcPts val="0"/>
                        </a:spcAft>
                      </a:pPr>
                      <a:r>
                        <a:rPr lang="en-GB" sz="1000" dirty="0">
                          <a:effectLst/>
                          <a:latin typeface="Arial" panose="020B0604020202020204" pitchFamily="34" charset="0"/>
                          <a:cs typeface="Arial" panose="020B0604020202020204" pitchFamily="34" charset="0"/>
                        </a:rPr>
                        <a:t> </a:t>
                      </a:r>
                    </a:p>
                    <a:p>
                      <a:pPr fontAlgn="base">
                        <a:spcAft>
                          <a:spcPts val="0"/>
                        </a:spcAft>
                      </a:pPr>
                      <a:r>
                        <a:rPr lang="en-GB" sz="1000" dirty="0">
                          <a:effectLst/>
                          <a:latin typeface="Arial" panose="020B0604020202020204" pitchFamily="34" charset="0"/>
                          <a:cs typeface="Arial" panose="020B0604020202020204" pitchFamily="34" charset="0"/>
                        </a:rPr>
                        <a:t>Beyond week 8 – share the learning with all practitioners and use same model to provide nature schools and rich, outdoor learning experiences to facilitate learning across the curriculum and led by children’s interests.</a:t>
                      </a:r>
                    </a:p>
                    <a:p>
                      <a:pPr>
                        <a:spcAft>
                          <a:spcPts val="0"/>
                        </a:spcAft>
                      </a:pPr>
                      <a:r>
                        <a:rPr lang="en-GB" sz="1000" dirty="0">
                          <a:effectLst/>
                          <a:latin typeface="Arial" panose="020B0604020202020204" pitchFamily="34" charset="0"/>
                          <a:cs typeface="Arial" panose="020B0604020202020204" pitchFamily="34" charset="0"/>
                        </a:rPr>
                        <a:t> </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hMerge="1">
                  <a:txBody>
                    <a:bodyPr/>
                    <a:lstStyle/>
                    <a:p>
                      <a:endParaRPr lang="en-GB"/>
                    </a:p>
                  </a:txBody>
                  <a:tcPr/>
                </a:tc>
                <a:extLst>
                  <a:ext uri="{0D108BD9-81ED-4DB2-BD59-A6C34878D82A}">
                    <a16:rowId xmlns:a16="http://schemas.microsoft.com/office/drawing/2014/main" val="2518930086"/>
                  </a:ext>
                </a:extLst>
              </a:tr>
              <a:tr h="499971">
                <a:tc>
                  <a:txBody>
                    <a:bodyPr/>
                    <a:lstStyle/>
                    <a:p>
                      <a:pPr>
                        <a:spcAft>
                          <a:spcPts val="0"/>
                        </a:spcAft>
                      </a:pPr>
                      <a:r>
                        <a:rPr lang="en-GB" sz="1000">
                          <a:effectLst/>
                          <a:latin typeface="Arial" panose="020B0604020202020204" pitchFamily="34" charset="0"/>
                          <a:cs typeface="Arial" panose="020B0604020202020204" pitchFamily="34" charset="0"/>
                        </a:rPr>
                        <a:t>Study</a:t>
                      </a:r>
                    </a:p>
                    <a:p>
                      <a:pPr>
                        <a:spcAft>
                          <a:spcPts val="0"/>
                        </a:spcAft>
                      </a:pPr>
                      <a:r>
                        <a:rPr lang="en-GB" sz="1000">
                          <a:effectLst/>
                          <a:latin typeface="Arial" panose="020B0604020202020204" pitchFamily="34" charset="0"/>
                          <a:cs typeface="Arial" panose="020B0604020202020204" pitchFamily="34" charset="0"/>
                        </a:rPr>
                        <a:t>Compare data to the predictions</a:t>
                      </a:r>
                    </a:p>
                    <a:p>
                      <a:pPr>
                        <a:spcAft>
                          <a:spcPts val="0"/>
                        </a:spcAft>
                      </a:pPr>
                      <a:r>
                        <a:rPr lang="en-GB" sz="1000">
                          <a:effectLst/>
                          <a:latin typeface="Arial" panose="020B0604020202020204" pitchFamily="34" charset="0"/>
                          <a:cs typeface="Arial" panose="020B0604020202020204" pitchFamily="34" charset="0"/>
                        </a:rPr>
                        <a:t>Summarise what was learned </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gridSpan="2">
                  <a:txBody>
                    <a:bodyPr/>
                    <a:lstStyle/>
                    <a:p>
                      <a:pPr>
                        <a:spcAft>
                          <a:spcPts val="0"/>
                        </a:spcAft>
                      </a:pPr>
                      <a:r>
                        <a:rPr lang="en-GB" sz="1000">
                          <a:effectLst/>
                          <a:latin typeface="Arial" panose="020B0604020202020204" pitchFamily="34" charset="0"/>
                          <a:cs typeface="Arial" panose="020B0604020202020204" pitchFamily="34" charset="0"/>
                        </a:rPr>
                        <a:t>Ongoing</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hMerge="1">
                  <a:txBody>
                    <a:bodyPr/>
                    <a:lstStyle/>
                    <a:p>
                      <a:endParaRPr lang="en-GB"/>
                    </a:p>
                  </a:txBody>
                  <a:tcPr/>
                </a:tc>
                <a:extLst>
                  <a:ext uri="{0D108BD9-81ED-4DB2-BD59-A6C34878D82A}">
                    <a16:rowId xmlns:a16="http://schemas.microsoft.com/office/drawing/2014/main" val="1025318439"/>
                  </a:ext>
                </a:extLst>
              </a:tr>
              <a:tr h="333315">
                <a:tc>
                  <a:txBody>
                    <a:bodyPr/>
                    <a:lstStyle/>
                    <a:p>
                      <a:pPr>
                        <a:spcAft>
                          <a:spcPts val="0"/>
                        </a:spcAft>
                      </a:pPr>
                      <a:r>
                        <a:rPr lang="en-GB" sz="1000">
                          <a:effectLst/>
                          <a:latin typeface="Arial" panose="020B0604020202020204" pitchFamily="34" charset="0"/>
                          <a:cs typeface="Arial" panose="020B0604020202020204" pitchFamily="34" charset="0"/>
                        </a:rPr>
                        <a:t>Act</a:t>
                      </a:r>
                    </a:p>
                    <a:p>
                      <a:pPr>
                        <a:spcAft>
                          <a:spcPts val="0"/>
                        </a:spcAft>
                      </a:pPr>
                      <a:r>
                        <a:rPr lang="en-GB" sz="1000">
                          <a:effectLst/>
                          <a:latin typeface="Arial" panose="020B0604020202020204" pitchFamily="34" charset="0"/>
                          <a:cs typeface="Arial" panose="020B0604020202020204" pitchFamily="34" charset="0"/>
                        </a:rPr>
                        <a:t>What changes will we make for the next test cycle? </a:t>
                      </a:r>
                      <a:endParaRPr lang="en-GB" sz="100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gridSpan="2">
                  <a:txBody>
                    <a:bodyPr/>
                    <a:lstStyle/>
                    <a:p>
                      <a:pPr>
                        <a:spcAft>
                          <a:spcPts val="0"/>
                        </a:spcAft>
                      </a:pPr>
                      <a:r>
                        <a:rPr lang="en-GB" sz="1000" dirty="0">
                          <a:effectLst/>
                          <a:latin typeface="Arial" panose="020B0604020202020204" pitchFamily="34" charset="0"/>
                          <a:cs typeface="Arial" panose="020B0604020202020204" pitchFamily="34" charset="0"/>
                        </a:rPr>
                        <a:t>Ongoing</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txBody>
                  <a:tcPr marL="53072" marR="53072" marT="0" marB="0"/>
                </a:tc>
                <a:tc hMerge="1">
                  <a:txBody>
                    <a:bodyPr/>
                    <a:lstStyle/>
                    <a:p>
                      <a:endParaRPr lang="en-GB"/>
                    </a:p>
                  </a:txBody>
                  <a:tcPr/>
                </a:tc>
                <a:extLst>
                  <a:ext uri="{0D108BD9-81ED-4DB2-BD59-A6C34878D82A}">
                    <a16:rowId xmlns:a16="http://schemas.microsoft.com/office/drawing/2014/main" val="1022016419"/>
                  </a:ext>
                </a:extLst>
              </a:tr>
            </a:tbl>
          </a:graphicData>
        </a:graphic>
      </p:graphicFrame>
      <p:sp>
        <p:nvSpPr>
          <p:cNvPr id="9" name="Rectangle 8"/>
          <p:cNvSpPr/>
          <p:nvPr/>
        </p:nvSpPr>
        <p:spPr>
          <a:xfrm>
            <a:off x="-115261" y="746505"/>
            <a:ext cx="12386663" cy="584775"/>
          </a:xfrm>
          <a:prstGeom prst="rect">
            <a:avLst/>
          </a:prstGeom>
        </p:spPr>
        <p:txBody>
          <a:bodyPr wrap="square">
            <a:spAutoFit/>
          </a:bodyPr>
          <a:lstStyle/>
          <a:p>
            <a:pPr algn="ctr"/>
            <a:r>
              <a:rPr lang="en-GB" sz="1600" b="1" dirty="0">
                <a:latin typeface="Comic Sans MS" panose="030F0702030302020204" pitchFamily="66" charset="0"/>
                <a:ea typeface="Times New Roman" panose="02020603050405020304" pitchFamily="18" charset="0"/>
                <a:cs typeface="Times New Roman" panose="02020603050405020304" pitchFamily="18" charset="0"/>
              </a:rPr>
              <a:t>Virtual Nature Schools to reduce screen time during remote learning - Small Test of </a:t>
            </a:r>
            <a:r>
              <a:rPr lang="en-GB" sz="1600" b="1" dirty="0" smtClean="0">
                <a:latin typeface="Comic Sans MS" panose="030F0702030302020204" pitchFamily="66" charset="0"/>
                <a:ea typeface="Times New Roman" panose="02020603050405020304" pitchFamily="18" charset="0"/>
                <a:cs typeface="Times New Roman" panose="02020603050405020304" pitchFamily="18" charset="0"/>
              </a:rPr>
              <a:t>Change - </a:t>
            </a:r>
            <a:r>
              <a:rPr lang="en-GB" sz="1600"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hlinkClick r:id="rId2"/>
              </a:rPr>
              <a:t>www.virtualnatureschool.org</a:t>
            </a:r>
            <a:endParaRPr lang="en-GB" sz="1600" dirty="0">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6716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6755" y="6184646"/>
            <a:ext cx="10847555" cy="551454"/>
          </a:xfrm>
        </p:spPr>
        <p:txBody>
          <a:bodyPr/>
          <a:lstStyle/>
          <a:p>
            <a:r>
              <a:rPr lang="en-GB" sz="1000" dirty="0" smtClean="0">
                <a:latin typeface="Arial" panose="020B0604020202020204" pitchFamily="34" charset="0"/>
                <a:cs typeface="Arial" panose="020B0604020202020204" pitchFamily="34" charset="0"/>
              </a:rPr>
              <a:t/>
            </a:r>
            <a:br>
              <a:rPr lang="en-GB" sz="1000" dirty="0" smtClean="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
            </a:r>
            <a:br>
              <a:rPr lang="en-GB" sz="1600" dirty="0">
                <a:latin typeface="Arial" panose="020B0604020202020204" pitchFamily="34" charset="0"/>
                <a:cs typeface="Arial" panose="020B0604020202020204" pitchFamily="34" charset="0"/>
              </a:rPr>
            </a:br>
            <a:r>
              <a:rPr lang="en-GB" sz="1600" dirty="0" err="1" smtClean="0">
                <a:latin typeface="Arial" panose="020B0604020202020204" pitchFamily="34" charset="0"/>
                <a:cs typeface="Arial" panose="020B0604020202020204" pitchFamily="34" charset="0"/>
              </a:rPr>
              <a:t>Drummore</a:t>
            </a:r>
            <a:r>
              <a:rPr lang="en-GB" sz="1600" dirty="0" smtClean="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Primary – Den Building using loose parts (stimulus from Nature Schools training)</a:t>
            </a:r>
            <a:endParaRPr lang="en-GB" sz="1600" dirty="0">
              <a:latin typeface="Arial" panose="020B0604020202020204" pitchFamily="34" charset="0"/>
              <a:cs typeface="Arial" panose="020B0604020202020204" pitchFamily="34" charset="0"/>
            </a:endParaRPr>
          </a:p>
        </p:txBody>
      </p:sp>
      <p:pic>
        <p:nvPicPr>
          <p:cNvPr id="3" name="Picture 2"/>
          <p:cNvPicPr/>
          <p:nvPr/>
        </p:nvPicPr>
        <p:blipFill>
          <a:blip r:embed="rId2"/>
          <a:stretch>
            <a:fillRect/>
          </a:stretch>
        </p:blipFill>
        <p:spPr>
          <a:xfrm>
            <a:off x="1976755" y="819349"/>
            <a:ext cx="8238490" cy="5495925"/>
          </a:xfrm>
          <a:prstGeom prst="rect">
            <a:avLst/>
          </a:prstGeom>
        </p:spPr>
      </p:pic>
    </p:spTree>
    <p:extLst>
      <p:ext uri="{BB962C8B-B14F-4D97-AF65-F5344CB8AC3E}">
        <p14:creationId xmlns:p14="http://schemas.microsoft.com/office/powerpoint/2010/main" val="304284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082800" y="771525"/>
            <a:ext cx="8026400" cy="5314950"/>
          </a:xfrm>
          <a:prstGeom prst="rect">
            <a:avLst/>
          </a:prstGeom>
        </p:spPr>
      </p:pic>
      <p:sp>
        <p:nvSpPr>
          <p:cNvPr id="4" name="Title 1"/>
          <p:cNvSpPr txBox="1">
            <a:spLocks/>
          </p:cNvSpPr>
          <p:nvPr/>
        </p:nvSpPr>
        <p:spPr>
          <a:xfrm>
            <a:off x="1976755" y="6184646"/>
            <a:ext cx="10847555"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r>
              <a:rPr lang="en-GB" sz="1000" dirty="0" smtClean="0">
                <a:latin typeface="Arial" panose="020B0604020202020204" pitchFamily="34" charset="0"/>
                <a:cs typeface="Arial" panose="020B0604020202020204" pitchFamily="34" charset="0"/>
              </a:rPr>
              <a:t/>
            </a:r>
            <a:br>
              <a:rPr lang="en-GB" sz="1000" dirty="0" smtClean="0">
                <a:latin typeface="Arial" panose="020B0604020202020204" pitchFamily="34" charset="0"/>
                <a:cs typeface="Arial" panose="020B0604020202020204" pitchFamily="34" charset="0"/>
              </a:rPr>
            </a:br>
            <a:r>
              <a:rPr lang="en-GB" sz="1600" dirty="0" smtClean="0">
                <a:latin typeface="Arial" panose="020B0604020202020204" pitchFamily="34" charset="0"/>
                <a:cs typeface="Arial" panose="020B0604020202020204" pitchFamily="34" charset="0"/>
              </a:rPr>
              <a:t/>
            </a:r>
            <a:br>
              <a:rPr lang="en-GB" sz="1600" dirty="0" smtClean="0">
                <a:latin typeface="Arial" panose="020B0604020202020204" pitchFamily="34" charset="0"/>
                <a:cs typeface="Arial" panose="020B0604020202020204" pitchFamily="34" charset="0"/>
              </a:rPr>
            </a:br>
            <a:r>
              <a:rPr lang="en-GB" sz="1600" dirty="0" err="1" smtClean="0">
                <a:latin typeface="Arial" panose="020B0604020202020204" pitchFamily="34" charset="0"/>
                <a:cs typeface="Arial" panose="020B0604020202020204" pitchFamily="34" charset="0"/>
              </a:rPr>
              <a:t>Drummore</a:t>
            </a:r>
            <a:r>
              <a:rPr lang="en-GB" sz="1600" dirty="0" smtClean="0">
                <a:latin typeface="Arial" panose="020B0604020202020204" pitchFamily="34" charset="0"/>
                <a:cs typeface="Arial" panose="020B0604020202020204" pitchFamily="34" charset="0"/>
              </a:rPr>
              <a:t> Primary </a:t>
            </a:r>
            <a:r>
              <a:rPr lang="en-GB" sz="1600" dirty="0">
                <a:latin typeface="Arial" panose="020B0604020202020204" pitchFamily="34" charset="0"/>
                <a:cs typeface="Arial" panose="020B0604020202020204" pitchFamily="34" charset="0"/>
              </a:rPr>
              <a:t>– Making Bug Houses / Animal Dens (stimulus from Nature Schools training)</a:t>
            </a:r>
          </a:p>
        </p:txBody>
      </p:sp>
    </p:spTree>
    <p:extLst>
      <p:ext uri="{BB962C8B-B14F-4D97-AF65-F5344CB8AC3E}">
        <p14:creationId xmlns:p14="http://schemas.microsoft.com/office/powerpoint/2010/main" val="2325251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338252" y="646768"/>
            <a:ext cx="4633473" cy="1676121"/>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r>
              <a:rPr lang="en-GB" sz="1600" dirty="0" smtClean="0">
                <a:latin typeface="Arial" panose="020B0604020202020204" pitchFamily="34" charset="0"/>
                <a:cs typeface="Arial" panose="020B0604020202020204" pitchFamily="34" charset="0"/>
              </a:rPr>
              <a:t/>
            </a:r>
            <a:br>
              <a:rPr lang="en-GB" sz="1600" dirty="0" smtClean="0">
                <a:latin typeface="Arial" panose="020B0604020202020204" pitchFamily="34" charset="0"/>
                <a:cs typeface="Arial" panose="020B0604020202020204" pitchFamily="34" charset="0"/>
              </a:rPr>
            </a:br>
            <a:r>
              <a:rPr lang="en-GB" sz="1600" dirty="0" err="1" smtClean="0">
                <a:latin typeface="Arial" panose="020B0604020202020204" pitchFamily="34" charset="0"/>
                <a:cs typeface="Arial" panose="020B0604020202020204" pitchFamily="34" charset="0"/>
              </a:rPr>
              <a:t>Drummore</a:t>
            </a:r>
            <a:r>
              <a:rPr lang="en-GB" sz="1600" dirty="0" smtClean="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Primary – Waterproofs and Wellies for all (through grant applications) - looking for </a:t>
            </a:r>
            <a:r>
              <a:rPr lang="en-GB" sz="1600" dirty="0" err="1">
                <a:latin typeface="Arial" panose="020B0604020202020204" pitchFamily="34" charset="0"/>
                <a:cs typeface="Arial" panose="020B0604020202020204" pitchFamily="34" charset="0"/>
              </a:rPr>
              <a:t>Superworm</a:t>
            </a:r>
            <a:r>
              <a:rPr lang="en-GB" sz="1600" dirty="0">
                <a:latin typeface="Arial" panose="020B0604020202020204" pitchFamily="34" charset="0"/>
                <a:cs typeface="Arial" panose="020B0604020202020204" pitchFamily="34" charset="0"/>
              </a:rPr>
              <a:t> (inspired by the book/children’s interest) and James’ love of worms!  Every child has waterproofs and wellies so we can go outdoors in all weather.</a:t>
            </a:r>
          </a:p>
        </p:txBody>
      </p:sp>
      <p:pic>
        <p:nvPicPr>
          <p:cNvPr id="4" name="Picture 3"/>
          <p:cNvPicPr/>
          <p:nvPr/>
        </p:nvPicPr>
        <p:blipFill rotWithShape="1">
          <a:blip r:embed="rId2"/>
          <a:srcRect l="32730"/>
          <a:stretch/>
        </p:blipFill>
        <p:spPr bwMode="auto">
          <a:xfrm>
            <a:off x="7338252" y="2174582"/>
            <a:ext cx="4457140" cy="2197632"/>
          </a:xfrm>
          <a:prstGeom prst="rect">
            <a:avLst/>
          </a:prstGeom>
          <a:ln>
            <a:noFill/>
          </a:ln>
          <a:extLst>
            <a:ext uri="{53640926-AAD7-44D8-BBD7-CCE9431645EC}">
              <a14:shadowObscured xmlns:a14="http://schemas.microsoft.com/office/drawing/2010/main"/>
            </a:ext>
          </a:extLst>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7338252" y="4379898"/>
            <a:ext cx="4457140" cy="1999929"/>
          </a:xfrm>
          <a:prstGeom prst="rect">
            <a:avLst/>
          </a:prstGeom>
        </p:spPr>
      </p:pic>
      <p:pic>
        <p:nvPicPr>
          <p:cNvPr id="6" name="Picture 5"/>
          <p:cNvPicPr/>
          <p:nvPr/>
        </p:nvPicPr>
        <p:blipFill rotWithShape="1">
          <a:blip r:embed="rId4">
            <a:extLst>
              <a:ext uri="{28A0092B-C50C-407E-A947-70E740481C1C}">
                <a14:useLocalDpi xmlns:a14="http://schemas.microsoft.com/office/drawing/2010/main" val="0"/>
              </a:ext>
            </a:extLst>
          </a:blip>
          <a:srcRect b="4121"/>
          <a:stretch/>
        </p:blipFill>
        <p:spPr>
          <a:xfrm>
            <a:off x="1801746" y="662827"/>
            <a:ext cx="4391585" cy="5717000"/>
          </a:xfrm>
          <a:prstGeom prst="rect">
            <a:avLst/>
          </a:prstGeom>
        </p:spPr>
      </p:pic>
      <p:sp>
        <p:nvSpPr>
          <p:cNvPr id="7" name="Rectangle 6"/>
          <p:cNvSpPr/>
          <p:nvPr/>
        </p:nvSpPr>
        <p:spPr>
          <a:xfrm>
            <a:off x="0" y="762719"/>
            <a:ext cx="1890272" cy="1791260"/>
          </a:xfrm>
          <a:prstGeom prst="rect">
            <a:avLst/>
          </a:prstGeom>
        </p:spPr>
        <p:txBody>
          <a:bodyPr wrap="square">
            <a:spAutoFit/>
          </a:bodyPr>
          <a:lstStyle/>
          <a:p>
            <a:pPr>
              <a:lnSpc>
                <a:spcPct val="115000"/>
              </a:lnSpc>
              <a:spcAft>
                <a:spcPts val="1000"/>
              </a:spcAft>
            </a:pPr>
            <a:r>
              <a:rPr lang="en-GB" sz="1600" dirty="0" err="1">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Sandhead</a:t>
            </a:r>
            <a:r>
              <a:rPr lang="en-GB" sz="160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 Primary – promotion of Outdoor Classroom Day –  parents sharing examples with us.</a:t>
            </a:r>
            <a:endParaRPr lang="en-GB" sz="16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74016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945</Words>
  <Application>Microsoft Office PowerPoint</Application>
  <PresentationFormat>Widescreen</PresentationFormat>
  <Paragraphs>61</Paragraphs>
  <Slides>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Calibri</vt:lpstr>
      <vt:lpstr>Comic Sans MS</vt:lpstr>
      <vt:lpstr>Helvetica</vt:lpstr>
      <vt:lpstr>Helvetica Light</vt:lpstr>
      <vt:lpstr>Symbol</vt:lpstr>
      <vt:lpstr>Times New Roman</vt:lpstr>
      <vt:lpstr>Office Theme</vt:lpstr>
      <vt:lpstr>Virtual nature school    Sandhead and Drummore Primary Schools, Dumfries and Galloway Council  </vt:lpstr>
      <vt:lpstr>Sandhead and Drummore Primary Schools </vt:lpstr>
      <vt:lpstr>Sandhead and Drummore Primary Schools continued  </vt:lpstr>
      <vt:lpstr>PowerPoint Presentation</vt:lpstr>
      <vt:lpstr>  Drummore Primary – Den Building using loose parts (stimulus from Nature Schools training)</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40</cp:revision>
  <dcterms:created xsi:type="dcterms:W3CDTF">2021-02-02T15:43:17Z</dcterms:created>
  <dcterms:modified xsi:type="dcterms:W3CDTF">2021-03-25T16:48:17Z</dcterms:modified>
</cp:coreProperties>
</file>