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9"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72" d="100"/>
          <a:sy n="72" d="100"/>
        </p:scale>
        <p:origin x="34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19/03/2021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329CA4BC-69AA-4DC5-A1EB-51BFCA92B4E7@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Supply of hardware and software to support children and families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Dundee City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329CA4BC-69AA-4DC5-A1EB-51BFCA92B4E7@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57165" y="1379787"/>
            <a:ext cx="4558560" cy="4531137"/>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198254" cy="442965"/>
          </a:xfrm>
        </p:spPr>
        <p:txBody>
          <a:bodyPr/>
          <a:lstStyle/>
          <a:p>
            <a:r>
              <a:rPr lang="en-GB" dirty="0" smtClean="0">
                <a:solidFill>
                  <a:srgbClr val="002060"/>
                </a:solidFill>
                <a:latin typeface="Arial" panose="020B0604020202020204" pitchFamily="34" charset="0"/>
                <a:cs typeface="Arial" panose="020B0604020202020204" pitchFamily="34" charset="0"/>
              </a:rPr>
              <a:t>Dundee City Council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37744" y="2088038"/>
            <a:ext cx="11954255" cy="3693319"/>
          </a:xfrm>
          <a:prstGeom prst="rect">
            <a:avLst/>
          </a:prstGeom>
          <a:noFill/>
        </p:spPr>
        <p:txBody>
          <a:bodyPr wrap="square" numCol="2" spcCol="540000" rtlCol="0">
            <a:spAutoFit/>
          </a:bodyPr>
          <a:lstStyle/>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Headteachers appreciate the roll out of a national offer of hardware and Wi-Fi for most children, particularly for those facing socioeconomic hardship</a:t>
            </a:r>
            <a:r>
              <a:rPr lang="en-GB" dirty="0" smtClean="0">
                <a:latin typeface="Arial" panose="020B0604020202020204" pitchFamily="34" charset="0"/>
                <a:cs typeface="Arial" panose="020B0604020202020204" pitchFamily="34" charset="0"/>
              </a:rPr>
              <a:t>.</a:t>
            </a: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Most schools and units use pupil equity funding to augment hardware for families to access. </a:t>
            </a: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Partners</a:t>
            </a:r>
            <a:r>
              <a:rPr lang="en-GB" dirty="0">
                <a:latin typeface="Arial" panose="020B0604020202020204" pitchFamily="34" charset="0"/>
                <a:cs typeface="Arial" panose="020B0604020202020204" pitchFamily="34" charset="0"/>
              </a:rPr>
              <a:t>, such as supermarkets and third sector organisations, also contributed suitable hardware. </a:t>
            </a: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In </a:t>
            </a:r>
            <a:r>
              <a:rPr lang="en-GB" dirty="0">
                <a:latin typeface="Arial" panose="020B0604020202020204" pitchFamily="34" charset="0"/>
                <a:cs typeface="Arial" panose="020B0604020202020204" pitchFamily="34" charset="0"/>
              </a:rPr>
              <a:t>a few schools, reconditioned devices were acquired to ensure that every home had at least one tablet computer available for use. </a:t>
            </a: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Almost all schools and units recognise the need to be able to provide accessible communication with parents via online platforms</a:t>
            </a:r>
            <a:r>
              <a:rPr lang="en-GB" dirty="0" smtClean="0">
                <a:latin typeface="Arial" panose="020B0604020202020204" pitchFamily="34" charset="0"/>
                <a:cs typeface="Arial" panose="020B0604020202020204" pitchFamily="34" charset="0"/>
              </a:rPr>
              <a:t>.</a:t>
            </a: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 few parents speak English as an additional language. Schools and units value online platforms that enable translations of spoken videos into the many languages parents use to communicate (up to 40 different languages). </a:t>
            </a: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Other </a:t>
            </a:r>
            <a:r>
              <a:rPr lang="en-GB" dirty="0">
                <a:latin typeface="Arial" panose="020B0604020202020204" pitchFamily="34" charset="0"/>
                <a:cs typeface="Arial" panose="020B0604020202020204" pitchFamily="34" charset="0"/>
              </a:rPr>
              <a:t>parents appreciate local authority officers translating teacher’s planning grids and guidance documents into British Sign Language (</a:t>
            </a:r>
            <a:r>
              <a:rPr lang="en-GB" dirty="0" err="1">
                <a:latin typeface="Arial" panose="020B0604020202020204" pitchFamily="34" charset="0"/>
                <a:cs typeface="Arial" panose="020B0604020202020204" pitchFamily="34" charset="0"/>
              </a:rPr>
              <a:t>BSL</a:t>
            </a:r>
            <a:r>
              <a:rPr lang="en-GB"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198254" cy="442965"/>
          </a:xfrm>
        </p:spPr>
        <p:txBody>
          <a:bodyPr/>
          <a:lstStyle/>
          <a:p>
            <a:r>
              <a:rPr lang="en-GB" dirty="0" smtClean="0">
                <a:solidFill>
                  <a:srgbClr val="002060"/>
                </a:solidFill>
                <a:latin typeface="Arial" panose="020B0604020202020204" pitchFamily="34" charset="0"/>
                <a:cs typeface="Arial" panose="020B0604020202020204" pitchFamily="34" charset="0"/>
              </a:rPr>
              <a:t>Dundee City Council…continued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37744" y="2088038"/>
            <a:ext cx="11954255" cy="5355312"/>
          </a:xfrm>
          <a:prstGeom prst="rect">
            <a:avLst/>
          </a:prstGeom>
          <a:noFill/>
        </p:spPr>
        <p:txBody>
          <a:bodyPr wrap="square" numCol="2" spcCol="540000" rtlCol="0">
            <a:spAutoFit/>
          </a:bodyPr>
          <a:lstStyle/>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Digital literacy of staff is improving because of opportunities for remote learning. Staff are more confident to deliver the majority of remote learning via online live sessions as well as providing recorded sessions. </a:t>
            </a: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Other </a:t>
            </a:r>
            <a:r>
              <a:rPr lang="en-GB" sz="1700" dirty="0">
                <a:latin typeface="Arial" panose="020B0604020202020204" pitchFamily="34" charset="0"/>
                <a:cs typeface="Arial" panose="020B0604020202020204" pitchFamily="34" charset="0"/>
              </a:rPr>
              <a:t>remote learning resources include activity sheets for outdoor learning, messy play and arts and crafts. </a:t>
            </a:r>
            <a:r>
              <a:rPr lang="en-GB" sz="1700" dirty="0" smtClean="0">
                <a:latin typeface="Arial" panose="020B0604020202020204" pitchFamily="34" charset="0"/>
                <a:cs typeface="Arial" panose="020B0604020202020204" pitchFamily="34" charset="0"/>
              </a:rPr>
              <a:t>A </a:t>
            </a:r>
            <a:r>
              <a:rPr lang="en-GB" sz="1700" dirty="0">
                <a:latin typeface="Arial" panose="020B0604020202020204" pitchFamily="34" charset="0"/>
                <a:cs typeface="Arial" panose="020B0604020202020204" pitchFamily="34" charset="0"/>
              </a:rPr>
              <a:t>few schools and units send home recipes and ingredients for home cooking activities accompanied by ’how to’ instructional videos. </a:t>
            </a:r>
            <a:r>
              <a:rPr lang="en-GB" sz="1700" dirty="0" smtClean="0">
                <a:latin typeface="Arial" panose="020B0604020202020204" pitchFamily="34" charset="0"/>
                <a:cs typeface="Arial" panose="020B0604020202020204" pitchFamily="34" charset="0"/>
              </a:rPr>
              <a:t>Others </a:t>
            </a:r>
            <a:r>
              <a:rPr lang="en-GB" sz="1700" dirty="0">
                <a:latin typeface="Arial" panose="020B0604020202020204" pitchFamily="34" charset="0"/>
                <a:cs typeface="Arial" panose="020B0604020202020204" pitchFamily="34" charset="0"/>
              </a:rPr>
              <a:t>send home visual timetables, and social stories to support children and young people make sense of their learning at home. </a:t>
            </a:r>
          </a:p>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Staff </a:t>
            </a:r>
            <a:r>
              <a:rPr lang="en-GB" sz="1700" dirty="0">
                <a:latin typeface="Arial" panose="020B0604020202020204" pitchFamily="34" charset="0"/>
                <a:cs typeface="Arial" panose="020B0604020202020204" pitchFamily="34" charset="0"/>
              </a:rPr>
              <a:t>appreciate the local authority’s Hub </a:t>
            </a:r>
            <a:r>
              <a:rPr lang="en-GB" sz="1700" dirty="0" smtClean="0">
                <a:latin typeface="Arial" panose="020B0604020202020204" pitchFamily="34" charset="0"/>
                <a:cs typeface="Arial" panose="020B0604020202020204" pitchFamily="34" charset="0"/>
              </a:rPr>
              <a:t>where </a:t>
            </a:r>
            <a:r>
              <a:rPr lang="en-GB" sz="1700" dirty="0">
                <a:latin typeface="Arial" panose="020B0604020202020204" pitchFamily="34" charset="0"/>
                <a:cs typeface="Arial" panose="020B0604020202020204" pitchFamily="34" charset="0"/>
              </a:rPr>
              <a:t>quality assured local and national materials are available to supplement teachers’ planned activities and tasks</a:t>
            </a:r>
            <a:r>
              <a:rPr lang="en-GB" sz="1700" dirty="0" smtClean="0">
                <a:latin typeface="Arial" panose="020B0604020202020204" pitchFamily="34" charset="0"/>
                <a:cs typeface="Arial" panose="020B0604020202020204" pitchFamily="34" charset="0"/>
              </a:rPr>
              <a:t>.</a:t>
            </a:r>
          </a:p>
          <a:p>
            <a:pPr marL="285750" lvl="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 </a:t>
            </a:r>
          </a:p>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Parents </a:t>
            </a:r>
            <a:r>
              <a:rPr lang="en-GB" sz="1700" dirty="0">
                <a:latin typeface="Arial" panose="020B0604020202020204" pitchFamily="34" charset="0"/>
                <a:cs typeface="Arial" panose="020B0604020202020204" pitchFamily="34" charset="0"/>
              </a:rPr>
              <a:t>value support from school and unit staff in helping them improve digital literacy their skills.  </a:t>
            </a: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Parents </a:t>
            </a:r>
            <a:r>
              <a:rPr lang="en-GB" sz="1700" dirty="0">
                <a:latin typeface="Arial" panose="020B0604020202020204" pitchFamily="34" charset="0"/>
                <a:cs typeface="Arial" panose="020B0604020202020204" pitchFamily="34" charset="0"/>
              </a:rPr>
              <a:t>speak highly of staff helping them to setup laptops. Training from the school and development worker helps parents remotely to understand how they can support their child’s learning. </a:t>
            </a: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smtClean="0">
                <a:latin typeface="Arial" panose="020B0604020202020204" pitchFamily="34" charset="0"/>
                <a:cs typeface="Arial" panose="020B0604020202020204" pitchFamily="34" charset="0"/>
              </a:rPr>
              <a:t>In </a:t>
            </a:r>
            <a:r>
              <a:rPr lang="en-GB" sz="1700" dirty="0">
                <a:latin typeface="Arial" panose="020B0604020202020204" pitchFamily="34" charset="0"/>
                <a:cs typeface="Arial" panose="020B0604020202020204" pitchFamily="34" charset="0"/>
              </a:rPr>
              <a:t>a few schools, fortnightly surveys help staff identify parents who need further guidance to support their children’s learning</a:t>
            </a:r>
            <a:r>
              <a:rPr lang="en-GB" sz="1700">
                <a:latin typeface="Arial" panose="020B0604020202020204" pitchFamily="34" charset="0"/>
                <a:cs typeface="Arial" panose="020B0604020202020204" pitchFamily="34" charset="0"/>
              </a:rPr>
              <a:t>. </a:t>
            </a:r>
            <a:endParaRPr lang="en-GB" sz="170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smtClean="0">
                <a:latin typeface="Arial" panose="020B0604020202020204" pitchFamily="34" charset="0"/>
                <a:cs typeface="Arial" panose="020B0604020202020204" pitchFamily="34" charset="0"/>
              </a:rPr>
              <a:t>In </a:t>
            </a:r>
            <a:r>
              <a:rPr lang="en-GB" sz="1700" dirty="0">
                <a:latin typeface="Arial" panose="020B0604020202020204" pitchFamily="34" charset="0"/>
                <a:cs typeface="Arial" panose="020B0604020202020204" pitchFamily="34" charset="0"/>
              </a:rPr>
              <a:t>other schools and units, daily or weekly telephone calls, tailored to the needs of parents, help support improved parental digital literacy. </a:t>
            </a: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endParaRPr lang="en-US"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5247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TotalTime>
  <Words>406</Words>
  <Application>Microsoft Office PowerPoint</Application>
  <PresentationFormat>Widescreen</PresentationFormat>
  <Paragraphs>27</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Helvetica</vt:lpstr>
      <vt:lpstr>Helvetica Light</vt:lpstr>
      <vt:lpstr>Office Theme</vt:lpstr>
      <vt:lpstr>Supply of hardware and software to support children and families    Dundee City Council  </vt:lpstr>
      <vt:lpstr>Dundee City Council </vt:lpstr>
      <vt:lpstr>Dundee City Council…continued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Stevenson J (Jeremy)</cp:lastModifiedBy>
  <cp:revision>39</cp:revision>
  <dcterms:created xsi:type="dcterms:W3CDTF">2021-02-02T15:43:17Z</dcterms:created>
  <dcterms:modified xsi:type="dcterms:W3CDTF">2021-03-19T10:56:10Z</dcterms:modified>
</cp:coreProperties>
</file>