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3" r:id="rId6"/>
    <p:sldMasterId id="2147483675" r:id="rId7"/>
  </p:sldMasterIdLst>
  <p:notesMasterIdLst>
    <p:notesMasterId r:id="rId54"/>
  </p:notesMasterIdLst>
  <p:handoutMasterIdLst>
    <p:handoutMasterId r:id="rId55"/>
  </p:handoutMasterIdLst>
  <p:sldIdLst>
    <p:sldId id="261" r:id="rId8"/>
    <p:sldId id="373" r:id="rId9"/>
    <p:sldId id="350" r:id="rId10"/>
    <p:sldId id="351" r:id="rId11"/>
    <p:sldId id="355" r:id="rId12"/>
    <p:sldId id="356" r:id="rId13"/>
    <p:sldId id="374" r:id="rId14"/>
    <p:sldId id="357" r:id="rId15"/>
    <p:sldId id="358" r:id="rId16"/>
    <p:sldId id="377" r:id="rId17"/>
    <p:sldId id="375" r:id="rId18"/>
    <p:sldId id="376" r:id="rId19"/>
    <p:sldId id="414" r:id="rId20"/>
    <p:sldId id="387" r:id="rId21"/>
    <p:sldId id="388" r:id="rId22"/>
    <p:sldId id="398" r:id="rId23"/>
    <p:sldId id="389" r:id="rId24"/>
    <p:sldId id="399" r:id="rId25"/>
    <p:sldId id="395" r:id="rId26"/>
    <p:sldId id="390" r:id="rId27"/>
    <p:sldId id="407" r:id="rId28"/>
    <p:sldId id="400" r:id="rId29"/>
    <p:sldId id="401" r:id="rId30"/>
    <p:sldId id="402" r:id="rId31"/>
    <p:sldId id="415" r:id="rId32"/>
    <p:sldId id="408" r:id="rId33"/>
    <p:sldId id="403" r:id="rId34"/>
    <p:sldId id="378" r:id="rId35"/>
    <p:sldId id="404" r:id="rId36"/>
    <p:sldId id="379" r:id="rId37"/>
    <p:sldId id="396" r:id="rId38"/>
    <p:sldId id="391" r:id="rId39"/>
    <p:sldId id="405" r:id="rId40"/>
    <p:sldId id="406" r:id="rId41"/>
    <p:sldId id="416" r:id="rId42"/>
    <p:sldId id="383" r:id="rId43"/>
    <p:sldId id="384" r:id="rId44"/>
    <p:sldId id="417" r:id="rId45"/>
    <p:sldId id="409" r:id="rId46"/>
    <p:sldId id="410" r:id="rId47"/>
    <p:sldId id="385" r:id="rId48"/>
    <p:sldId id="411" r:id="rId49"/>
    <p:sldId id="397" r:id="rId50"/>
    <p:sldId id="392" r:id="rId51"/>
    <p:sldId id="412" r:id="rId52"/>
    <p:sldId id="413" r:id="rId5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4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69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D236"/>
    <a:srgbClr val="004297"/>
    <a:srgbClr val="FFEF66"/>
    <a:srgbClr val="00994F"/>
    <a:srgbClr val="00ABB5"/>
    <a:srgbClr val="2BC5CD"/>
    <a:srgbClr val="00C4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1" autoAdjust="0"/>
    <p:restoredTop sz="76194" autoAdjust="0"/>
  </p:normalViewPr>
  <p:slideViewPr>
    <p:cSldViewPr snapToGrid="0">
      <p:cViewPr varScale="1">
        <p:scale>
          <a:sx n="75" d="100"/>
          <a:sy n="75" d="100"/>
        </p:scale>
        <p:origin x="78" y="258"/>
      </p:cViewPr>
      <p:guideLst>
        <p:guide orient="horz" pos="1684"/>
        <p:guide pos="98"/>
        <p:guide pos="69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3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handoutMaster" Target="handoutMasters/handoutMaster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EEAC2-6BA7-4ABE-8AD8-0D26EC897E9A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A8C41-7247-444A-9DC9-E9ACA2EFD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070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13T15:14:25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79 1 11406,'-43'10'0,"8"-2"0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5B34D-ADEC-457E-B4B9-B8BA594A1FF5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8C683-9137-4122-84BD-5AA5692D6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23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front cover page and can only be used once. Use the corresponding</a:t>
            </a:r>
            <a:r>
              <a:rPr lang="en-US" baseline="0" dirty="0"/>
              <a:t> </a:t>
            </a:r>
            <a:r>
              <a:rPr lang="en-US" b="1" baseline="0" dirty="0"/>
              <a:t>green</a:t>
            </a:r>
            <a:r>
              <a:rPr lang="en-US" baseline="0" dirty="0"/>
              <a:t> internal and back pages if you are using this page. </a:t>
            </a:r>
            <a:r>
              <a:rPr lang="en-US" dirty="0"/>
              <a:t>You may add a title and a subtitle if needed only. Do</a:t>
            </a:r>
            <a:r>
              <a:rPr lang="en-US" baseline="0" dirty="0"/>
              <a:t> not add anything else or move elements around.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769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front cover page and can only be used once. Use the corresponding</a:t>
            </a:r>
            <a:r>
              <a:rPr lang="en-US" baseline="0" dirty="0"/>
              <a:t> </a:t>
            </a:r>
            <a:r>
              <a:rPr lang="en-US" b="1" baseline="0" dirty="0"/>
              <a:t>green</a:t>
            </a:r>
            <a:r>
              <a:rPr lang="en-US" baseline="0" dirty="0"/>
              <a:t> internal and back pages if you are using this page. </a:t>
            </a:r>
            <a:r>
              <a:rPr lang="en-US" dirty="0"/>
              <a:t>You may add a title and a subtitle if needed only. Do</a:t>
            </a:r>
            <a:r>
              <a:rPr lang="en-US" baseline="0" dirty="0"/>
              <a:t> not add anything else or move elements around.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957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053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566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315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02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09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E0AD8FB3-F09D-6E4A-A8A1-46C2E4CE7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549275"/>
            <a:ext cx="104409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 b="0">
                <a:solidFill>
                  <a:srgbClr val="004297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258F88D-EF15-1844-A048-015CEF46BCFD}"/>
              </a:ext>
            </a:extLst>
          </p:cNvPr>
          <p:cNvSpPr/>
          <p:nvPr userDrawn="1"/>
        </p:nvSpPr>
        <p:spPr>
          <a:xfrm>
            <a:off x="11496675" y="549275"/>
            <a:ext cx="695325" cy="755650"/>
          </a:xfrm>
          <a:prstGeom prst="rect">
            <a:avLst/>
          </a:prstGeom>
          <a:solidFill>
            <a:srgbClr val="009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8813" y="1808163"/>
            <a:ext cx="10440987" cy="4243387"/>
          </a:xfrm>
        </p:spPr>
        <p:txBody>
          <a:bodyPr/>
          <a:lstStyle>
            <a:lvl1pPr>
              <a:defRPr sz="2400" b="0" baseline="0"/>
            </a:lvl1pPr>
            <a:lvl2pPr marL="742950" indent="-285750">
              <a:buFont typeface="Arial"/>
              <a:buChar char="•"/>
              <a:defRPr sz="2400"/>
            </a:lvl2pPr>
            <a:lvl3pPr marL="1257300" indent="-342900">
              <a:buFont typeface="Lucida Grande"/>
              <a:buChar char="-"/>
              <a:defRPr sz="2400"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 sz="2400"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 sz="2400"/>
            </a:lvl5pPr>
            <a:lvl6pPr>
              <a:buClr>
                <a:srgbClr val="00ABB5"/>
              </a:buClr>
              <a:defRPr sz="2400"/>
            </a:lvl6pPr>
          </a:lstStyle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6434667" y="6282267"/>
            <a:ext cx="5046133" cy="30777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GB" sz="14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School inspection findings 2018-2019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C873B4-274D-BF40-88F2-895D52B42A67}"/>
              </a:ext>
            </a:extLst>
          </p:cNvPr>
          <p:cNvGrpSpPr/>
          <p:nvPr userDrawn="1"/>
        </p:nvGrpSpPr>
        <p:grpSpPr>
          <a:xfrm>
            <a:off x="11608840" y="876564"/>
            <a:ext cx="495494" cy="94689"/>
            <a:chOff x="146719" y="274861"/>
            <a:chExt cx="376808" cy="7200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C2763E-35B8-EC4E-9DF3-B4A5992B01F9}"/>
                </a:ext>
              </a:extLst>
            </p:cNvPr>
            <p:cNvSpPr/>
            <p:nvPr userDrawn="1"/>
          </p:nvSpPr>
          <p:spPr>
            <a:xfrm>
              <a:off x="1467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93BBF52-7B56-1148-97AD-3EA072256385}"/>
                </a:ext>
              </a:extLst>
            </p:cNvPr>
            <p:cNvSpPr/>
            <p:nvPr userDrawn="1"/>
          </p:nvSpPr>
          <p:spPr>
            <a:xfrm>
              <a:off x="2991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BD029A7-E64F-384C-9FC0-1639BE50AF26}"/>
                </a:ext>
              </a:extLst>
            </p:cNvPr>
            <p:cNvSpPr/>
            <p:nvPr userDrawn="1"/>
          </p:nvSpPr>
          <p:spPr>
            <a:xfrm>
              <a:off x="4515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4506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 userDrawn="1">
          <p15:clr>
            <a:srgbClr val="FBAE40"/>
          </p15:clr>
        </p15:guide>
        <p15:guide id="2" orient="horz" pos="2954" userDrawn="1">
          <p15:clr>
            <a:srgbClr val="FBAE40"/>
          </p15:clr>
        </p15:guide>
        <p15:guide id="4" orient="horz" pos="11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85392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3812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0990" y="1301318"/>
            <a:ext cx="4391558" cy="711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9A135177-A62D-AE4F-B70C-E14F38C1AC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27342" y="6304472"/>
            <a:ext cx="451273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4658F7-F5D7-544B-93EE-00D2D982E3D8}"/>
              </a:ext>
            </a:extLst>
          </p:cNvPr>
          <p:cNvCxnSpPr>
            <a:cxnSpLocks/>
          </p:cNvCxnSpPr>
          <p:nvPr userDrawn="1"/>
        </p:nvCxnSpPr>
        <p:spPr>
          <a:xfrm flipV="1">
            <a:off x="7127342" y="6216650"/>
            <a:ext cx="4391558" cy="16636"/>
          </a:xfrm>
          <a:prstGeom prst="line">
            <a:avLst/>
          </a:prstGeom>
          <a:ln w="12700" cmpd="sng">
            <a:solidFill>
              <a:srgbClr val="B3D2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62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1168" y="830264"/>
            <a:ext cx="2747433" cy="4759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6751" y="830264"/>
            <a:ext cx="8041216" cy="47593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1344635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7400253" y="6301465"/>
            <a:ext cx="4223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3250796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7462966" y="6301465"/>
            <a:ext cx="4144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245695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313889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153628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7447288" y="6301465"/>
            <a:ext cx="41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2486630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757254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11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FBAE40"/>
          </p15:clr>
        </p15:guide>
        <p15:guide id="2" orient="horz" pos="295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1124388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33858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6539515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0114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4123900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4084B-DEC6-1C48-B5BF-E6CF3D98C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01F56-1E5E-3145-98E5-2A5D2EAFF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7F1A3-CD70-E341-B831-6E8C386C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FF55C-F0A9-B841-B706-1AC0F2C456F1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7F411-FCA5-7645-B717-641CF8A3E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05A8-7A84-824E-AAB7-5AF22E45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BC6293-17B8-3B42-8EF2-730FADD3F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4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7462966" y="6301465"/>
            <a:ext cx="4144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008376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3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96765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32968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7447288" y="6301465"/>
            <a:ext cx="41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45589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923925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66844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4188069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559329"/>
            <a:ext cx="10837862" cy="74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8813" y="1887538"/>
            <a:ext cx="10837862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29" name="Text Box 7"/>
          <p:cNvSpPr txBox="1">
            <a:spLocks noChangeArrowheads="1"/>
          </p:cNvSpPr>
          <p:nvPr/>
        </p:nvSpPr>
        <p:spPr bwMode="auto">
          <a:xfrm>
            <a:off x="7127342" y="6304472"/>
            <a:ext cx="45127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GB" sz="12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Cross Sectoral inspection findings 2018-2019</a:t>
            </a:r>
          </a:p>
        </p:txBody>
      </p:sp>
      <p:sp>
        <p:nvSpPr>
          <p:cNvPr id="1030" name="Picture 9" descr="Education Scotland White (higher res)"/>
          <p:cNvSpPr>
            <a:spLocks noChangeAspect="1" noChangeArrowheads="1"/>
          </p:cNvSpPr>
          <p:nvPr/>
        </p:nvSpPr>
        <p:spPr bwMode="auto">
          <a:xfrm>
            <a:off x="9359900" y="5892800"/>
            <a:ext cx="2159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sz="1800"/>
          </a:p>
        </p:txBody>
      </p:sp>
      <p:cxnSp>
        <p:nvCxnSpPr>
          <p:cNvPr id="3" name="Straight Connector 2"/>
          <p:cNvCxnSpPr>
            <a:endCxn id="1030" idx="3"/>
          </p:cNvCxnSpPr>
          <p:nvPr/>
        </p:nvCxnSpPr>
        <p:spPr>
          <a:xfrm flipV="1">
            <a:off x="676690" y="6216650"/>
            <a:ext cx="10842210" cy="41072"/>
          </a:xfrm>
          <a:prstGeom prst="line">
            <a:avLst/>
          </a:prstGeom>
          <a:ln w="12700" cmpd="sng">
            <a:solidFill>
              <a:srgbClr val="B3D2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78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2" r:id="rId11"/>
    <p:sldLayoutId id="2147483688" r:id="rId12"/>
    <p:sldLayoutId id="2147483671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0">
          <a:solidFill>
            <a:srgbClr val="00ABB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Font typeface="Arial"/>
        <a:buNone/>
        <a:defRPr sz="20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2pPr>
      <a:lvl3pPr marL="1257300" marR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0ABB5"/>
        </a:buClr>
        <a:buSzTx/>
        <a:buFont typeface="Lucida Grande"/>
        <a:buChar char="-"/>
        <a:tabLst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Wingdings" charset="2"/>
        <a:buChar char="Ø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Lucida Grande"/>
        <a:buChar char="-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Tx/>
        <a:buChar char="»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pos="7242" userDrawn="1">
          <p15:clr>
            <a:srgbClr val="F26B43"/>
          </p15:clr>
        </p15:guide>
        <p15:guide id="3" pos="3817" userDrawn="1">
          <p15:clr>
            <a:srgbClr val="F26B43"/>
          </p15:clr>
        </p15:guide>
        <p15:guide id="4" pos="2139" userDrawn="1">
          <p15:clr>
            <a:srgbClr val="F26B43"/>
          </p15:clr>
        </p15:guide>
        <p15:guide id="5" pos="5541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  <p15:guide id="8" orient="horz" pos="3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004C4BC-75CF-F74B-9D54-540A01F6DBFD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E503A902-7947-5248-B77F-D0FC8494BD69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D9510B89-7EC9-2D44-A614-AAD07CEA1646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rgbClr val="B3D236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64FFFB5A-E51E-EE4E-BC1B-525086FC9D90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rgbClr val="B3D23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5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004C4BC-75CF-F74B-9D54-540A01F6DBFD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E503A902-7947-5248-B77F-D0FC8494BD69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D9510B89-7EC9-2D44-A614-AAD07CEA1646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rgbClr val="00ABB5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64FFFB5A-E51E-EE4E-BC1B-525086FC9D90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rgbClr val="00ABB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7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slide" Target="slide19.xml"/><Relationship Id="rId3" Type="http://schemas.openxmlformats.org/officeDocument/2006/relationships/slide" Target="slide14.xml"/><Relationship Id="rId7" Type="http://schemas.openxmlformats.org/officeDocument/2006/relationships/image" Target="../media/image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11" Type="http://schemas.openxmlformats.org/officeDocument/2006/relationships/image" Target="../media/image12.png"/><Relationship Id="rId5" Type="http://schemas.openxmlformats.org/officeDocument/2006/relationships/slide" Target="slide17.xml"/><Relationship Id="rId15" Type="http://schemas.openxmlformats.org/officeDocument/2006/relationships/image" Target="../media/image21.svg"/><Relationship Id="rId10" Type="http://schemas.openxmlformats.org/officeDocument/2006/relationships/image" Target="../media/image17.svg"/><Relationship Id="rId4" Type="http://schemas.openxmlformats.org/officeDocument/2006/relationships/slide" Target="slide15.xml"/><Relationship Id="rId9" Type="http://schemas.openxmlformats.org/officeDocument/2006/relationships/image" Target="../media/image11.png"/><Relationship Id="rId1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slide" Target="slide31.xml"/><Relationship Id="rId3" Type="http://schemas.openxmlformats.org/officeDocument/2006/relationships/slide" Target="slide26.xml"/><Relationship Id="rId7" Type="http://schemas.openxmlformats.org/officeDocument/2006/relationships/image" Target="../media/image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2.xml"/><Relationship Id="rId11" Type="http://schemas.openxmlformats.org/officeDocument/2006/relationships/image" Target="../media/image12.png"/><Relationship Id="rId5" Type="http://schemas.openxmlformats.org/officeDocument/2006/relationships/slide" Target="slide30.xml"/><Relationship Id="rId15" Type="http://schemas.openxmlformats.org/officeDocument/2006/relationships/image" Target="../media/image21.svg"/><Relationship Id="rId10" Type="http://schemas.openxmlformats.org/officeDocument/2006/relationships/image" Target="../media/image17.svg"/><Relationship Id="rId4" Type="http://schemas.openxmlformats.org/officeDocument/2006/relationships/slide" Target="slide28.xml"/><Relationship Id="rId9" Type="http://schemas.openxmlformats.org/officeDocument/2006/relationships/image" Target="../media/image11.png"/><Relationship Id="rId1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slide" Target="slide35.xml"/><Relationship Id="rId3" Type="http://schemas.openxmlformats.org/officeDocument/2006/relationships/image" Target="../media/image5.jpg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9.png"/><Relationship Id="rId5" Type="http://schemas.openxmlformats.org/officeDocument/2006/relationships/slide" Target="slide19.xml"/><Relationship Id="rId15" Type="http://schemas.openxmlformats.org/officeDocument/2006/relationships/image" Target="../media/image15.svg"/><Relationship Id="rId10" Type="http://schemas.openxmlformats.org/officeDocument/2006/relationships/image" Target="../media/image11.svg"/><Relationship Id="rId4" Type="http://schemas.openxmlformats.org/officeDocument/2006/relationships/slide" Target="slide13.xml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slide" Target="slide43.xml"/><Relationship Id="rId3" Type="http://schemas.openxmlformats.org/officeDocument/2006/relationships/slide" Target="slide36.xml"/><Relationship Id="rId7" Type="http://schemas.openxmlformats.org/officeDocument/2006/relationships/image" Target="../media/image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11" Type="http://schemas.openxmlformats.org/officeDocument/2006/relationships/image" Target="../media/image12.png"/><Relationship Id="rId5" Type="http://schemas.openxmlformats.org/officeDocument/2006/relationships/slide" Target="slide41.xml"/><Relationship Id="rId15" Type="http://schemas.openxmlformats.org/officeDocument/2006/relationships/image" Target="../media/image21.svg"/><Relationship Id="rId10" Type="http://schemas.openxmlformats.org/officeDocument/2006/relationships/image" Target="../media/image17.svg"/><Relationship Id="rId4" Type="http://schemas.openxmlformats.org/officeDocument/2006/relationships/slide" Target="slide37.xml"/><Relationship Id="rId9" Type="http://schemas.openxmlformats.org/officeDocument/2006/relationships/image" Target="../media/image11.png"/><Relationship Id="rId1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slide" Target="slide5.xml"/><Relationship Id="rId7" Type="http://schemas.openxmlformats.org/officeDocument/2006/relationships/image" Target="../media/image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image" Target="../media/image12.png"/><Relationship Id="rId5" Type="http://schemas.openxmlformats.org/officeDocument/2006/relationships/slide" Target="slide8.xml"/><Relationship Id="rId10" Type="http://schemas.openxmlformats.org/officeDocument/2006/relationships/image" Target="../media/image17.svg"/><Relationship Id="rId4" Type="http://schemas.openxmlformats.org/officeDocument/2006/relationships/slide" Target="slide6.xml"/><Relationship Id="rId9" Type="http://schemas.openxmlformats.org/officeDocument/2006/relationships/image" Target="../media/image11.png"/><Relationship Id="rId14" Type="http://schemas.openxmlformats.org/officeDocument/2006/relationships/image" Target="../media/image21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B23B71-F3F2-BC4F-AD3A-7A0739B295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BF154E0-293A-BF41-A550-06D59D718D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974" y="417146"/>
            <a:ext cx="1702333" cy="6732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E24BC8-BE3C-0648-B97F-2B022592BB97}"/>
              </a:ext>
            </a:extLst>
          </p:cNvPr>
          <p:cNvSpPr txBox="1"/>
          <p:nvPr/>
        </p:nvSpPr>
        <p:spPr>
          <a:xfrm>
            <a:off x="658813" y="2182505"/>
            <a:ext cx="5250596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5400" b="1" dirty="0">
                <a:solidFill>
                  <a:srgbClr val="004297"/>
                </a:solidFill>
                <a:highlight>
                  <a:srgbClr val="B3D236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GB" sz="5400" dirty="0">
              <a:solidFill>
                <a:srgbClr val="004297"/>
              </a:solidFill>
              <a:highlight>
                <a:srgbClr val="B3D236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5400" b="1" dirty="0">
                <a:solidFill>
                  <a:srgbClr val="004297"/>
                </a:solidFill>
                <a:highlight>
                  <a:srgbClr val="B3D236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</a:p>
          <a:p>
            <a:r>
              <a:rPr lang="en-GB" sz="5400" b="1" dirty="0">
                <a:solidFill>
                  <a:srgbClr val="004297"/>
                </a:solidFill>
                <a:highlight>
                  <a:srgbClr val="B3D236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</a:p>
          <a:p>
            <a:r>
              <a:rPr lang="en-GB" sz="5400" b="1" dirty="0">
                <a:solidFill>
                  <a:srgbClr val="004297"/>
                </a:solidFill>
                <a:highlight>
                  <a:srgbClr val="B3D236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2018-19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1AAB71-22DA-1341-B815-B7FFD313EF39}"/>
              </a:ext>
            </a:extLst>
          </p:cNvPr>
          <p:cNvSpPr txBox="1"/>
          <p:nvPr/>
        </p:nvSpPr>
        <p:spPr>
          <a:xfrm>
            <a:off x="658813" y="6043746"/>
            <a:ext cx="330590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BRIEFING 1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February 2020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200D468-BFCC-684A-B388-BB026ED8E4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24321"/>
          <a:stretch/>
        </p:blipFill>
        <p:spPr>
          <a:xfrm>
            <a:off x="6059488" y="-1"/>
            <a:ext cx="6132512" cy="685800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DEF2FE-A6FB-1142-88DA-043F97EFA077}"/>
              </a:ext>
            </a:extLst>
          </p:cNvPr>
          <p:cNvCxnSpPr>
            <a:cxnSpLocks/>
          </p:cNvCxnSpPr>
          <p:nvPr/>
        </p:nvCxnSpPr>
        <p:spPr>
          <a:xfrm>
            <a:off x="6059488" y="6799629"/>
            <a:ext cx="6132512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0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740650" cy="4035800"/>
          </a:xfrm>
        </p:spPr>
        <p:txBody>
          <a:bodyPr lIns="0" tIns="0" rIns="0" bIns="0" numCol="1" spcCol="180000"/>
          <a:lstStyle/>
          <a:p>
            <a:pPr marL="266700" indent="-2540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do we use our understanding of the </a:t>
            </a:r>
            <a:r>
              <a:rPr lang="en-GB" sz="2800" b="1" dirty="0">
                <a:solidFill>
                  <a:srgbClr val="004297"/>
                </a:solidFill>
              </a:rPr>
              <a:t>social, economic and cultural context </a:t>
            </a:r>
            <a:r>
              <a:rPr lang="en-GB" sz="2800" dirty="0">
                <a:solidFill>
                  <a:srgbClr val="004297"/>
                </a:solidFill>
              </a:rPr>
              <a:t>of </a:t>
            </a:r>
            <a:r>
              <a:rPr lang="en-GB" sz="2800" dirty="0" smtClean="0">
                <a:solidFill>
                  <a:srgbClr val="004297"/>
                </a:solidFill>
              </a:rPr>
              <a:t>the school </a:t>
            </a:r>
            <a:r>
              <a:rPr lang="en-GB" sz="2800" b="1" dirty="0">
                <a:solidFill>
                  <a:srgbClr val="004297"/>
                </a:solidFill>
              </a:rPr>
              <a:t>to inform and shape planning for improvement?</a:t>
            </a:r>
            <a:endParaRPr lang="en-GB" sz="2800" dirty="0">
              <a:solidFill>
                <a:srgbClr val="004297"/>
              </a:solidFill>
            </a:endParaRPr>
          </a:p>
          <a:p>
            <a:pPr marL="266700" indent="-2540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In what ways do we gather and take account of a range of evidence from self-evaluation to </a:t>
            </a:r>
            <a:r>
              <a:rPr lang="en-GB" sz="2800" b="1" dirty="0">
                <a:solidFill>
                  <a:srgbClr val="004297"/>
                </a:solidFill>
              </a:rPr>
              <a:t>monitor and evaluate </a:t>
            </a:r>
            <a:r>
              <a:rPr lang="en-GB" sz="2800" b="1" dirty="0" smtClean="0">
                <a:solidFill>
                  <a:srgbClr val="004297"/>
                </a:solidFill>
              </a:rPr>
              <a:t>the impact </a:t>
            </a:r>
            <a:r>
              <a:rPr lang="en-GB" sz="2800" b="1" dirty="0">
                <a:solidFill>
                  <a:srgbClr val="004297"/>
                </a:solidFill>
              </a:rPr>
              <a:t>of change and improvement, </a:t>
            </a:r>
            <a:r>
              <a:rPr lang="en-GB" sz="2800" dirty="0">
                <a:solidFill>
                  <a:srgbClr val="004297"/>
                </a:solidFill>
              </a:rPr>
              <a:t>including priorities related to the use of Attainment Scotland Fund?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1561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1.3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Leadership of change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A71ECA-DB56-4345-8038-DAA6CE2E03E2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6" name="Shape 4502">
              <a:extLst>
                <a:ext uri="{FF2B5EF4-FFF2-40B4-BE49-F238E27FC236}">
                  <a16:creationId xmlns:a16="http://schemas.microsoft.com/office/drawing/2014/main" id="{031B2153-0F42-784B-BBDD-E54B927D5A95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9F0BDFC9-7718-0D4A-AA03-B04554D52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03870" y="2411219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7EF77EA-98B1-9C47-AB59-BEEF542E1A21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8C7A174-70D0-1D48-8032-BE6B00F71258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D431FF-D142-EB4A-99DC-49D2A17DF569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43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3" grpId="0" animBg="1"/>
      <p:bldP spid="10" grpId="0"/>
      <p:bldP spid="10" grpId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740650" cy="4035800"/>
          </a:xfrm>
        </p:spPr>
        <p:txBody>
          <a:bodyPr lIns="0" tIns="0" rIns="0" bIns="0" numCol="1" spcCol="180000"/>
          <a:lstStyle/>
          <a:p>
            <a:pPr marL="293688" indent="-293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 are our approaches to </a:t>
            </a:r>
            <a:r>
              <a:rPr lang="en-GB" sz="2800" b="1" dirty="0">
                <a:solidFill>
                  <a:srgbClr val="004297"/>
                </a:solidFill>
              </a:rPr>
              <a:t>empowering</a:t>
            </a:r>
            <a:r>
              <a:rPr lang="en-GB" sz="2800" dirty="0">
                <a:solidFill>
                  <a:srgbClr val="004297"/>
                </a:solidFill>
              </a:rPr>
              <a:t> staff, children and young people, parents and partners </a:t>
            </a:r>
            <a:r>
              <a:rPr lang="en-GB" sz="2800" b="1" dirty="0">
                <a:solidFill>
                  <a:srgbClr val="004297"/>
                </a:solidFill>
              </a:rPr>
              <a:t>to contribute to and evaluate school improvement</a:t>
            </a:r>
            <a:r>
              <a:rPr lang="en-GB" sz="2800" dirty="0">
                <a:solidFill>
                  <a:srgbClr val="004297"/>
                </a:solidFill>
              </a:rPr>
              <a:t>?</a:t>
            </a:r>
          </a:p>
          <a:p>
            <a:pPr marL="293688" indent="-293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 is our use of evidence and data to </a:t>
            </a:r>
            <a:r>
              <a:rPr lang="en-GB" sz="2800" b="1" dirty="0">
                <a:solidFill>
                  <a:srgbClr val="004297"/>
                </a:solidFill>
              </a:rPr>
              <a:t>prioritise improvements </a:t>
            </a:r>
            <a:r>
              <a:rPr lang="en-GB" sz="2800" dirty="0">
                <a:solidFill>
                  <a:srgbClr val="004297"/>
                </a:solidFill>
              </a:rPr>
              <a:t>to address any attainment </a:t>
            </a:r>
            <a:r>
              <a:rPr lang="en-GB" sz="2800" dirty="0" smtClean="0">
                <a:solidFill>
                  <a:srgbClr val="004297"/>
                </a:solidFill>
              </a:rPr>
              <a:t>gaps, </a:t>
            </a:r>
            <a:r>
              <a:rPr lang="en-GB" sz="2800" dirty="0">
                <a:solidFill>
                  <a:srgbClr val="004297"/>
                </a:solidFill>
              </a:rPr>
              <a:t>including the </a:t>
            </a:r>
            <a:r>
              <a:rPr lang="en-GB" sz="2800" dirty="0" smtClean="0">
                <a:solidFill>
                  <a:srgbClr val="004297"/>
                </a:solidFill>
              </a:rPr>
              <a:t>poverty-related </a:t>
            </a:r>
            <a:r>
              <a:rPr lang="en-GB" sz="2800" dirty="0">
                <a:solidFill>
                  <a:srgbClr val="004297"/>
                </a:solidFill>
              </a:rPr>
              <a:t>attainment gap, or gaps related to additional support needs or protected characteristics?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1562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1.3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Leadership of change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1A2BFC-37E2-AA4E-94CB-0F60E9D6E106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6601036D-57DE-AF4F-8EFD-8ED75535BFC8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1F28039-8A2F-3244-B651-94B1B4375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03870" y="2411219"/>
              <a:ext cx="1110037" cy="111003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04D56E3-E188-B940-A960-ED4578359A6B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0B29E6D-E21E-8844-B719-3863B1CE101C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DBF2E9-6170-3C40-8E38-2BDE80F300B1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1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740650" cy="4035800"/>
          </a:xfrm>
        </p:spPr>
        <p:txBody>
          <a:bodyPr lIns="0" tIns="0" rIns="0" bIns="0" numCol="1" spcCol="180000"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are we taking account of </a:t>
            </a:r>
            <a:r>
              <a:rPr lang="en-GB" sz="2800" b="1" dirty="0" err="1" smtClean="0">
                <a:solidFill>
                  <a:srgbClr val="004297"/>
                </a:solidFill>
              </a:rPr>
              <a:t>DYW</a:t>
            </a:r>
            <a:r>
              <a:rPr lang="en-GB" sz="2800" b="1" dirty="0" smtClean="0">
                <a:solidFill>
                  <a:srgbClr val="004297"/>
                </a:solidFill>
              </a:rPr>
              <a:t> priorities </a:t>
            </a:r>
            <a:r>
              <a:rPr lang="en-GB" sz="2800" dirty="0" smtClean="0">
                <a:solidFill>
                  <a:srgbClr val="004297"/>
                </a:solidFill>
              </a:rPr>
              <a:t>in </a:t>
            </a:r>
            <a:r>
              <a:rPr lang="en-GB" sz="2800" dirty="0">
                <a:solidFill>
                  <a:srgbClr val="004297"/>
                </a:solidFill>
              </a:rPr>
              <a:t>our planning for continuous improvement?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1561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1.3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Leadership of change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5068B8-93C0-ED40-B1A6-5199773518FD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6E51BD61-9626-0F47-B378-A2E782A2B832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709563F1-BCAA-1F41-8C7E-36328633A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03870" y="2411219"/>
              <a:ext cx="1110037" cy="111003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D4AAFCE-32A6-1A4A-A5A7-FF519E267BCD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C8B8E3C-79EC-0F4A-B489-4AF4CF94A204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F680C48-8C01-1243-8126-5C9340591063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45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13480C-3D92-1B44-B75F-E3B65C65EAED}"/>
              </a:ext>
            </a:extLst>
          </p:cNvPr>
          <p:cNvSpPr/>
          <p:nvPr/>
        </p:nvSpPr>
        <p:spPr>
          <a:xfrm>
            <a:off x="8796338" y="1304925"/>
            <a:ext cx="2700337" cy="4154043"/>
          </a:xfrm>
          <a:prstGeom prst="rect">
            <a:avLst/>
          </a:prstGeom>
          <a:solidFill>
            <a:srgbClr val="004297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855761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502620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149479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6" action="ppaction://hlinksldjump"/>
            <a:extLst>
              <a:ext uri="{FF2B5EF4-FFF2-40B4-BE49-F238E27FC236}">
                <a16:creationId xmlns:a16="http://schemas.microsoft.com/office/drawing/2014/main" id="{E3B34208-DDB5-3046-8056-D77298008BA7}"/>
              </a:ext>
            </a:extLst>
          </p:cNvPr>
          <p:cNvSpPr/>
          <p:nvPr/>
        </p:nvSpPr>
        <p:spPr>
          <a:xfrm>
            <a:off x="8796338" y="1304925"/>
            <a:ext cx="2700337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5CAF17-D665-B348-8BDE-3BE466193058}"/>
              </a:ext>
            </a:extLst>
          </p:cNvPr>
          <p:cNvSpPr txBox="1"/>
          <p:nvPr/>
        </p:nvSpPr>
        <p:spPr>
          <a:xfrm>
            <a:off x="658813" y="4143719"/>
            <a:ext cx="2736851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2BC5CD"/>
                </a:solidFill>
              </a:rPr>
              <a:t>What is working consistently well?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778965-1DE0-0741-A29F-9D252239877E}"/>
              </a:ext>
            </a:extLst>
          </p:cNvPr>
          <p:cNvSpPr txBox="1"/>
          <p:nvPr/>
        </p:nvSpPr>
        <p:spPr>
          <a:xfrm>
            <a:off x="3395663" y="4143719"/>
            <a:ext cx="2663825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FFC000"/>
                </a:solidFill>
              </a:rPr>
              <a:t>What is</a:t>
            </a:r>
          </a:p>
          <a:p>
            <a:pPr lvl="0" algn="ctr"/>
            <a:r>
              <a:rPr lang="en-GB" sz="2000" dirty="0">
                <a:solidFill>
                  <a:srgbClr val="FFC000"/>
                </a:solidFill>
              </a:rPr>
              <a:t>improving?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DFDB32-8B9E-5B4F-9EB2-D98A266283F7}"/>
              </a:ext>
            </a:extLst>
          </p:cNvPr>
          <p:cNvSpPr txBox="1"/>
          <p:nvPr/>
        </p:nvSpPr>
        <p:spPr>
          <a:xfrm>
            <a:off x="8796338" y="4143719"/>
            <a:ext cx="2700337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004297"/>
                </a:solidFill>
              </a:rPr>
              <a:t>Challenge</a:t>
            </a:r>
          </a:p>
          <a:p>
            <a:pPr lvl="0" algn="ctr"/>
            <a:r>
              <a:rPr lang="en-GB" sz="2000" dirty="0">
                <a:solidFill>
                  <a:srgbClr val="004297"/>
                </a:solidFill>
              </a:rPr>
              <a:t>questions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3DFBD6-D11D-F242-B918-B0C3409F85E7}"/>
              </a:ext>
            </a:extLst>
          </p:cNvPr>
          <p:cNvGrpSpPr/>
          <p:nvPr/>
        </p:nvGrpSpPr>
        <p:grpSpPr>
          <a:xfrm>
            <a:off x="1116048" y="2029686"/>
            <a:ext cx="1817813" cy="1798856"/>
            <a:chOff x="1067974" y="2029686"/>
            <a:chExt cx="1817813" cy="1798856"/>
          </a:xfrm>
        </p:grpSpPr>
        <p:sp>
          <p:nvSpPr>
            <p:cNvPr id="13" name="Shape 4500">
              <a:extLst>
                <a:ext uri="{FF2B5EF4-FFF2-40B4-BE49-F238E27FC236}">
                  <a16:creationId xmlns:a16="http://schemas.microsoft.com/office/drawing/2014/main" id="{E3FC50D0-7953-7F43-8413-02ED74BC15EA}"/>
                </a:ext>
              </a:extLst>
            </p:cNvPr>
            <p:cNvSpPr/>
            <p:nvPr/>
          </p:nvSpPr>
          <p:spPr>
            <a:xfrm>
              <a:off x="1067974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57795E3D-2CD2-6A47-8495-C6327497D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46703" y="2504463"/>
              <a:ext cx="799890" cy="79989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FF4906B-1ABE-E34A-ADE1-3F548E94E32B}"/>
              </a:ext>
            </a:extLst>
          </p:cNvPr>
          <p:cNvGrpSpPr/>
          <p:nvPr/>
        </p:nvGrpSpPr>
        <p:grpSpPr>
          <a:xfrm>
            <a:off x="3897313" y="2009808"/>
            <a:ext cx="1817813" cy="1798856"/>
            <a:chOff x="3897313" y="2009808"/>
            <a:chExt cx="1817813" cy="1798856"/>
          </a:xfrm>
        </p:grpSpPr>
        <p:sp>
          <p:nvSpPr>
            <p:cNvPr id="39" name="Shape 4500">
              <a:extLst>
                <a:ext uri="{FF2B5EF4-FFF2-40B4-BE49-F238E27FC236}">
                  <a16:creationId xmlns:a16="http://schemas.microsoft.com/office/drawing/2014/main" id="{0AA35A65-9AB1-FB42-B5DC-5561BD4B51BC}"/>
                </a:ext>
              </a:extLst>
            </p:cNvPr>
            <p:cNvSpPr/>
            <p:nvPr/>
          </p:nvSpPr>
          <p:spPr>
            <a:xfrm>
              <a:off x="3897313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71E09E54-C35A-0242-99B5-8B3D0157B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75025" y="2378042"/>
              <a:ext cx="1062388" cy="106238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9B2EA4-5253-7E45-BA44-8E6491E00EE8}"/>
              </a:ext>
            </a:extLst>
          </p:cNvPr>
          <p:cNvGrpSpPr/>
          <p:nvPr/>
        </p:nvGrpSpPr>
        <p:grpSpPr>
          <a:xfrm>
            <a:off x="9251121" y="2029686"/>
            <a:ext cx="1817814" cy="1803069"/>
            <a:chOff x="9102079" y="2029686"/>
            <a:chExt cx="1817814" cy="1803069"/>
          </a:xfrm>
        </p:grpSpPr>
        <p:sp>
          <p:nvSpPr>
            <p:cNvPr id="33" name="Shape 4502">
              <a:extLst>
                <a:ext uri="{FF2B5EF4-FFF2-40B4-BE49-F238E27FC236}">
                  <a16:creationId xmlns:a16="http://schemas.microsoft.com/office/drawing/2014/main" id="{A8C6D1AE-B187-8A47-B0DD-7167E9E8D12B}"/>
                </a:ext>
              </a:extLst>
            </p:cNvPr>
            <p:cNvSpPr/>
            <p:nvPr/>
          </p:nvSpPr>
          <p:spPr>
            <a:xfrm>
              <a:off x="9102079" y="202968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E96B1633-303D-B44A-97BE-4FF0DB16D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485809" y="2378646"/>
              <a:ext cx="1050354" cy="1050354"/>
            </a:xfrm>
            <a:prstGeom prst="rect">
              <a:avLst/>
            </a:prstGeom>
          </p:spPr>
        </p:pic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658813" y="712382"/>
            <a:ext cx="8459061" cy="443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b="1" dirty="0">
                <a:solidFill>
                  <a:srgbClr val="004297"/>
                </a:solidFill>
              </a:rPr>
              <a:t>QI 2.3 </a:t>
            </a:r>
            <a:r>
              <a:rPr lang="en-GB" sz="3200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hlinkClick r:id="rId13" action="ppaction://hlinksldjump"/>
            <a:extLst>
              <a:ext uri="{FF2B5EF4-FFF2-40B4-BE49-F238E27FC236}">
                <a16:creationId xmlns:a16="http://schemas.microsoft.com/office/drawing/2014/main" id="{43BCB9FF-59E8-AC46-92B2-EFA0ED620243}"/>
              </a:ext>
            </a:extLst>
          </p:cNvPr>
          <p:cNvSpPr/>
          <p:nvPr/>
        </p:nvSpPr>
        <p:spPr>
          <a:xfrm>
            <a:off x="4709319" y="5571744"/>
            <a:ext cx="2700337" cy="524256"/>
          </a:xfrm>
          <a:prstGeom prst="roundRect">
            <a:avLst/>
          </a:prstGeom>
          <a:gradFill flip="none" rotWithShape="1">
            <a:gsLst>
              <a:gs pos="0">
                <a:srgbClr val="004297">
                  <a:shade val="30000"/>
                  <a:satMod val="115000"/>
                </a:srgbClr>
              </a:gs>
              <a:gs pos="50000">
                <a:srgbClr val="004297">
                  <a:shade val="67500"/>
                  <a:satMod val="115000"/>
                </a:srgbClr>
              </a:gs>
              <a:gs pos="100000">
                <a:srgbClr val="004297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Evaluations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A7E40C-EE6F-6142-9E73-2BBA0E8260AE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37" name="Rectangle 3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71C91C5-907D-7246-80A7-20AA82630DC5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9B8102-EEC2-714C-BD9E-4C79CD5D346B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CA0FA1C-6248-BF4E-A226-9DB44A00ECE5}"/>
              </a:ext>
            </a:extLst>
          </p:cNvPr>
          <p:cNvGrpSpPr/>
          <p:nvPr/>
        </p:nvGrpSpPr>
        <p:grpSpPr>
          <a:xfrm>
            <a:off x="6059488" y="1974690"/>
            <a:ext cx="2736850" cy="3320283"/>
            <a:chOff x="6059488" y="1974690"/>
            <a:chExt cx="2736850" cy="332028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30F077A-85DD-D448-AB03-1ADA40FE7508}"/>
                </a:ext>
              </a:extLst>
            </p:cNvPr>
            <p:cNvSpPr txBox="1"/>
            <p:nvPr/>
          </p:nvSpPr>
          <p:spPr>
            <a:xfrm>
              <a:off x="6059488" y="4143719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36DC14C-F29D-F34A-A921-6B3A0B6ABEE0}"/>
                </a:ext>
              </a:extLst>
            </p:cNvPr>
            <p:cNvGrpSpPr/>
            <p:nvPr/>
          </p:nvGrpSpPr>
          <p:grpSpPr>
            <a:xfrm>
              <a:off x="6477202" y="1974690"/>
              <a:ext cx="1817813" cy="1798856"/>
              <a:chOff x="6477202" y="1974690"/>
              <a:chExt cx="1817813" cy="1798856"/>
            </a:xfrm>
          </p:grpSpPr>
          <p:sp>
            <p:nvSpPr>
              <p:cNvPr id="43" name="Shape 4500">
                <a:extLst>
                  <a:ext uri="{FF2B5EF4-FFF2-40B4-BE49-F238E27FC236}">
                    <a16:creationId xmlns:a16="http://schemas.microsoft.com/office/drawing/2014/main" id="{DEA04B7E-5B8A-474E-AB9F-5AB5753A6412}"/>
                  </a:ext>
                </a:extLst>
              </p:cNvPr>
              <p:cNvSpPr/>
              <p:nvPr/>
            </p:nvSpPr>
            <p:spPr>
              <a:xfrm>
                <a:off x="6477202" y="1974690"/>
                <a:ext cx="1817813" cy="1798856"/>
              </a:xfrm>
              <a:prstGeom prst="ellipse">
                <a:avLst/>
              </a:prstGeom>
              <a:solidFill>
                <a:srgbClr val="B3D236"/>
              </a:soli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44" name="Graphic 43">
                <a:extLst>
                  <a:ext uri="{FF2B5EF4-FFF2-40B4-BE49-F238E27FC236}">
                    <a16:creationId xmlns:a16="http://schemas.microsoft.com/office/drawing/2014/main" id="{173BC74C-3C97-DB41-9671-2494E97CFE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6908922" y="2393998"/>
                <a:ext cx="960241" cy="9602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5760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 animBg="1"/>
      <p:bldP spid="27" grpId="0" animBg="1"/>
      <p:bldP spid="28" grpId="0" animBg="1"/>
      <p:bldP spid="29" grpId="0" animBg="1"/>
      <p:bldP spid="20" grpId="0"/>
      <p:bldP spid="32" grpId="0"/>
      <p:bldP spid="35" grpId="0"/>
      <p:bldP spid="19" grpId="0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49" y="1828799"/>
            <a:ext cx="8137525" cy="4004441"/>
          </a:xfrm>
        </p:spPr>
        <p:txBody>
          <a:bodyPr lIns="0" tIns="0" rIns="0" bIns="0" numCol="1" spcCol="180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culture and ethos across most school communities, with very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relationships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between learners and staff, continues to be a strength. </a:t>
            </a:r>
          </a:p>
          <a:p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 provide a wide range of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motivating learning environments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which support children and young people to engage well and to apply and reinforce their learning.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</a:t>
            </a:r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0541F6-578B-2049-AD70-179BAB3D351A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806D887-9B9A-8C49-B795-B5CC05AA987E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DDBC9B2-6ECE-E142-A375-9052E8035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1991" y="2245651"/>
              <a:ext cx="1149483" cy="1149483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09CE6D6-3EB8-4C4D-9630-6F3C4BB35679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6DEDF91-E7A7-D943-9D06-3591C7A87198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23F3C21-BDF1-B141-8BBD-77EA79B6360B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73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753" y="1682858"/>
            <a:ext cx="8101013" cy="4384874"/>
          </a:xfrm>
        </p:spPr>
        <p:txBody>
          <a:bodyPr lIns="0" tIns="0" rIns="0" bIns="0" numCol="1" spcCol="180000"/>
          <a:lstStyle/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Most schools are focusing on improving the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consistency of the quality of learning and teaching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across classes in order to improve outcomes for children and young people. </a:t>
            </a:r>
          </a:p>
          <a:p>
            <a:pPr lvl="0"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Teachers are using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 technologies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enhance learning and teaching. </a:t>
            </a:r>
          </a:p>
          <a:p>
            <a:pPr lvl="0"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quality of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oral feedback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children and young people is improving. 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358A64-3E4C-FB41-9EAC-2BA004A02A32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91E0DDA-74FD-2D4B-8E84-D29DB75252CC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19260B75-97DE-484E-8CD2-1AEBDB7D8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1991" y="2245651"/>
              <a:ext cx="1149483" cy="1149483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4A3735C-36E0-BF4F-A4E3-C9271A56DF95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62F390E-5CB5-824B-BF07-4EBBEBDAE589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21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14AFD74-D798-614E-BA44-4A36B626C1AE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57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8101013" cy="4384874"/>
          </a:xfrm>
        </p:spPr>
        <p:txBody>
          <a:bodyPr lIns="0" tIns="0" rIns="0" bIns="0" numCol="1" spcCol="180000"/>
          <a:lstStyle/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 now use a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wider range of assessment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 and engage in a range of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moderation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approaches within and beyond schools.</a:t>
            </a:r>
          </a:p>
          <a:p>
            <a:pPr lvl="0">
              <a:spcAft>
                <a:spcPts val="300"/>
              </a:spcAft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 use data more effectively to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 support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to put in place suitable interventions within literacy and numeracy to address gaps in attainment and achievement.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B34655-9FA8-874E-936F-A01127C6CED8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8118625-B2FA-C843-A205-0FD0CE8FC6FD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64CD301-CC2D-564A-B4C1-71586A080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1991" y="2245651"/>
              <a:ext cx="1149483" cy="1149483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C7A5CF8-B581-804D-8FC5-D4BFDDDFA1FB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5BDA029-E98A-C046-AE5B-65425468277C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21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2C34DC-4CD6-4847-8F8B-56AB7563EDAF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6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728827"/>
            <a:ext cx="7740650" cy="4395621"/>
          </a:xfrm>
        </p:spPr>
        <p:txBody>
          <a:bodyPr numCol="1" spcCol="180000"/>
          <a:lstStyle/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Improving learners’ quality of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of digital technologies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remains an area for further development. </a:t>
            </a:r>
          </a:p>
          <a:p>
            <a:pPr lvl="0"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More needs to be done to ensure learners are clear about their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next steps in learning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lvl="0"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Achieving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consistently high-quality learning and teaching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across all sectors remains a priority for improvement. 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1055688" y="1536192"/>
            <a:ext cx="9478573" cy="42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</a:t>
            </a:r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D903A7-6E76-9C46-AA84-73D0D52EFFC4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  <a:solidFill>
            <a:srgbClr val="B3D236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C6154DF-E314-6C4D-8B6D-15EB33ACF52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40129058-1B7D-5E4E-A03B-7322C030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1991" y="2245651"/>
              <a:ext cx="1149483" cy="1149483"/>
            </a:xfrm>
            <a:prstGeom prst="rect">
              <a:avLst/>
            </a:prstGeom>
            <a:grpFill/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64F1DE7-B4C4-8343-97AD-65167513027A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B934671-4282-654C-AA8A-A28618A47AC3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C5B8FED-E506-B945-8939-821687C0797A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8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765948"/>
            <a:ext cx="7740650" cy="4395621"/>
          </a:xfrm>
        </p:spPr>
        <p:txBody>
          <a:bodyPr numCol="1" spcCol="180000"/>
          <a:lstStyle/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 need to build on moderation work to continue to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 the reliability and validity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teachers’ judgements of children’s and young people’s progress and achievement across all learning. </a:t>
            </a:r>
          </a:p>
          <a:p>
            <a:pPr lvl="0"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sharing of effective practice in the use of tracking and monitoring in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areas of the curriculum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broad general education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BGE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across all school sectors is needed.</a:t>
            </a: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1055688" y="1577799"/>
            <a:ext cx="9478573" cy="42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</a:t>
            </a:r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FED3AF-9572-C741-BAA2-BDFAC39B791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EB4ED16-4C80-CA4D-AB5A-4931B65A0BD8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9767EE71-607B-634C-A805-5CDACABE1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1991" y="2245651"/>
              <a:ext cx="1149483" cy="1149483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190DAFD-8F5A-4942-9048-D56AB283F20F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49053FC-E429-E748-9C27-8AEBB8FA2E8B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EF3EF72-CC22-5442-816C-0D4F10DD0735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95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1055688" y="1577799"/>
            <a:ext cx="9478573" cy="42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Evaluations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123C32-BA3C-0746-962C-5D1EBD497818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B3D236">
              <a:alpha val="10000"/>
            </a:srgbClr>
          </a:solidFill>
        </p:spPr>
        <p:txBody>
          <a:bodyPr/>
          <a:lstStyle/>
          <a:p>
            <a:r>
              <a:rPr lang="en-GB" dirty="0">
                <a:solidFill>
                  <a:srgbClr val="004297"/>
                </a:solidFill>
              </a:rPr>
              <a:t>Evaluations of 2.3 Learning, teaching and assessment (2018-2019)</a:t>
            </a:r>
          </a:p>
          <a:p>
            <a:r>
              <a:rPr lang="en-GB" dirty="0">
                <a:solidFill>
                  <a:srgbClr val="004297"/>
                </a:solidFill>
              </a:rPr>
              <a:t>252 schools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B507DE-594E-B740-BBD6-CE864CB639C9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5F0DE3A-3AD2-524F-9DB2-A569F254FA91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4DECDB-ED9F-E148-9502-B9B954DF3BCE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034991E-E15E-B849-8784-83F1BED98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446" y="2934950"/>
            <a:ext cx="10080000" cy="199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3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BE80EF-F0FD-E345-A8DC-B26CC4CB0803}"/>
              </a:ext>
            </a:extLst>
          </p:cNvPr>
          <p:cNvSpPr/>
          <p:nvPr/>
        </p:nvSpPr>
        <p:spPr>
          <a:xfrm>
            <a:off x="0" y="349404"/>
            <a:ext cx="12192000" cy="6858000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0E38A4-848F-AB4F-8E5E-31F34B4CB193}"/>
              </a:ext>
            </a:extLst>
          </p:cNvPr>
          <p:cNvSpPr/>
          <p:nvPr/>
        </p:nvSpPr>
        <p:spPr>
          <a:xfrm>
            <a:off x="106363" y="153458"/>
            <a:ext cx="11906250" cy="6551083"/>
          </a:xfrm>
          <a:prstGeom prst="rect">
            <a:avLst/>
          </a:prstGeom>
          <a:solidFill>
            <a:srgbClr val="009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BE9AC43F-B871-084D-9A8D-1D9C9271CB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89" y="1304925"/>
            <a:ext cx="6012800" cy="3384550"/>
          </a:xfrm>
          <a:prstGeom prst="rect">
            <a:avLst/>
          </a:prstGeom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05C9362C-E044-C54E-A71A-51727B33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4" y="549275"/>
            <a:ext cx="7740650" cy="755650"/>
          </a:xfrm>
          <a:noFill/>
        </p:spPr>
        <p:txBody>
          <a:bodyPr>
            <a:noAutofit/>
          </a:bodyPr>
          <a:lstStyle/>
          <a:p>
            <a:r>
              <a:rPr lang="en-GB" sz="2400" dirty="0">
                <a:solidFill>
                  <a:srgbClr val="B3D236"/>
                </a:solidFill>
              </a:rPr>
              <a:t>How does this presentation work?</a:t>
            </a:r>
            <a:endParaRPr lang="en-US" sz="2400" dirty="0">
              <a:solidFill>
                <a:srgbClr val="B3D236"/>
              </a:solidFill>
            </a:endParaRPr>
          </a:p>
        </p:txBody>
      </p:sp>
      <p:sp>
        <p:nvSpPr>
          <p:cNvPr id="46" name="Closing Ico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D5D32F-1751-CA43-967D-63E0D56B5661}"/>
              </a:ext>
            </a:extLst>
          </p:cNvPr>
          <p:cNvSpPr>
            <a:spLocks/>
          </p:cNvSpPr>
          <p:nvPr/>
        </p:nvSpPr>
        <p:spPr bwMode="auto">
          <a:xfrm>
            <a:off x="11663995" y="453447"/>
            <a:ext cx="170256" cy="170256"/>
          </a:xfrm>
          <a:custGeom>
            <a:avLst/>
            <a:gdLst/>
            <a:ahLst/>
            <a:cxnLst/>
            <a:rect l="0" t="0" r="r" b="b"/>
            <a:pathLst>
              <a:path w="21470" h="21471">
                <a:moveTo>
                  <a:pt x="21120" y="17597"/>
                </a:moveTo>
                <a:lnTo>
                  <a:pt x="14257" y="10735"/>
                </a:lnTo>
                <a:lnTo>
                  <a:pt x="21067" y="3925"/>
                </a:lnTo>
                <a:cubicBezTo>
                  <a:pt x="21396" y="3596"/>
                  <a:pt x="21513" y="3253"/>
                  <a:pt x="21419" y="2897"/>
                </a:cubicBezTo>
                <a:cubicBezTo>
                  <a:pt x="21324" y="2543"/>
                  <a:pt x="20727" y="1816"/>
                  <a:pt x="20190" y="1280"/>
                </a:cubicBezTo>
                <a:cubicBezTo>
                  <a:pt x="19654" y="743"/>
                  <a:pt x="18932" y="142"/>
                  <a:pt x="18585" y="39"/>
                </a:cubicBezTo>
                <a:cubicBezTo>
                  <a:pt x="18239" y="-65"/>
                  <a:pt x="17910" y="38"/>
                  <a:pt x="17598" y="350"/>
                </a:cubicBezTo>
                <a:lnTo>
                  <a:pt x="10735" y="7213"/>
                </a:lnTo>
                <a:lnTo>
                  <a:pt x="3925" y="403"/>
                </a:lnTo>
                <a:cubicBezTo>
                  <a:pt x="3596" y="74"/>
                  <a:pt x="3253" y="-43"/>
                  <a:pt x="2897" y="52"/>
                </a:cubicBezTo>
                <a:cubicBezTo>
                  <a:pt x="2542" y="146"/>
                  <a:pt x="1816" y="743"/>
                  <a:pt x="1280" y="1280"/>
                </a:cubicBezTo>
                <a:cubicBezTo>
                  <a:pt x="743" y="1816"/>
                  <a:pt x="142" y="2538"/>
                  <a:pt x="39" y="2885"/>
                </a:cubicBezTo>
                <a:cubicBezTo>
                  <a:pt x="-65" y="3231"/>
                  <a:pt x="39" y="3560"/>
                  <a:pt x="350" y="3873"/>
                </a:cubicBezTo>
                <a:lnTo>
                  <a:pt x="7213" y="10735"/>
                </a:lnTo>
                <a:lnTo>
                  <a:pt x="403" y="17545"/>
                </a:lnTo>
                <a:cubicBezTo>
                  <a:pt x="74" y="17874"/>
                  <a:pt x="-43" y="18217"/>
                  <a:pt x="52" y="18572"/>
                </a:cubicBezTo>
                <a:cubicBezTo>
                  <a:pt x="146" y="18927"/>
                  <a:pt x="744" y="19654"/>
                  <a:pt x="1280" y="20190"/>
                </a:cubicBezTo>
                <a:cubicBezTo>
                  <a:pt x="1817" y="20727"/>
                  <a:pt x="2538" y="21328"/>
                  <a:pt x="2885" y="21431"/>
                </a:cubicBezTo>
                <a:cubicBezTo>
                  <a:pt x="3232" y="21535"/>
                  <a:pt x="3561" y="21432"/>
                  <a:pt x="3873" y="21120"/>
                </a:cubicBezTo>
                <a:lnTo>
                  <a:pt x="10735" y="14258"/>
                </a:lnTo>
                <a:lnTo>
                  <a:pt x="17545" y="21067"/>
                </a:lnTo>
                <a:cubicBezTo>
                  <a:pt x="17874" y="21396"/>
                  <a:pt x="18217" y="21513"/>
                  <a:pt x="18572" y="21418"/>
                </a:cubicBezTo>
                <a:cubicBezTo>
                  <a:pt x="18927" y="21324"/>
                  <a:pt x="19653" y="20726"/>
                  <a:pt x="20190" y="20190"/>
                </a:cubicBezTo>
                <a:cubicBezTo>
                  <a:pt x="20727" y="19653"/>
                  <a:pt x="21328" y="18932"/>
                  <a:pt x="21431" y="18585"/>
                </a:cubicBezTo>
                <a:cubicBezTo>
                  <a:pt x="21535" y="18239"/>
                  <a:pt x="21432" y="17909"/>
                  <a:pt x="21120" y="17597"/>
                </a:cubicBezTo>
                <a:close/>
                <a:moveTo>
                  <a:pt x="21120" y="17597"/>
                </a:moveTo>
              </a:path>
            </a:pathLst>
          </a:custGeom>
          <a:solidFill>
            <a:srgbClr val="B3D236"/>
          </a:solidFill>
          <a:ln>
            <a:noFill/>
          </a:ln>
        </p:spPr>
        <p:txBody>
          <a:bodyPr lIns="0" tIns="0" rIns="0" bIns="0"/>
          <a:lstStyle/>
          <a:p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9200F356-E70D-344B-89EB-42B237CE0619}"/>
                  </a:ext>
                </a:extLst>
              </p14:cNvPr>
              <p14:cNvContentPartPr/>
              <p14:nvPr/>
            </p14:nvContentPartPr>
            <p14:xfrm>
              <a:off x="1524371" y="3624829"/>
              <a:ext cx="28440" cy="684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9200F356-E70D-344B-89EB-42B237CE06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09251" y="3609709"/>
                <a:ext cx="59040" cy="3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95" name="Group 94">
            <a:extLst>
              <a:ext uri="{FF2B5EF4-FFF2-40B4-BE49-F238E27FC236}">
                <a16:creationId xmlns:a16="http://schemas.microsoft.com/office/drawing/2014/main" id="{B788746D-2E29-164A-8BCB-6950A57D8801}"/>
              </a:ext>
            </a:extLst>
          </p:cNvPr>
          <p:cNvGrpSpPr/>
          <p:nvPr/>
        </p:nvGrpSpPr>
        <p:grpSpPr>
          <a:xfrm>
            <a:off x="8497489" y="4031569"/>
            <a:ext cx="2999186" cy="2422895"/>
            <a:chOff x="8497489" y="4031569"/>
            <a:chExt cx="2999186" cy="2422895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0BC880E-28E3-C74F-8255-2A9B2508B861}"/>
                </a:ext>
              </a:extLst>
            </p:cNvPr>
            <p:cNvGrpSpPr/>
            <p:nvPr/>
          </p:nvGrpSpPr>
          <p:grpSpPr>
            <a:xfrm>
              <a:off x="8497489" y="4031569"/>
              <a:ext cx="2773689" cy="1654366"/>
              <a:chOff x="8497489" y="4031569"/>
              <a:chExt cx="2773689" cy="1654366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0254F9B4-8101-6C43-8CCE-1455D2DE1F74}"/>
                  </a:ext>
                </a:extLst>
              </p:cNvPr>
              <p:cNvSpPr/>
              <p:nvPr/>
            </p:nvSpPr>
            <p:spPr>
              <a:xfrm>
                <a:off x="9616812" y="4031569"/>
                <a:ext cx="1654366" cy="16543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8F15236E-5F59-1244-AEEE-2AF32354A184}"/>
                  </a:ext>
                </a:extLst>
              </p:cNvPr>
              <p:cNvGrpSpPr/>
              <p:nvPr/>
            </p:nvGrpSpPr>
            <p:grpSpPr>
              <a:xfrm>
                <a:off x="9724642" y="4689475"/>
                <a:ext cx="1369860" cy="338554"/>
                <a:chOff x="7426478" y="3259723"/>
                <a:chExt cx="1369860" cy="338554"/>
              </a:xfrm>
            </p:grpSpPr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D3A3EB83-AC60-8542-8E38-8AB0545ECA32}"/>
                    </a:ext>
                  </a:extLst>
                </p:cNvPr>
                <p:cNvSpPr txBox="1"/>
                <p:nvPr/>
              </p:nvSpPr>
              <p:spPr>
                <a:xfrm>
                  <a:off x="7462167" y="3259723"/>
                  <a:ext cx="1308050" cy="33855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◀</a:t>
                  </a:r>
                  <a:r>
                    <a:rPr lang="bg-BG" sz="2200" b="1" dirty="0">
                      <a:solidFill>
                        <a:schemeClr val="accent1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004297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•</a:t>
                  </a:r>
                  <a:r>
                    <a:rPr lang="en-GB" sz="2200" b="1" dirty="0">
                      <a:solidFill>
                        <a:schemeClr val="accent1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•</a:t>
                  </a:r>
                  <a:r>
                    <a:rPr lang="en-GB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•</a:t>
                  </a:r>
                  <a:r>
                    <a:rPr lang="en-GB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• •</a:t>
                  </a:r>
                  <a:r>
                    <a:rPr lang="en-GB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▶</a:t>
                  </a:r>
                  <a:endParaRPr lang="en-GB" sz="2200" b="1" dirty="0" err="1">
                    <a:solidFill>
                      <a:srgbClr val="B3D236"/>
                    </a:solidFill>
                    <a:latin typeface="Arial Unicode MS" charset="0"/>
                    <a:ea typeface="Arial Unicode MS" charset="0"/>
                    <a:cs typeface="Arial Unicode MS" charset="0"/>
                  </a:endParaRPr>
                </a:p>
              </p:txBody>
            </p:sp>
            <p:sp>
              <p:nvSpPr>
                <p:cNvPr id="54" name="Rectangle 53">
                  <a:hlinkClick r:id="" action="ppaction://hlinkshowjump?jump=previousslide"/>
                  <a:extLst>
                    <a:ext uri="{FF2B5EF4-FFF2-40B4-BE49-F238E27FC236}">
                      <a16:creationId xmlns:a16="http://schemas.microsoft.com/office/drawing/2014/main" id="{71A53A85-05F1-8A4D-8519-B0CB87EDCC0E}"/>
                    </a:ext>
                  </a:extLst>
                </p:cNvPr>
                <p:cNvSpPr/>
                <p:nvPr/>
              </p:nvSpPr>
              <p:spPr>
                <a:xfrm>
                  <a:off x="7426478" y="3303137"/>
                  <a:ext cx="231972" cy="231968"/>
                </a:xfrm>
                <a:prstGeom prst="rect">
                  <a:avLst/>
                </a:prstGeom>
                <a:solidFill>
                  <a:schemeClr val="accent3">
                    <a:alpha val="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Rectangle 54">
                  <a:hlinkClick r:id="" action="ppaction://hlinkshowjump?jump=nextslide"/>
                  <a:extLst>
                    <a:ext uri="{FF2B5EF4-FFF2-40B4-BE49-F238E27FC236}">
                      <a16:creationId xmlns:a16="http://schemas.microsoft.com/office/drawing/2014/main" id="{55A34279-1AC1-CE41-B675-CCB8508838C1}"/>
                    </a:ext>
                  </a:extLst>
                </p:cNvPr>
                <p:cNvSpPr/>
                <p:nvPr/>
              </p:nvSpPr>
              <p:spPr>
                <a:xfrm>
                  <a:off x="8564366" y="3303137"/>
                  <a:ext cx="231972" cy="231968"/>
                </a:xfrm>
                <a:prstGeom prst="rect">
                  <a:avLst/>
                </a:prstGeom>
                <a:solidFill>
                  <a:schemeClr val="accent3">
                    <a:alpha val="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67" name="Elbow Connector 66">
                <a:extLst>
                  <a:ext uri="{FF2B5EF4-FFF2-40B4-BE49-F238E27FC236}">
                    <a16:creationId xmlns:a16="http://schemas.microsoft.com/office/drawing/2014/main" id="{23B8ABF5-4D65-964D-94B3-3305C1D2B2AD}"/>
                  </a:ext>
                </a:extLst>
              </p:cNvPr>
              <p:cNvCxnSpPr>
                <a:cxnSpLocks/>
                <a:stCxn id="42" idx="2"/>
                <a:endCxn id="52" idx="2"/>
              </p:cNvCxnSpPr>
              <p:nvPr/>
            </p:nvCxnSpPr>
            <p:spPr>
              <a:xfrm rot="16200000" flipH="1">
                <a:off x="8972512" y="4214451"/>
                <a:ext cx="169277" cy="1119323"/>
              </a:xfrm>
              <a:prstGeom prst="bentConnector2">
                <a:avLst/>
              </a:prstGeom>
              <a:ln w="25400">
                <a:solidFill>
                  <a:srgbClr val="004297"/>
                </a:solidFill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66D07BD-FAAC-1C48-9977-BEE4402CE468}"/>
                </a:ext>
              </a:extLst>
            </p:cNvPr>
            <p:cNvSpPr txBox="1"/>
            <p:nvPr/>
          </p:nvSpPr>
          <p:spPr>
            <a:xfrm>
              <a:off x="9440333" y="5808133"/>
              <a:ext cx="2056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Use the navigation to move forwards or backwards through the </a:t>
              </a:r>
              <a:r>
                <a:rPr lang="en-US" sz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slides.</a:t>
              </a:r>
              <a:endParaRPr lang="en-US" sz="1200" dirty="0">
                <a:solidFill>
                  <a:prstClr val="white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46B68DB-0F77-164D-B27F-C4A62D9C29FE}"/>
              </a:ext>
            </a:extLst>
          </p:cNvPr>
          <p:cNvGrpSpPr/>
          <p:nvPr/>
        </p:nvGrpSpPr>
        <p:grpSpPr>
          <a:xfrm>
            <a:off x="8226633" y="549275"/>
            <a:ext cx="3754204" cy="1258888"/>
            <a:chOff x="7818670" y="549275"/>
            <a:chExt cx="3754204" cy="1258888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26E17C2-98EA-134F-A67D-7E01B4A90754}"/>
                </a:ext>
              </a:extLst>
            </p:cNvPr>
            <p:cNvGrpSpPr/>
            <p:nvPr/>
          </p:nvGrpSpPr>
          <p:grpSpPr>
            <a:xfrm>
              <a:off x="7818670" y="549275"/>
              <a:ext cx="977668" cy="977668"/>
              <a:chOff x="4234153" y="1304925"/>
              <a:chExt cx="977668" cy="9776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53BA3D1-7EF4-304F-80D6-AD51B4E4EA5D}"/>
                  </a:ext>
                </a:extLst>
              </p:cNvPr>
              <p:cNvSpPr/>
              <p:nvPr/>
            </p:nvSpPr>
            <p:spPr>
              <a:xfrm>
                <a:off x="4234153" y="1304925"/>
                <a:ext cx="977668" cy="97766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F5826D8B-1351-5945-AE75-0FC536EF8DAD}"/>
                  </a:ext>
                </a:extLst>
              </p:cNvPr>
              <p:cNvGrpSpPr/>
              <p:nvPr/>
            </p:nvGrpSpPr>
            <p:grpSpPr>
              <a:xfrm>
                <a:off x="4477851" y="1512591"/>
                <a:ext cx="490272" cy="562336"/>
                <a:chOff x="4438185" y="1426504"/>
                <a:chExt cx="658813" cy="755650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D2BD77B4-92EB-5346-9600-0090CF1ACC1C}"/>
                    </a:ext>
                  </a:extLst>
                </p:cNvPr>
                <p:cNvSpPr/>
                <p:nvPr/>
              </p:nvSpPr>
              <p:spPr>
                <a:xfrm>
                  <a:off x="4438185" y="1426504"/>
                  <a:ext cx="658813" cy="755650"/>
                </a:xfrm>
                <a:prstGeom prst="rect">
                  <a:avLst/>
                </a:prstGeom>
                <a:solidFill>
                  <a:srgbClr val="00994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4289BEFE-76CD-B242-A8E6-CDA63BF2A22B}"/>
                    </a:ext>
                  </a:extLst>
                </p:cNvPr>
                <p:cNvGrpSpPr/>
                <p:nvPr/>
              </p:nvGrpSpPr>
              <p:grpSpPr>
                <a:xfrm>
                  <a:off x="4513838" y="1753793"/>
                  <a:ext cx="495494" cy="94689"/>
                  <a:chOff x="146719" y="274861"/>
                  <a:chExt cx="376808" cy="72008"/>
                </a:xfrm>
              </p:grpSpPr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C4DA978F-49CD-4E42-80A9-E0C632C8BC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46719" y="274861"/>
                    <a:ext cx="72008" cy="72008"/>
                  </a:xfrm>
                  <a:prstGeom prst="ellipse">
                    <a:avLst/>
                  </a:prstGeom>
                  <a:solidFill>
                    <a:srgbClr val="B3D236"/>
                  </a:solidFill>
                  <a:ln>
                    <a:solidFill>
                      <a:srgbClr val="B3D23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Oval 37">
                    <a:extLst>
                      <a:ext uri="{FF2B5EF4-FFF2-40B4-BE49-F238E27FC236}">
                        <a16:creationId xmlns:a16="http://schemas.microsoft.com/office/drawing/2014/main" id="{7DFDFA95-7B6C-C345-97F1-6A4E7768E6E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99119" y="274861"/>
                    <a:ext cx="72008" cy="72008"/>
                  </a:xfrm>
                  <a:prstGeom prst="ellipse">
                    <a:avLst/>
                  </a:prstGeom>
                  <a:solidFill>
                    <a:srgbClr val="B3D236"/>
                  </a:solidFill>
                  <a:ln>
                    <a:solidFill>
                      <a:srgbClr val="B3D23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Oval 38">
                    <a:extLst>
                      <a:ext uri="{FF2B5EF4-FFF2-40B4-BE49-F238E27FC236}">
                        <a16:creationId xmlns:a16="http://schemas.microsoft.com/office/drawing/2014/main" id="{DA28EC23-E2DE-314F-81BC-71C8CD3B436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451519" y="274861"/>
                    <a:ext cx="72008" cy="72008"/>
                  </a:xfrm>
                  <a:prstGeom prst="ellipse">
                    <a:avLst/>
                  </a:prstGeom>
                  <a:solidFill>
                    <a:srgbClr val="B3D236"/>
                  </a:solidFill>
                  <a:ln>
                    <a:solidFill>
                      <a:srgbClr val="B3D23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cxnSp>
          <p:nvCxnSpPr>
            <p:cNvPr id="78" name="Elbow Connector 77">
              <a:extLst>
                <a:ext uri="{FF2B5EF4-FFF2-40B4-BE49-F238E27FC236}">
                  <a16:creationId xmlns:a16="http://schemas.microsoft.com/office/drawing/2014/main" id="{CB774424-116C-AF4A-8C27-9946D609BC04}"/>
                </a:ext>
              </a:extLst>
            </p:cNvPr>
            <p:cNvCxnSpPr>
              <a:cxnSpLocks/>
              <a:endCxn id="21" idx="4"/>
            </p:cNvCxnSpPr>
            <p:nvPr/>
          </p:nvCxnSpPr>
          <p:spPr>
            <a:xfrm rot="10800000">
              <a:off x="8307505" y="1526943"/>
              <a:ext cx="2510551" cy="281220"/>
            </a:xfrm>
            <a:prstGeom prst="bentConnector2">
              <a:avLst/>
            </a:prstGeom>
            <a:ln w="25400">
              <a:solidFill>
                <a:srgbClr val="004297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EB9E139-231C-DD46-A5ED-4787C49B10B9}"/>
                </a:ext>
              </a:extLst>
            </p:cNvPr>
            <p:cNvSpPr txBox="1"/>
            <p:nvPr/>
          </p:nvSpPr>
          <p:spPr>
            <a:xfrm>
              <a:off x="8872537" y="607483"/>
              <a:ext cx="2700337" cy="646331"/>
            </a:xfrm>
            <a:prstGeom prst="rect">
              <a:avLst/>
            </a:prstGeom>
            <a:noFill/>
          </p:spPr>
          <p:txBody>
            <a:bodyPr wrap="square" rIns="90000" rtlCol="0">
              <a:spAutoFit/>
            </a:bodyPr>
            <a:lstStyle/>
            <a:p>
              <a:pPr marL="7938" lvl="1"/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Quickly navigate to different</a:t>
              </a:r>
            </a:p>
            <a:p>
              <a:pPr marL="7938" lvl="1"/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sections by using the menu at </a:t>
              </a:r>
            </a:p>
            <a:p>
              <a:pPr marL="7938" lvl="1"/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the top left hand corner.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436FF4C-D8F1-A14A-A535-39BC8A06E9D4}"/>
              </a:ext>
            </a:extLst>
          </p:cNvPr>
          <p:cNvGrpSpPr/>
          <p:nvPr/>
        </p:nvGrpSpPr>
        <p:grpSpPr>
          <a:xfrm>
            <a:off x="5418804" y="3086100"/>
            <a:ext cx="3668524" cy="3428526"/>
            <a:chOff x="5525747" y="2832100"/>
            <a:chExt cx="3668524" cy="3428526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0FF24EB-657E-D448-8269-342ED195F66C}"/>
                </a:ext>
              </a:extLst>
            </p:cNvPr>
            <p:cNvSpPr txBox="1"/>
            <p:nvPr/>
          </p:nvSpPr>
          <p:spPr>
            <a:xfrm>
              <a:off x="7755466" y="4902200"/>
              <a:ext cx="14388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Click these buttons to navigate to areas of interest within each QI</a:t>
              </a: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1D05D02-47AD-F342-803C-DEA33580A4AB}"/>
                </a:ext>
              </a:extLst>
            </p:cNvPr>
            <p:cNvGrpSpPr/>
            <p:nvPr/>
          </p:nvGrpSpPr>
          <p:grpSpPr>
            <a:xfrm>
              <a:off x="5525747" y="2832100"/>
              <a:ext cx="2100415" cy="3428526"/>
              <a:chOff x="5525747" y="2832100"/>
              <a:chExt cx="2100415" cy="3428526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87E0A24B-E032-D941-A2B8-628A2EDB163A}"/>
                  </a:ext>
                </a:extLst>
              </p:cNvPr>
              <p:cNvGrpSpPr/>
              <p:nvPr/>
            </p:nvGrpSpPr>
            <p:grpSpPr>
              <a:xfrm>
                <a:off x="5525747" y="4160211"/>
                <a:ext cx="2100415" cy="2100415"/>
                <a:chOff x="3713087" y="3429000"/>
                <a:chExt cx="2100415" cy="2100415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B46EDCF5-EFD3-1445-B4AB-BB17B89A1429}"/>
                    </a:ext>
                  </a:extLst>
                </p:cNvPr>
                <p:cNvSpPr/>
                <p:nvPr/>
              </p:nvSpPr>
              <p:spPr>
                <a:xfrm>
                  <a:off x="3713087" y="3429000"/>
                  <a:ext cx="2100415" cy="210041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0F565D3F-1A6B-3B4C-B993-98FB1D55BC49}"/>
                    </a:ext>
                  </a:extLst>
                </p:cNvPr>
                <p:cNvSpPr txBox="1"/>
                <p:nvPr/>
              </p:nvSpPr>
              <p:spPr>
                <a:xfrm>
                  <a:off x="3968092" y="4824561"/>
                  <a:ext cx="1541805" cy="489534"/>
                </a:xfrm>
                <a:prstGeom prst="rect">
                  <a:avLst/>
                </a:prstGeom>
                <a:noFill/>
              </p:spPr>
              <p:txBody>
                <a:bodyPr wrap="square" lIns="90000" tIns="90000" rIns="90000" bIns="90000" rtlCol="0">
                  <a:spAutoFit/>
                </a:bodyPr>
                <a:lstStyle/>
                <a:p>
                  <a:pPr lvl="0" algn="ctr"/>
                  <a:r>
                    <a:rPr lang="en-GB" sz="1000" dirty="0">
                      <a:solidFill>
                        <a:srgbClr val="2BC5CD"/>
                      </a:solidFill>
                    </a:rPr>
                    <a:t>What is working consistently well?</a:t>
                  </a:r>
                </a:p>
              </p:txBody>
            </p: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240320A5-7189-4546-9175-A387F7E5BCD9}"/>
                    </a:ext>
                  </a:extLst>
                </p:cNvPr>
                <p:cNvGrpSpPr/>
                <p:nvPr/>
              </p:nvGrpSpPr>
              <p:grpSpPr>
                <a:xfrm>
                  <a:off x="4169702" y="3667764"/>
                  <a:ext cx="1197753" cy="1185262"/>
                  <a:chOff x="1067974" y="2029686"/>
                  <a:chExt cx="1817813" cy="1798856"/>
                </a:xfrm>
              </p:grpSpPr>
              <p:sp>
                <p:nvSpPr>
                  <p:cNvPr id="48" name="Shape 4500">
                    <a:extLst>
                      <a:ext uri="{FF2B5EF4-FFF2-40B4-BE49-F238E27FC236}">
                        <a16:creationId xmlns:a16="http://schemas.microsoft.com/office/drawing/2014/main" id="{4CE4939E-BD32-6149-8925-BB31DFF91B26}"/>
                      </a:ext>
                    </a:extLst>
                  </p:cNvPr>
                  <p:cNvSpPr/>
                  <p:nvPr/>
                </p:nvSpPr>
                <p:spPr>
                  <a:xfrm>
                    <a:off x="1067974" y="2029686"/>
                    <a:ext cx="1817813" cy="17988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00ABB5">
                          <a:lumMod val="90000"/>
                        </a:srgbClr>
                      </a:gs>
                      <a:gs pos="74000">
                        <a:srgbClr val="00ABB5"/>
                      </a:gs>
                      <a:gs pos="83000">
                        <a:srgbClr val="00ABB5"/>
                      </a:gs>
                      <a:gs pos="99000">
                        <a:srgbClr val="00ABB5">
                          <a:lumMod val="78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</p:spPr>
                <p:txBody>
                  <a:bodyPr lIns="45713" tIns="22850" rIns="45713" bIns="22850" anchor="ctr"/>
                  <a:lstStyle/>
                  <a:p>
                    <a:pPr algn="ctr" defTabSz="914034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sz="3599">
                      <a:solidFill>
                        <a:schemeClr val="lt1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pic>
                <p:nvPicPr>
                  <p:cNvPr id="49" name="Graphic 48">
                    <a:extLst>
                      <a:ext uri="{FF2B5EF4-FFF2-40B4-BE49-F238E27FC236}">
                        <a16:creationId xmlns:a16="http://schemas.microsoft.com/office/drawing/2014/main" id="{5CFE5C80-0F99-1A40-B0D6-43CF0E3A2B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  <a:ext uri="{96DAC541-7B7A-43D3-8B79-37D633B846F1}">
                        <asvg:svgBlip xmlns=""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46703" y="2504463"/>
                    <a:ext cx="799890" cy="799890"/>
                  </a:xfrm>
                  <a:prstGeom prst="rect">
                    <a:avLst/>
                  </a:prstGeom>
                </p:spPr>
              </p:pic>
            </p:grpSp>
          </p:grp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0E6FB17E-52E1-CE45-A07F-91743FDF53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8600" y="2832100"/>
                <a:ext cx="0" cy="1308100"/>
              </a:xfrm>
              <a:prstGeom prst="straightConnector1">
                <a:avLst/>
              </a:prstGeom>
              <a:ln w="22225">
                <a:solidFill>
                  <a:srgbClr val="004297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B52D49B0-B03A-A24F-9816-BDE58A20CD4A}"/>
              </a:ext>
            </a:extLst>
          </p:cNvPr>
          <p:cNvSpPr txBox="1"/>
          <p:nvPr/>
        </p:nvSpPr>
        <p:spPr>
          <a:xfrm>
            <a:off x="658813" y="1304925"/>
            <a:ext cx="374385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This presentation is designed to enable you to view and revisit sections depending on your focus and how much detail you would like.</a:t>
            </a: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It has a number of interactive features and menus to enhance your navigation through the presentation. It can also be used as a standard click through.</a:t>
            </a: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Make sure you view in slide show mode to benefit from the interactive features.</a:t>
            </a:r>
          </a:p>
        </p:txBody>
      </p:sp>
    </p:spTree>
    <p:extLst>
      <p:ext uri="{BB962C8B-B14F-4D97-AF65-F5344CB8AC3E}">
        <p14:creationId xmlns:p14="http://schemas.microsoft.com/office/powerpoint/2010/main" val="173544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740650" cy="4035800"/>
          </a:xfrm>
        </p:spPr>
        <p:txBody>
          <a:bodyPr lIns="0" tIns="0" rIns="0" bIns="0" numCol="1" spcCol="180000"/>
          <a:lstStyle/>
          <a:p>
            <a:pPr marL="277813" indent="-2778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What actions are we taking to ensure </a:t>
            </a:r>
            <a:r>
              <a:rPr lang="en-GB" sz="2800" b="1" dirty="0">
                <a:solidFill>
                  <a:srgbClr val="004297"/>
                </a:solidFill>
              </a:rPr>
              <a:t>learning and teaching </a:t>
            </a:r>
            <a:r>
              <a:rPr lang="en-GB" sz="2800" dirty="0">
                <a:solidFill>
                  <a:srgbClr val="004297"/>
                </a:solidFill>
              </a:rPr>
              <a:t>is of a </a:t>
            </a:r>
            <a:r>
              <a:rPr lang="en-GB" sz="2800" b="1" dirty="0">
                <a:solidFill>
                  <a:srgbClr val="004297"/>
                </a:solidFill>
              </a:rPr>
              <a:t>consistently </a:t>
            </a:r>
            <a:r>
              <a:rPr lang="en-GB" sz="2800" b="1" dirty="0" smtClean="0">
                <a:solidFill>
                  <a:srgbClr val="004297"/>
                </a:solidFill>
              </a:rPr>
              <a:t>high quality</a:t>
            </a:r>
            <a:r>
              <a:rPr lang="en-GB" sz="2800" b="1" dirty="0">
                <a:solidFill>
                  <a:srgbClr val="004297"/>
                </a:solidFill>
              </a:rPr>
              <a:t>?</a:t>
            </a:r>
          </a:p>
          <a:p>
            <a:pPr>
              <a:spcAft>
                <a:spcPts val="600"/>
              </a:spcAft>
            </a:pPr>
            <a:endParaRPr lang="en-GB" sz="1000" dirty="0">
              <a:solidFill>
                <a:srgbClr val="004297"/>
              </a:solidFill>
            </a:endParaRPr>
          </a:p>
          <a:p>
            <a:pPr marL="277813" indent="-2778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do we plan learning to effectively meet all learners’ needs and to ensure appropriate </a:t>
            </a:r>
            <a:r>
              <a:rPr lang="en-GB" sz="2800" b="1" dirty="0">
                <a:solidFill>
                  <a:srgbClr val="004297"/>
                </a:solidFill>
              </a:rPr>
              <a:t>pace and challenge in learning</a:t>
            </a:r>
            <a:r>
              <a:rPr lang="en-GB" sz="2800" dirty="0">
                <a:solidFill>
                  <a:srgbClr val="004297"/>
                </a:solidFill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A9E96C-B53A-A242-88EB-ECE8862BD4A7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70001B14-0BB2-3C44-A3D5-E2A91AA50265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39C7E1FE-1F9B-2444-9A0C-69838F842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10657" y="2417232"/>
              <a:ext cx="1149483" cy="114948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13CFB8B-312E-F04B-A2BE-166960F82009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7ED3CC5-0004-E94E-BBDB-2A707980770D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63BBDA1-34BD-BB45-8066-08B4C309FA2A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740650" cy="4035800"/>
          </a:xfrm>
        </p:spPr>
        <p:txBody>
          <a:bodyPr lIns="0" tIns="0" rIns="0" bIns="0" numCol="1" spcCol="180000"/>
          <a:lstStyle/>
          <a:p>
            <a:pPr marL="317500" indent="-2778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well do we enable </a:t>
            </a:r>
            <a:r>
              <a:rPr lang="en-GB" sz="2800" b="1" dirty="0">
                <a:solidFill>
                  <a:srgbClr val="004297"/>
                </a:solidFill>
              </a:rPr>
              <a:t>learners to articulate their developing skills</a:t>
            </a:r>
            <a:r>
              <a:rPr lang="en-GB" sz="2800" dirty="0">
                <a:solidFill>
                  <a:srgbClr val="004297"/>
                </a:solidFill>
              </a:rPr>
              <a:t> and value these in terms of future learning and career pathways?</a:t>
            </a:r>
          </a:p>
          <a:p>
            <a:pPr marL="39687">
              <a:spcAft>
                <a:spcPts val="600"/>
              </a:spcAft>
            </a:pPr>
            <a:endParaRPr lang="en-GB" sz="1000" dirty="0">
              <a:solidFill>
                <a:srgbClr val="004297"/>
              </a:solidFill>
            </a:endParaRPr>
          </a:p>
          <a:p>
            <a:pPr marL="317500" indent="-2778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 are our planned opportunities for learners to </a:t>
            </a:r>
            <a:r>
              <a:rPr lang="en-GB" sz="2800" b="1" dirty="0">
                <a:solidFill>
                  <a:srgbClr val="004297"/>
                </a:solidFill>
              </a:rPr>
              <a:t>discuss and reflect on their learning</a:t>
            </a:r>
            <a:r>
              <a:rPr lang="en-GB" sz="2800" dirty="0">
                <a:solidFill>
                  <a:srgbClr val="004297"/>
                </a:solidFill>
              </a:rPr>
              <a:t> to empower them to lead and take increasing responsibility for their own learning?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3BC5F0-E180-ED45-B73C-8F86C2A5DFDD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E2910724-2835-9246-8C82-3C04690BA8B0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C84026DF-B80E-2F40-B154-64123AF7C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10657" y="2417232"/>
              <a:ext cx="1149483" cy="114948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1204B7D-583A-654B-A013-85758708FC66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92883FD-EDBD-EF44-89AD-63A9DD7B9E32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EBC979-3F45-4949-A0A6-535FF9670243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81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939086" cy="4035800"/>
          </a:xfrm>
        </p:spPr>
        <p:txBody>
          <a:bodyPr lIns="0" tIns="0" rIns="0" bIns="0" numCol="1" spcCol="180000"/>
          <a:lstStyle/>
          <a:p>
            <a:pPr marL="277813" indent="-2778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effectively do we </a:t>
            </a:r>
            <a:r>
              <a:rPr lang="en-GB" sz="2800" b="1" dirty="0">
                <a:solidFill>
                  <a:srgbClr val="004297"/>
                </a:solidFill>
              </a:rPr>
              <a:t>actively involve learners </a:t>
            </a:r>
            <a:r>
              <a:rPr lang="en-GB" sz="2800" dirty="0">
                <a:solidFill>
                  <a:srgbClr val="004297"/>
                </a:solidFill>
              </a:rPr>
              <a:t>in planning and leading their own learning?</a:t>
            </a:r>
          </a:p>
          <a:p>
            <a:pPr>
              <a:spcAft>
                <a:spcPts val="600"/>
              </a:spcAft>
            </a:pPr>
            <a:endParaRPr lang="en-GB" sz="1000" dirty="0">
              <a:solidFill>
                <a:srgbClr val="004297"/>
              </a:solidFill>
            </a:endParaRPr>
          </a:p>
          <a:p>
            <a:pPr marL="277813" indent="-2778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 is our use of </a:t>
            </a:r>
            <a:r>
              <a:rPr lang="en-GB" sz="2800" b="1" dirty="0">
                <a:solidFill>
                  <a:srgbClr val="004297"/>
                </a:solidFill>
              </a:rPr>
              <a:t>digital technologies </a:t>
            </a:r>
            <a:r>
              <a:rPr lang="en-GB" sz="2800" dirty="0">
                <a:solidFill>
                  <a:srgbClr val="004297"/>
                </a:solidFill>
              </a:rPr>
              <a:t>to enhance learning and develop skills for learning, life and work?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80B3D2-CE86-1E4D-A192-3CC58C8CAC8A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E922556E-FC67-A34D-A9D2-451AE4FFA6E4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796FB106-D9D5-F84A-BB7D-C20580F3C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10657" y="2417232"/>
              <a:ext cx="1149483" cy="114948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7FFDE9F-5238-284F-A192-12351E655062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B8A2052-38A9-4347-9517-0E7BAC637D6F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9002AE-CDE7-894F-8476-5B8ACB2777FF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9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808163"/>
            <a:ext cx="7939087" cy="4035800"/>
          </a:xfrm>
        </p:spPr>
        <p:txBody>
          <a:bodyPr lIns="0" tIns="0" rIns="0" bIns="0" numCol="1" spcCol="180000"/>
          <a:lstStyle/>
          <a:p>
            <a:pPr marL="296863" indent="-2968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 are our approaches to </a:t>
            </a:r>
            <a:r>
              <a:rPr lang="en-GB" sz="2800" b="1" dirty="0">
                <a:solidFill>
                  <a:srgbClr val="004297"/>
                </a:solidFill>
              </a:rPr>
              <a:t>monitoring and tracking</a:t>
            </a:r>
            <a:r>
              <a:rPr lang="en-GB" sz="2800" dirty="0">
                <a:solidFill>
                  <a:srgbClr val="004297"/>
                </a:solidFill>
              </a:rPr>
              <a:t> across all curriculum </a:t>
            </a:r>
            <a:r>
              <a:rPr lang="en-GB" sz="2800" dirty="0" smtClean="0">
                <a:solidFill>
                  <a:srgbClr val="004297"/>
                </a:solidFill>
              </a:rPr>
              <a:t>areas, using </a:t>
            </a:r>
            <a:r>
              <a:rPr lang="en-GB" sz="2800" dirty="0">
                <a:solidFill>
                  <a:srgbClr val="004297"/>
                </a:solidFill>
              </a:rPr>
              <a:t>data to: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set learning targets with children and young people; 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evaluate their progress; and 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put in place appropriate interventions to raise attainment and close any gaps?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F05286-EC37-5A40-9476-00B1A78B094D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4659F9A0-408E-AE43-87EA-E5BDA1C55AF0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CC1A1023-CF0D-3144-9721-9E51CAF20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10657" y="2417232"/>
              <a:ext cx="1149483" cy="114948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3F210F0-7F59-DD49-A050-0B7135275812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D61F005-5EB0-1F46-B71B-F5F3EA5AAF07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07FB9F6-6BE8-BB4E-8356-9FDB4811B1CC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89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939086" cy="4035800"/>
          </a:xfrm>
        </p:spPr>
        <p:txBody>
          <a:bodyPr lIns="0" tIns="0" rIns="0" bIns="0" numCol="1" spcCol="180000"/>
          <a:lstStyle/>
          <a:p>
            <a:pPr marL="277813" indent="-2778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are our approaches to </a:t>
            </a:r>
            <a:r>
              <a:rPr lang="en-GB" sz="2800" b="1" dirty="0">
                <a:solidFill>
                  <a:srgbClr val="004297"/>
                </a:solidFill>
              </a:rPr>
              <a:t>moderation</a:t>
            </a:r>
            <a:r>
              <a:rPr lang="en-GB" sz="2800" dirty="0">
                <a:solidFill>
                  <a:srgbClr val="004297"/>
                </a:solidFill>
              </a:rPr>
              <a:t> and use of National Benchmarks </a:t>
            </a:r>
            <a:r>
              <a:rPr lang="en-GB" sz="2800" dirty="0" smtClean="0">
                <a:solidFill>
                  <a:srgbClr val="004297"/>
                </a:solidFill>
              </a:rPr>
              <a:t>improving the validity </a:t>
            </a:r>
            <a:r>
              <a:rPr lang="en-GB" sz="2800" dirty="0">
                <a:solidFill>
                  <a:srgbClr val="004297"/>
                </a:solidFill>
              </a:rPr>
              <a:t>and reliability of professional judgements of learners’ progress and attainment?</a:t>
            </a:r>
          </a:p>
          <a:p>
            <a:pPr>
              <a:spcAft>
                <a:spcPts val="600"/>
              </a:spcAft>
            </a:pPr>
            <a:endParaRPr lang="en-GB" sz="1000" dirty="0">
              <a:solidFill>
                <a:srgbClr val="004297"/>
              </a:solidFill>
            </a:endParaRPr>
          </a:p>
          <a:p>
            <a:pPr marL="277813" indent="-2778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To what extent do we </a:t>
            </a:r>
            <a:r>
              <a:rPr lang="en-GB" sz="2800" b="1" dirty="0">
                <a:solidFill>
                  <a:srgbClr val="004297"/>
                </a:solidFill>
              </a:rPr>
              <a:t>use assessment information in the planning</a:t>
            </a:r>
            <a:r>
              <a:rPr lang="en-GB" sz="2800" dirty="0">
                <a:solidFill>
                  <a:srgbClr val="004297"/>
                </a:solidFill>
              </a:rPr>
              <a:t> of learning and teaching?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2.3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2" y="558904"/>
            <a:ext cx="45462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Learning, teaching and assessment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4614D7-0A9E-9842-B2EE-6A09E474CF24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A43689F7-12FD-8640-9AFA-B47F81C1E61A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B92A5480-E707-5545-A1CF-9C3F6CBBA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10657" y="2417232"/>
              <a:ext cx="1149483" cy="114948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A847A9B-06EA-F040-899D-63F5341FCA8E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A236113-DCAD-AE44-951C-31A5E4F7C97A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8334AD5-585E-D244-9BCD-660415A06AC8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23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13480C-3D92-1B44-B75F-E3B65C65EAED}"/>
              </a:ext>
            </a:extLst>
          </p:cNvPr>
          <p:cNvSpPr/>
          <p:nvPr/>
        </p:nvSpPr>
        <p:spPr>
          <a:xfrm>
            <a:off x="8796338" y="1304925"/>
            <a:ext cx="2700337" cy="4154043"/>
          </a:xfrm>
          <a:prstGeom prst="rect">
            <a:avLst/>
          </a:prstGeom>
          <a:solidFill>
            <a:srgbClr val="004297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844672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593703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216122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6" action="ppaction://hlinksldjump"/>
            <a:extLst>
              <a:ext uri="{FF2B5EF4-FFF2-40B4-BE49-F238E27FC236}">
                <a16:creationId xmlns:a16="http://schemas.microsoft.com/office/drawing/2014/main" id="{E3B34208-DDB5-3046-8056-D77298008BA7}"/>
              </a:ext>
            </a:extLst>
          </p:cNvPr>
          <p:cNvSpPr/>
          <p:nvPr/>
        </p:nvSpPr>
        <p:spPr>
          <a:xfrm>
            <a:off x="8796338" y="1304925"/>
            <a:ext cx="2700337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5CAF17-D665-B348-8BDE-3BE466193058}"/>
              </a:ext>
            </a:extLst>
          </p:cNvPr>
          <p:cNvSpPr txBox="1"/>
          <p:nvPr/>
        </p:nvSpPr>
        <p:spPr>
          <a:xfrm>
            <a:off x="658813" y="4143719"/>
            <a:ext cx="2736851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2BC5CD"/>
                </a:solidFill>
              </a:rPr>
              <a:t>What is working consistently well?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778965-1DE0-0741-A29F-9D252239877E}"/>
              </a:ext>
            </a:extLst>
          </p:cNvPr>
          <p:cNvSpPr txBox="1"/>
          <p:nvPr/>
        </p:nvSpPr>
        <p:spPr>
          <a:xfrm>
            <a:off x="3395663" y="4143719"/>
            <a:ext cx="2663825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FFC000"/>
                </a:solidFill>
              </a:rPr>
              <a:t>What is</a:t>
            </a:r>
          </a:p>
          <a:p>
            <a:pPr lvl="0" algn="ctr"/>
            <a:r>
              <a:rPr lang="en-GB" sz="2000" dirty="0">
                <a:solidFill>
                  <a:srgbClr val="FFC000"/>
                </a:solidFill>
              </a:rPr>
              <a:t>improving?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DFDB32-8B9E-5B4F-9EB2-D98A266283F7}"/>
              </a:ext>
            </a:extLst>
          </p:cNvPr>
          <p:cNvSpPr txBox="1"/>
          <p:nvPr/>
        </p:nvSpPr>
        <p:spPr>
          <a:xfrm>
            <a:off x="8796338" y="4143719"/>
            <a:ext cx="2700337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004297"/>
                </a:solidFill>
              </a:rPr>
              <a:t>Challenge</a:t>
            </a:r>
          </a:p>
          <a:p>
            <a:pPr lvl="0" algn="ctr"/>
            <a:r>
              <a:rPr lang="en-GB" sz="2000" dirty="0">
                <a:solidFill>
                  <a:srgbClr val="004297"/>
                </a:solidFill>
              </a:rPr>
              <a:t>questions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3DFBD6-D11D-F242-B918-B0C3409F85E7}"/>
              </a:ext>
            </a:extLst>
          </p:cNvPr>
          <p:cNvGrpSpPr/>
          <p:nvPr/>
        </p:nvGrpSpPr>
        <p:grpSpPr>
          <a:xfrm>
            <a:off x="1116048" y="2029686"/>
            <a:ext cx="1817813" cy="1798856"/>
            <a:chOff x="1067974" y="2029686"/>
            <a:chExt cx="1817813" cy="1798856"/>
          </a:xfrm>
        </p:grpSpPr>
        <p:sp>
          <p:nvSpPr>
            <p:cNvPr id="13" name="Shape 4500">
              <a:extLst>
                <a:ext uri="{FF2B5EF4-FFF2-40B4-BE49-F238E27FC236}">
                  <a16:creationId xmlns:a16="http://schemas.microsoft.com/office/drawing/2014/main" id="{E3FC50D0-7953-7F43-8413-02ED74BC15EA}"/>
                </a:ext>
              </a:extLst>
            </p:cNvPr>
            <p:cNvSpPr/>
            <p:nvPr/>
          </p:nvSpPr>
          <p:spPr>
            <a:xfrm>
              <a:off x="1067974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57795E3D-2CD2-6A47-8495-C6327497D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46703" y="2504463"/>
              <a:ext cx="799890" cy="79989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FF4906B-1ABE-E34A-ADE1-3F548E94E32B}"/>
              </a:ext>
            </a:extLst>
          </p:cNvPr>
          <p:cNvGrpSpPr/>
          <p:nvPr/>
        </p:nvGrpSpPr>
        <p:grpSpPr>
          <a:xfrm>
            <a:off x="3897313" y="2009808"/>
            <a:ext cx="1817813" cy="1798856"/>
            <a:chOff x="3897313" y="2009808"/>
            <a:chExt cx="1817813" cy="1798856"/>
          </a:xfrm>
        </p:grpSpPr>
        <p:sp>
          <p:nvSpPr>
            <p:cNvPr id="39" name="Shape 4500">
              <a:extLst>
                <a:ext uri="{FF2B5EF4-FFF2-40B4-BE49-F238E27FC236}">
                  <a16:creationId xmlns:a16="http://schemas.microsoft.com/office/drawing/2014/main" id="{0AA35A65-9AB1-FB42-B5DC-5561BD4B51BC}"/>
                </a:ext>
              </a:extLst>
            </p:cNvPr>
            <p:cNvSpPr/>
            <p:nvPr/>
          </p:nvSpPr>
          <p:spPr>
            <a:xfrm>
              <a:off x="3897313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71E09E54-C35A-0242-99B5-8B3D0157B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75025" y="2378042"/>
              <a:ext cx="1062388" cy="106238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9B2EA4-5253-7E45-BA44-8E6491E00EE8}"/>
              </a:ext>
            </a:extLst>
          </p:cNvPr>
          <p:cNvGrpSpPr/>
          <p:nvPr/>
        </p:nvGrpSpPr>
        <p:grpSpPr>
          <a:xfrm>
            <a:off x="9251121" y="2029686"/>
            <a:ext cx="1817814" cy="1803069"/>
            <a:chOff x="9102079" y="2029686"/>
            <a:chExt cx="1817814" cy="1803069"/>
          </a:xfrm>
        </p:grpSpPr>
        <p:sp>
          <p:nvSpPr>
            <p:cNvPr id="33" name="Shape 4502">
              <a:extLst>
                <a:ext uri="{FF2B5EF4-FFF2-40B4-BE49-F238E27FC236}">
                  <a16:creationId xmlns:a16="http://schemas.microsoft.com/office/drawing/2014/main" id="{A8C6D1AE-B187-8A47-B0DD-7167E9E8D12B}"/>
                </a:ext>
              </a:extLst>
            </p:cNvPr>
            <p:cNvSpPr/>
            <p:nvPr/>
          </p:nvSpPr>
          <p:spPr>
            <a:xfrm>
              <a:off x="9102079" y="202968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E96B1633-303D-B44A-97BE-4FF0DB16D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485809" y="2378646"/>
              <a:ext cx="1050354" cy="1050354"/>
            </a:xfrm>
            <a:prstGeom prst="rect">
              <a:avLst/>
            </a:prstGeom>
          </p:spPr>
        </p:pic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658812" y="712382"/>
            <a:ext cx="9329250" cy="443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b="1" dirty="0">
                <a:solidFill>
                  <a:srgbClr val="004297"/>
                </a:solidFill>
              </a:rPr>
              <a:t>QI 3.1 </a:t>
            </a:r>
            <a:r>
              <a:rPr lang="en-GB" sz="3200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hlinkClick r:id="rId13" action="ppaction://hlinksldjump"/>
            <a:extLst>
              <a:ext uri="{FF2B5EF4-FFF2-40B4-BE49-F238E27FC236}">
                <a16:creationId xmlns:a16="http://schemas.microsoft.com/office/drawing/2014/main" id="{C1B70961-62A1-0340-9C63-76ABE76D2760}"/>
              </a:ext>
            </a:extLst>
          </p:cNvPr>
          <p:cNvSpPr/>
          <p:nvPr/>
        </p:nvSpPr>
        <p:spPr>
          <a:xfrm>
            <a:off x="4709319" y="5571744"/>
            <a:ext cx="2700337" cy="524256"/>
          </a:xfrm>
          <a:prstGeom prst="roundRect">
            <a:avLst/>
          </a:prstGeom>
          <a:gradFill flip="none" rotWithShape="1">
            <a:gsLst>
              <a:gs pos="0">
                <a:srgbClr val="004297">
                  <a:shade val="30000"/>
                  <a:satMod val="115000"/>
                </a:srgbClr>
              </a:gs>
              <a:gs pos="50000">
                <a:srgbClr val="004297">
                  <a:shade val="67500"/>
                  <a:satMod val="115000"/>
                </a:srgbClr>
              </a:gs>
              <a:gs pos="100000">
                <a:srgbClr val="004297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Evaluations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0866D8A-C2E9-3248-804B-1B76DFDB47FC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37" name="Rectangle 3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1AC1B3F-AC4C-1541-8701-471C8040E87E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87165D4-C9F1-FC45-9215-C33FD19B4F4E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6813116-7532-924F-BB6D-C9C224D9A820}"/>
              </a:ext>
            </a:extLst>
          </p:cNvPr>
          <p:cNvGrpSpPr/>
          <p:nvPr/>
        </p:nvGrpSpPr>
        <p:grpSpPr>
          <a:xfrm>
            <a:off x="6059488" y="1974690"/>
            <a:ext cx="2736850" cy="3320283"/>
            <a:chOff x="6059488" y="1974690"/>
            <a:chExt cx="2736850" cy="332028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46D941D-CB12-9040-B336-45034B4C1B18}"/>
                </a:ext>
              </a:extLst>
            </p:cNvPr>
            <p:cNvSpPr txBox="1"/>
            <p:nvPr/>
          </p:nvSpPr>
          <p:spPr>
            <a:xfrm>
              <a:off x="6059488" y="4143719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EDBC8D5-D08E-2548-AFAF-30B5A8FC0DE6}"/>
                </a:ext>
              </a:extLst>
            </p:cNvPr>
            <p:cNvGrpSpPr/>
            <p:nvPr/>
          </p:nvGrpSpPr>
          <p:grpSpPr>
            <a:xfrm>
              <a:off x="6477202" y="1974690"/>
              <a:ext cx="1817813" cy="1798856"/>
              <a:chOff x="6477202" y="1974690"/>
              <a:chExt cx="1817813" cy="1798856"/>
            </a:xfrm>
          </p:grpSpPr>
          <p:sp>
            <p:nvSpPr>
              <p:cNvPr id="43" name="Shape 4500">
                <a:extLst>
                  <a:ext uri="{FF2B5EF4-FFF2-40B4-BE49-F238E27FC236}">
                    <a16:creationId xmlns:a16="http://schemas.microsoft.com/office/drawing/2014/main" id="{96062E7F-C4D9-AA4A-AE96-4798556BBC50}"/>
                  </a:ext>
                </a:extLst>
              </p:cNvPr>
              <p:cNvSpPr/>
              <p:nvPr/>
            </p:nvSpPr>
            <p:spPr>
              <a:xfrm>
                <a:off x="6477202" y="1974690"/>
                <a:ext cx="1817813" cy="1798856"/>
              </a:xfrm>
              <a:prstGeom prst="ellipse">
                <a:avLst/>
              </a:prstGeom>
              <a:solidFill>
                <a:srgbClr val="B3D236"/>
              </a:soli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44" name="Graphic 43">
                <a:extLst>
                  <a:ext uri="{FF2B5EF4-FFF2-40B4-BE49-F238E27FC236}">
                    <a16:creationId xmlns:a16="http://schemas.microsoft.com/office/drawing/2014/main" id="{E2180A41-614E-9146-9F36-990948CC6B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6908922" y="2393998"/>
                <a:ext cx="960241" cy="9602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4856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 animBg="1"/>
      <p:bldP spid="27" grpId="0" animBg="1"/>
      <p:bldP spid="28" grpId="0" animBg="1"/>
      <p:bldP spid="29" grpId="0" animBg="1"/>
      <p:bldP spid="20" grpId="0"/>
      <p:bldP spid="32" grpId="0"/>
      <p:bldP spid="35" grpId="0"/>
      <p:bldP spid="19" grpId="0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579607"/>
            <a:ext cx="8101012" cy="4499624"/>
          </a:xfrm>
        </p:spPr>
        <p:txBody>
          <a:bodyPr lIns="0" tIns="0" rIns="0" bIns="0" numCol="1" spcCol="180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Supporting and improving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children’s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young people’s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wellbeing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a high priority for schools.</a:t>
            </a: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 and young people who require additional support for learning have their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needs identified well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most schools. </a:t>
            </a:r>
          </a:p>
          <a:p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Contributions from a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range of partners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including health professionals effectively support the wellbeing of individuals and groups of learners and their progress in learning.</a:t>
            </a:r>
          </a:p>
          <a:p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</a:t>
            </a:r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B337829B-977E-1848-AD3F-3421070A269A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A23284F-782E-1143-82A1-A98E3AD42FAF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48B36BAA-6C35-3146-A776-CFE9F09D0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2617" y="2211917"/>
              <a:ext cx="1119716" cy="1217083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F3232C1-D9E9-5E40-83A5-305C1595F802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CD65EEC-0D31-6E46-901F-5A695FE1C19C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F78104-20D6-6F41-9EEA-E65FC1AC5A13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35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49" y="1828800"/>
            <a:ext cx="7696251" cy="3657600"/>
          </a:xfrm>
        </p:spPr>
        <p:txBody>
          <a:bodyPr lIns="0" tIns="0" rIns="0" bIns="0" numCol="1" spcCol="180000"/>
          <a:lstStyle/>
          <a:p>
            <a:pPr marL="355600" indent="-330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Across sectors,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established systems and processes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 in place to support staff in: </a:t>
            </a:r>
          </a:p>
          <a:p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11200" indent="-35560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delivering their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statutory duties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relation to wellbeing,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equality and inclusion;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</a:p>
          <a:p>
            <a:pPr marL="711200" indent="-355600">
              <a:buClr>
                <a:srgbClr val="00ABB5"/>
              </a:buClr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11200" indent="-35560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developing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their practices in line with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codes of practice. 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</a:t>
            </a:r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9B6F8F-218A-B44F-B10B-CB25374D6252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2F8D784-478B-4544-BCDD-B744100D1B05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9A6DACCF-9EE2-DA46-8EAE-C964A7702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2617" y="2211917"/>
              <a:ext cx="1119716" cy="1217083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B8B30C7-4166-034E-A07E-70DE641A51F4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8" name="Rectangl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9B48EFA-6482-FC42-B146-159F3CC3DF99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4FD92E-86E5-5A41-BE42-6462DBEB0CC8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</p:spTree>
    <p:extLst>
      <p:ext uri="{BB962C8B-B14F-4D97-AF65-F5344CB8AC3E}">
        <p14:creationId xmlns:p14="http://schemas.microsoft.com/office/powerpoint/2010/main" val="152244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317500" lvl="0" indent="-298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increasing focus is given to developing children’s and young people’s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emotional and mental wellbeing and resilience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9050" lvl="0">
              <a:spcAft>
                <a:spcPts val="300"/>
              </a:spcAft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17500" lvl="0" indent="-298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More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children,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young people and staff are aware of the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rights of children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 stated in the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UNCRC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AE96CF-4A53-5146-BF2E-BACA2B25901C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49AEF80-074D-B14A-B6A5-9EFFF8781A29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E1414EE2-4427-C942-AC0D-0788FDDB3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2617" y="2211917"/>
              <a:ext cx="1119716" cy="121708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23FB06B-F979-6843-93FC-0AC23BB27523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0411882-9ACF-094C-A993-70B477B5572F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3CF6BA2-7BE1-5D42-B80E-B2A24DDED3FC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</p:spTree>
    <p:extLst>
      <p:ext uri="{BB962C8B-B14F-4D97-AF65-F5344CB8AC3E}">
        <p14:creationId xmlns:p14="http://schemas.microsoft.com/office/powerpoint/2010/main" val="49630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317500" lvl="0" indent="-298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Increasingly children and young people benefit from opportunities to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express their views and influence </a:t>
            </a:r>
            <a:r>
              <a:rPr lang="en-GB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decision making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9050" lvl="0">
              <a:spcAft>
                <a:spcPts val="300"/>
              </a:spcAft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17500" lvl="0" indent="-298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Across sectors, staff are developing children’s and young people’s understanding and awareness of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diversity and equality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based on their local context.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2D3440-F4BA-D745-9FE5-D97CBE2DC4F5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BA2E5FD-7188-8C4E-8277-DE964EDA76B6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D0D954A4-7A37-3441-9DC2-A398CCBEB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2617" y="2211917"/>
              <a:ext cx="1119716" cy="121708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503733C-43BA-B145-9CF1-8F7507A0887F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9D29D51-207B-C84F-9455-D028DF8FA983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65696D1-6775-DE4B-8DD0-08F488BA2526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</p:spTree>
    <p:extLst>
      <p:ext uri="{BB962C8B-B14F-4D97-AF65-F5344CB8AC3E}">
        <p14:creationId xmlns:p14="http://schemas.microsoft.com/office/powerpoint/2010/main" val="288369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C703FB-4AE8-F541-B96F-CC6D51EC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1711" y="549275"/>
            <a:ext cx="4954627" cy="755650"/>
          </a:xfrm>
          <a:noFill/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4297"/>
                </a:solidFill>
              </a:rPr>
              <a:t>Inspection evidence</a:t>
            </a:r>
            <a:endParaRPr lang="en-US" sz="3200" dirty="0">
              <a:solidFill>
                <a:srgbClr val="004297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8BA71BB-9DC5-1641-827F-58FF63DFF236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D409E-9D0F-CB4A-8F1D-F3C7A3379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0" t="2" r="32527" b="-1287"/>
          <a:stretch/>
        </p:blipFill>
        <p:spPr>
          <a:xfrm>
            <a:off x="0" y="549276"/>
            <a:ext cx="3395661" cy="5529572"/>
          </a:xfrm>
          <a:prstGeom prst="rect">
            <a:avLst/>
          </a:prstGeom>
        </p:spPr>
      </p:pic>
      <p:sp>
        <p:nvSpPr>
          <p:cNvPr id="43" name="TextBox 42">
            <a:hlinkClick r:id="rId4" action="ppaction://hlinksldjump"/>
            <a:extLst>
              <a:ext uri="{FF2B5EF4-FFF2-40B4-BE49-F238E27FC236}">
                <a16:creationId xmlns:a16="http://schemas.microsoft.com/office/drawing/2014/main" id="{FE6F23E0-9E1E-2447-92F1-E90DE58EEB2A}"/>
              </a:ext>
            </a:extLst>
          </p:cNvPr>
          <p:cNvSpPr txBox="1"/>
          <p:nvPr/>
        </p:nvSpPr>
        <p:spPr>
          <a:xfrm>
            <a:off x="5012167" y="2726177"/>
            <a:ext cx="6087633" cy="981977"/>
          </a:xfrm>
          <a:prstGeom prst="rect">
            <a:avLst/>
          </a:prstGeom>
          <a:noFill/>
        </p:spPr>
        <p:txBody>
          <a:bodyPr wrap="square" lIns="0" tIns="90000" rIns="90000" bIns="90000" rtlCol="0">
            <a:spAutoFit/>
          </a:bodyPr>
          <a:lstStyle/>
          <a:p>
            <a:r>
              <a:rPr lang="en-GB" sz="2400" b="1" dirty="0">
                <a:solidFill>
                  <a:srgbClr val="004297"/>
                </a:solidFill>
                <a:highlight>
                  <a:srgbClr val="B3D236"/>
                </a:highlight>
              </a:rPr>
              <a:t>QI 2.3</a:t>
            </a:r>
          </a:p>
          <a:p>
            <a:r>
              <a:rPr lang="en-GB" sz="2800" dirty="0">
                <a:solidFill>
                  <a:srgbClr val="004297"/>
                </a:solidFill>
              </a:rPr>
              <a:t>Learning, teaching and assessment</a:t>
            </a:r>
          </a:p>
        </p:txBody>
      </p:sp>
      <p:sp>
        <p:nvSpPr>
          <p:cNvPr id="44" name="TextBox 43">
            <a:hlinkClick r:id="rId5" action="ppaction://hlinksldjump"/>
            <a:extLst>
              <a:ext uri="{FF2B5EF4-FFF2-40B4-BE49-F238E27FC236}">
                <a16:creationId xmlns:a16="http://schemas.microsoft.com/office/drawing/2014/main" id="{33105B1B-720C-434E-BADC-3F5E3AB6FEE5}"/>
              </a:ext>
            </a:extLst>
          </p:cNvPr>
          <p:cNvSpPr txBox="1"/>
          <p:nvPr/>
        </p:nvSpPr>
        <p:spPr>
          <a:xfrm>
            <a:off x="4997584" y="3881377"/>
            <a:ext cx="6800405" cy="981977"/>
          </a:xfrm>
          <a:prstGeom prst="rect">
            <a:avLst/>
          </a:prstGeom>
          <a:noFill/>
        </p:spPr>
        <p:txBody>
          <a:bodyPr wrap="square" lIns="0" tIns="90000" rIns="90000" bIns="90000" rtlCol="0">
            <a:spAutoFit/>
          </a:bodyPr>
          <a:lstStyle/>
          <a:p>
            <a:r>
              <a:rPr lang="en-GB" sz="2400" b="1" dirty="0">
                <a:solidFill>
                  <a:srgbClr val="004297"/>
                </a:solidFill>
                <a:highlight>
                  <a:srgbClr val="B3D236"/>
                </a:highlight>
              </a:rPr>
              <a:t>QI 3.1</a:t>
            </a:r>
          </a:p>
          <a:p>
            <a:r>
              <a:rPr lang="en-GB" sz="2800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  <p:sp>
        <p:nvSpPr>
          <p:cNvPr id="45" name="TextBox 44">
            <a:hlinkClick r:id="rId6" action="ppaction://hlinksldjump"/>
            <a:extLst>
              <a:ext uri="{FF2B5EF4-FFF2-40B4-BE49-F238E27FC236}">
                <a16:creationId xmlns:a16="http://schemas.microsoft.com/office/drawing/2014/main" id="{33FFF282-4E73-F644-AEEA-0F6A73273EBC}"/>
              </a:ext>
            </a:extLst>
          </p:cNvPr>
          <p:cNvSpPr txBox="1"/>
          <p:nvPr/>
        </p:nvSpPr>
        <p:spPr>
          <a:xfrm>
            <a:off x="4993064" y="1570977"/>
            <a:ext cx="6106736" cy="981977"/>
          </a:xfrm>
          <a:prstGeom prst="rect">
            <a:avLst/>
          </a:prstGeom>
          <a:noFill/>
        </p:spPr>
        <p:txBody>
          <a:bodyPr wrap="square" lIns="0" tIns="90000" rIns="90000" bIns="90000" rtlCol="0">
            <a:spAutoFit/>
          </a:bodyPr>
          <a:lstStyle/>
          <a:p>
            <a:r>
              <a:rPr lang="en-GB" sz="2400" b="1" dirty="0">
                <a:solidFill>
                  <a:srgbClr val="004297"/>
                </a:solidFill>
                <a:highlight>
                  <a:srgbClr val="B3D236"/>
                </a:highlight>
              </a:rPr>
              <a:t>QI 1.3</a:t>
            </a:r>
            <a:endParaRPr lang="en-GB" sz="2400" dirty="0">
              <a:solidFill>
                <a:srgbClr val="004297"/>
              </a:solidFill>
              <a:highlight>
                <a:srgbClr val="B3D236"/>
              </a:highlight>
            </a:endParaRPr>
          </a:p>
          <a:p>
            <a:r>
              <a:rPr lang="en-GB" sz="2800" dirty="0">
                <a:solidFill>
                  <a:srgbClr val="004297"/>
                </a:solidFill>
              </a:rPr>
              <a:t>Leadership of change</a:t>
            </a:r>
          </a:p>
        </p:txBody>
      </p:sp>
      <p:pic>
        <p:nvPicPr>
          <p:cNvPr id="53" name="Graphic 52">
            <a:hlinkClick r:id="rId6" action="ppaction://hlinksldjump"/>
            <a:extLst>
              <a:ext uri="{FF2B5EF4-FFF2-40B4-BE49-F238E27FC236}">
                <a16:creationId xmlns:a16="http://schemas.microsoft.com/office/drawing/2014/main" id="{533A8003-0AFD-524B-BED9-1AE0F7BE53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93638" y="1738047"/>
            <a:ext cx="611453" cy="611453"/>
          </a:xfrm>
          <a:prstGeom prst="rect">
            <a:avLst/>
          </a:prstGeom>
        </p:spPr>
      </p:pic>
      <p:pic>
        <p:nvPicPr>
          <p:cNvPr id="58" name="Graphic 57">
            <a:hlinkClick r:id="rId4" action="ppaction://hlinksldjump"/>
            <a:extLst>
              <a:ext uri="{FF2B5EF4-FFF2-40B4-BE49-F238E27FC236}">
                <a16:creationId xmlns:a16="http://schemas.microsoft.com/office/drawing/2014/main" id="{64A787D9-62CF-6742-BF64-1B4E8C884B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55193" y="2858987"/>
            <a:ext cx="687343" cy="687343"/>
          </a:xfrm>
          <a:prstGeom prst="rect">
            <a:avLst/>
          </a:prstGeom>
        </p:spPr>
      </p:pic>
      <p:pic>
        <p:nvPicPr>
          <p:cNvPr id="73" name="Graphic 72">
            <a:hlinkClick r:id="rId5" action="ppaction://hlinksldjump"/>
            <a:extLst>
              <a:ext uri="{FF2B5EF4-FFF2-40B4-BE49-F238E27FC236}">
                <a16:creationId xmlns:a16="http://schemas.microsoft.com/office/drawing/2014/main" id="{A4FCF39A-69A2-1749-9005-6376FA5EC50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91289" y="4074733"/>
            <a:ext cx="618208" cy="671966"/>
          </a:xfrm>
          <a:prstGeom prst="rect">
            <a:avLst/>
          </a:prstGeom>
        </p:spPr>
      </p:pic>
      <p:pic>
        <p:nvPicPr>
          <p:cNvPr id="75" name="Graphic 74">
            <a:hlinkClick r:id="rId13" action="ppaction://hlinksldjump"/>
            <a:extLst>
              <a:ext uri="{FF2B5EF4-FFF2-40B4-BE49-F238E27FC236}">
                <a16:creationId xmlns:a16="http://schemas.microsoft.com/office/drawing/2014/main" id="{C9C63978-6E64-944D-AA2F-21F1174503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84632" y="5229153"/>
            <a:ext cx="637339" cy="637339"/>
          </a:xfrm>
          <a:prstGeom prst="rect">
            <a:avLst/>
          </a:prstGeom>
        </p:spPr>
      </p:pic>
      <p:sp>
        <p:nvSpPr>
          <p:cNvPr id="77" name="TextBox 76">
            <a:hlinkClick r:id="rId13" action="ppaction://hlinksldjump"/>
            <a:extLst>
              <a:ext uri="{FF2B5EF4-FFF2-40B4-BE49-F238E27FC236}">
                <a16:creationId xmlns:a16="http://schemas.microsoft.com/office/drawing/2014/main" id="{5D42EE6E-669E-814A-A51C-3615B24C297D}"/>
              </a:ext>
            </a:extLst>
          </p:cNvPr>
          <p:cNvSpPr txBox="1"/>
          <p:nvPr/>
        </p:nvSpPr>
        <p:spPr>
          <a:xfrm>
            <a:off x="5005018" y="5036576"/>
            <a:ext cx="6094781" cy="981977"/>
          </a:xfrm>
          <a:prstGeom prst="rect">
            <a:avLst/>
          </a:prstGeom>
          <a:noFill/>
        </p:spPr>
        <p:txBody>
          <a:bodyPr wrap="square" lIns="0" tIns="90000" rIns="90000" bIns="90000" rtlCol="0">
            <a:spAutoFit/>
          </a:bodyPr>
          <a:lstStyle/>
          <a:p>
            <a:r>
              <a:rPr lang="en-GB" sz="2400" b="1" dirty="0">
                <a:solidFill>
                  <a:srgbClr val="004297"/>
                </a:solidFill>
                <a:highlight>
                  <a:srgbClr val="B3D236"/>
                </a:highlight>
              </a:rPr>
              <a:t>QI 3.2</a:t>
            </a:r>
          </a:p>
          <a:p>
            <a:r>
              <a:rPr lang="en-GB" sz="2800" dirty="0">
                <a:solidFill>
                  <a:srgbClr val="004297"/>
                </a:solidFill>
              </a:rPr>
              <a:t>Raising attainment and achievement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0B18D4-1D85-B049-A03A-F2147B19704A}"/>
              </a:ext>
            </a:extLst>
          </p:cNvPr>
          <p:cNvCxnSpPr>
            <a:cxnSpLocks/>
          </p:cNvCxnSpPr>
          <p:nvPr/>
        </p:nvCxnSpPr>
        <p:spPr>
          <a:xfrm>
            <a:off x="3911600" y="1536192"/>
            <a:ext cx="7224713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43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3" grpId="0"/>
      <p:bldP spid="44" grpId="0"/>
      <p:bldP spid="45" grpId="0"/>
      <p:bldP spid="7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04137" cy="4395621"/>
          </a:xfrm>
        </p:spPr>
        <p:txBody>
          <a:bodyPr numCol="1" spcCol="180000"/>
          <a:lstStyle/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 approaches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 not always reviewed regularly enough and children’s and young people’s views do not sufficiently inform planning. </a:t>
            </a:r>
          </a:p>
          <a:p>
            <a:pPr lvl="0"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Improvements are required to further develop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children’s </a:t>
            </a:r>
            <a:r>
              <a:rPr lang="en-GB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young people’s understanding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diversity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 they are more able to challenge stereotypes and discrimination.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</a:t>
            </a:r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33D59C-48E0-1441-A00B-9701D1D631C0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  <a:solidFill>
            <a:srgbClr val="B3D236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10A3BC2-4B4B-4D44-9997-9D436E0A87A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125CB4F-EA34-6C48-AB0C-170134DE8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2617" y="2211917"/>
              <a:ext cx="1119716" cy="1217083"/>
            </a:xfrm>
            <a:prstGeom prst="rect">
              <a:avLst/>
            </a:prstGeom>
            <a:grpFill/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1160EEA-FEBF-CA48-A6AF-BB97533645AB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4CC4198-B74E-104C-BA50-E76672CC426F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7E27A6D-CE7E-C249-AE74-EB50D3CA79BB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</p:spTree>
    <p:extLst>
      <p:ext uri="{BB962C8B-B14F-4D97-AF65-F5344CB8AC3E}">
        <p14:creationId xmlns:p14="http://schemas.microsoft.com/office/powerpoint/2010/main" val="197216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Evaluations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F45040-5F3B-114F-8A43-4C8A6545D6D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B3D236">
              <a:alpha val="10000"/>
            </a:srgbClr>
          </a:solidFill>
        </p:spPr>
        <p:txBody>
          <a:bodyPr/>
          <a:lstStyle/>
          <a:p>
            <a:r>
              <a:rPr lang="en-GB" dirty="0">
                <a:solidFill>
                  <a:srgbClr val="004297"/>
                </a:solidFill>
              </a:rPr>
              <a:t>Evaluations of 3.1 Ensuring wellbeing, equality and inclusion (2018-2019)</a:t>
            </a:r>
          </a:p>
          <a:p>
            <a:r>
              <a:rPr lang="en-GB" dirty="0">
                <a:solidFill>
                  <a:srgbClr val="004297"/>
                </a:solidFill>
              </a:rPr>
              <a:t>122 schools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B7C020-5D83-BC43-BB3B-90C6E30BCF5E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1707FEB-8D21-8446-88BB-085564D95414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7B8DE9-7938-BE4A-B3D6-D498C66A5AE1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06DD4F04-ED88-8A40-BC56-4134364AD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486" y="2934950"/>
            <a:ext cx="10080000" cy="19978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</p:spTree>
    <p:extLst>
      <p:ext uri="{BB962C8B-B14F-4D97-AF65-F5344CB8AC3E}">
        <p14:creationId xmlns:p14="http://schemas.microsoft.com/office/powerpoint/2010/main" val="259925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61276"/>
            <a:ext cx="7989556" cy="4035800"/>
          </a:xfrm>
        </p:spPr>
        <p:txBody>
          <a:bodyPr lIns="0" tIns="0" rIns="0" bIns="0" numCol="1" spcCol="180000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 are our approaches to </a:t>
            </a:r>
            <a:r>
              <a:rPr lang="en-GB" sz="2800" b="1" dirty="0">
                <a:solidFill>
                  <a:srgbClr val="004297"/>
                </a:solidFill>
              </a:rPr>
              <a:t>supporting </a:t>
            </a:r>
            <a:r>
              <a:rPr lang="en-GB" sz="2800" b="1" dirty="0" smtClean="0">
                <a:solidFill>
                  <a:srgbClr val="004297"/>
                </a:solidFill>
              </a:rPr>
              <a:t>children’s </a:t>
            </a:r>
            <a:r>
              <a:rPr lang="en-GB" sz="2800" b="1" dirty="0">
                <a:solidFill>
                  <a:srgbClr val="004297"/>
                </a:solidFill>
              </a:rPr>
              <a:t>and young people’s wellbeing</a:t>
            </a:r>
            <a:r>
              <a:rPr lang="en-GB" sz="2800" dirty="0">
                <a:solidFill>
                  <a:srgbClr val="004297"/>
                </a:solidFill>
              </a:rPr>
              <a:t>? </a:t>
            </a:r>
          </a:p>
          <a:p>
            <a:pPr>
              <a:spcAft>
                <a:spcPts val="600"/>
              </a:spcAft>
            </a:pPr>
            <a:endParaRPr lang="en-GB" sz="1000" dirty="0">
              <a:solidFill>
                <a:srgbClr val="004297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Is </a:t>
            </a:r>
            <a:r>
              <a:rPr lang="en-GB" sz="2800" b="1" dirty="0">
                <a:solidFill>
                  <a:srgbClr val="004297"/>
                </a:solidFill>
              </a:rPr>
              <a:t>evidence of progress in wellbeing </a:t>
            </a:r>
            <a:r>
              <a:rPr lang="en-GB" sz="2800" dirty="0">
                <a:solidFill>
                  <a:srgbClr val="004297"/>
                </a:solidFill>
              </a:rPr>
              <a:t>collected and evaluated to demonstrate impact on improving outcomes for </a:t>
            </a:r>
            <a:r>
              <a:rPr lang="en-GB" sz="2800" b="1" dirty="0">
                <a:solidFill>
                  <a:srgbClr val="004297"/>
                </a:solidFill>
              </a:rPr>
              <a:t>all learners?</a:t>
            </a:r>
            <a:endParaRPr lang="en-GB" sz="2800" dirty="0">
              <a:solidFill>
                <a:srgbClr val="004297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2800" dirty="0">
                <a:solidFill>
                  <a:srgbClr val="004297"/>
                </a:solidFill>
              </a:rPr>
              <a:t> 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2D1FCD-A79B-5D4C-8F31-855765FDB0CF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6" name="Shape 4502">
              <a:extLst>
                <a:ext uri="{FF2B5EF4-FFF2-40B4-BE49-F238E27FC236}">
                  <a16:creationId xmlns:a16="http://schemas.microsoft.com/office/drawing/2014/main" id="{031B2153-0F42-784B-BBDD-E54B927D5A95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20EB9DE-291D-7243-A78B-D0696BACA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95709" y="2350389"/>
              <a:ext cx="1119716" cy="121708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6755AEC-4968-7145-9FB8-6E5CA7F51684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3144A96-33BE-144A-B033-D21608D876B1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04EB7D-A0AB-8A40-90B6-4D12C9A67E73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</p:spTree>
    <p:extLst>
      <p:ext uri="{BB962C8B-B14F-4D97-AF65-F5344CB8AC3E}">
        <p14:creationId xmlns:p14="http://schemas.microsoft.com/office/powerpoint/2010/main" val="24270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1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06" y="1861276"/>
            <a:ext cx="8005763" cy="4035800"/>
          </a:xfrm>
        </p:spPr>
        <p:txBody>
          <a:bodyPr lIns="0" tIns="0" rIns="0" bIns="0" numCol="1" spcCol="180000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do we evidence progress in the wellbeing of learners </a:t>
            </a:r>
            <a:r>
              <a:rPr lang="en-GB" sz="2800" b="1" dirty="0">
                <a:solidFill>
                  <a:srgbClr val="004297"/>
                </a:solidFill>
              </a:rPr>
              <a:t>facing challenging circumstances</a:t>
            </a:r>
            <a:r>
              <a:rPr lang="en-GB" sz="2800" dirty="0">
                <a:solidFill>
                  <a:srgbClr val="004297"/>
                </a:solidFill>
              </a:rPr>
              <a:t>, those requiring additional support and those from </a:t>
            </a:r>
            <a:r>
              <a:rPr lang="en-GB" sz="2800" b="1" dirty="0">
                <a:solidFill>
                  <a:srgbClr val="004297"/>
                </a:solidFill>
              </a:rPr>
              <a:t>protected characteristic </a:t>
            </a:r>
            <a:r>
              <a:rPr lang="en-GB" sz="2800" b="1" dirty="0" smtClean="0">
                <a:solidFill>
                  <a:srgbClr val="004297"/>
                </a:solidFill>
              </a:rPr>
              <a:t>groups</a:t>
            </a:r>
            <a:r>
              <a:rPr lang="en-GB" sz="2800" dirty="0" smtClean="0">
                <a:solidFill>
                  <a:srgbClr val="004297"/>
                </a:solidFill>
              </a:rPr>
              <a:t>?</a:t>
            </a:r>
            <a:r>
              <a:rPr lang="en-GB" sz="2800" dirty="0">
                <a:solidFill>
                  <a:srgbClr val="004297"/>
                </a:solidFill>
              </a:rPr>
              <a:t> 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What do we do to support </a:t>
            </a:r>
            <a:r>
              <a:rPr lang="en-GB" sz="2800" b="1" dirty="0" smtClean="0">
                <a:solidFill>
                  <a:srgbClr val="004297"/>
                </a:solidFill>
              </a:rPr>
              <a:t>care-experienced </a:t>
            </a:r>
            <a:r>
              <a:rPr lang="en-GB" sz="2800" b="1" dirty="0">
                <a:solidFill>
                  <a:srgbClr val="004297"/>
                </a:solidFill>
              </a:rPr>
              <a:t>children and young people</a:t>
            </a:r>
            <a:r>
              <a:rPr lang="en-GB" sz="2800" dirty="0">
                <a:solidFill>
                  <a:srgbClr val="004297"/>
                </a:solidFill>
              </a:rPr>
              <a:t> to attain well?</a:t>
            </a:r>
          </a:p>
          <a:p>
            <a:pPr>
              <a:spcAft>
                <a:spcPts val="600"/>
              </a:spcAft>
            </a:pPr>
            <a:endParaRPr lang="en-GB" sz="2800" dirty="0">
              <a:solidFill>
                <a:srgbClr val="004297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8A19A2-396F-414B-A84B-A4E6E13A3713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5" name="Shape 4502">
              <a:extLst>
                <a:ext uri="{FF2B5EF4-FFF2-40B4-BE49-F238E27FC236}">
                  <a16:creationId xmlns:a16="http://schemas.microsoft.com/office/drawing/2014/main" id="{3117FF84-7C9C-9249-8B54-7FA9359EB911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2612F744-D85B-444D-9BE4-F6128AD32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95709" y="2350389"/>
              <a:ext cx="1119716" cy="121708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1BFDE6E-17EE-334F-8098-FD77107324D1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4B29B09-B379-E843-8274-2BB9B006F836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ABDA7C7-EFF4-ED4F-8B2A-005F7736B198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</p:spTree>
    <p:extLst>
      <p:ext uri="{BB962C8B-B14F-4D97-AF65-F5344CB8AC3E}">
        <p14:creationId xmlns:p14="http://schemas.microsoft.com/office/powerpoint/2010/main" val="172207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06" y="1861276"/>
            <a:ext cx="8005763" cy="4035800"/>
          </a:xfrm>
        </p:spPr>
        <p:txBody>
          <a:bodyPr lIns="0" tIns="0" rIns="0" bIns="0" numCol="1" spcCol="180000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well do we ensure that </a:t>
            </a:r>
            <a:r>
              <a:rPr lang="en-GB" sz="2800" b="1" dirty="0">
                <a:solidFill>
                  <a:srgbClr val="004297"/>
                </a:solidFill>
              </a:rPr>
              <a:t>planned strategies to support learners requiring additional support </a:t>
            </a:r>
            <a:r>
              <a:rPr lang="en-GB" sz="2800" dirty="0">
                <a:solidFill>
                  <a:srgbClr val="004297"/>
                </a:solidFill>
              </a:rPr>
              <a:t>are implemented across the school to enable children and young people to achieve and attain well?</a:t>
            </a:r>
          </a:p>
          <a:p>
            <a:pPr>
              <a:spcAft>
                <a:spcPts val="600"/>
              </a:spcAft>
            </a:pPr>
            <a:endParaRPr lang="en-GB" sz="1000" dirty="0">
              <a:solidFill>
                <a:srgbClr val="004297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well do we support children and young people to learn about all aspects of </a:t>
            </a:r>
            <a:r>
              <a:rPr lang="en-GB" sz="2800" b="1" dirty="0">
                <a:solidFill>
                  <a:srgbClr val="004297"/>
                </a:solidFill>
              </a:rPr>
              <a:t>equality and diversity</a:t>
            </a:r>
            <a:r>
              <a:rPr lang="en-GB" sz="2800" dirty="0">
                <a:solidFill>
                  <a:srgbClr val="004297"/>
                </a:solidFill>
              </a:rPr>
              <a:t> in a progressive and relevant </a:t>
            </a:r>
            <a:r>
              <a:rPr lang="en-GB" sz="2800" dirty="0" smtClean="0">
                <a:solidFill>
                  <a:srgbClr val="004297"/>
                </a:solidFill>
              </a:rPr>
              <a:t>way?</a:t>
            </a:r>
            <a:endParaRPr lang="en-GB" sz="2800" dirty="0">
              <a:solidFill>
                <a:srgbClr val="004297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3.1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C9C2D5-3269-174F-8859-918AA8497A99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5" name="Shape 4502">
              <a:extLst>
                <a:ext uri="{FF2B5EF4-FFF2-40B4-BE49-F238E27FC236}">
                  <a16:creationId xmlns:a16="http://schemas.microsoft.com/office/drawing/2014/main" id="{93989962-BC8D-F243-BCF4-DBFACAC3F2D9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7E02C8D0-70A3-2B4F-88D2-B756A694B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95709" y="2350389"/>
              <a:ext cx="1119716" cy="121708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065433A-D683-8C4E-AB13-A2C70B205913}"/>
              </a:ext>
            </a:extLst>
          </p:cNvPr>
          <p:cNvSpPr txBox="1"/>
          <p:nvPr/>
        </p:nvSpPr>
        <p:spPr>
          <a:xfrm>
            <a:off x="4960630" y="6265573"/>
            <a:ext cx="21977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077D908-960C-D942-8CE0-DAF314665F93}"/>
              </a:ext>
            </a:extLst>
          </p:cNvPr>
          <p:cNvSpPr/>
          <p:nvPr/>
        </p:nvSpPr>
        <p:spPr>
          <a:xfrm>
            <a:off x="493275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821677-8144-D541-B174-7364C8BFE232}"/>
              </a:ext>
            </a:extLst>
          </p:cNvPr>
          <p:cNvSpPr/>
          <p:nvPr/>
        </p:nvSpPr>
        <p:spPr>
          <a:xfrm>
            <a:off x="695818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50591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Ensuring wellbeing, equality and inclusion</a:t>
            </a:r>
          </a:p>
        </p:txBody>
      </p:sp>
    </p:spTree>
    <p:extLst>
      <p:ext uri="{BB962C8B-B14F-4D97-AF65-F5344CB8AC3E}">
        <p14:creationId xmlns:p14="http://schemas.microsoft.com/office/powerpoint/2010/main" val="62081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13480C-3D92-1B44-B75F-E3B65C65EAED}"/>
              </a:ext>
            </a:extLst>
          </p:cNvPr>
          <p:cNvSpPr/>
          <p:nvPr/>
        </p:nvSpPr>
        <p:spPr>
          <a:xfrm>
            <a:off x="8796338" y="1304925"/>
            <a:ext cx="2700337" cy="4154043"/>
          </a:xfrm>
          <a:prstGeom prst="rect">
            <a:avLst/>
          </a:prstGeom>
          <a:solidFill>
            <a:srgbClr val="004297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802470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634080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227274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6" action="ppaction://hlinksldjump"/>
            <a:extLst>
              <a:ext uri="{FF2B5EF4-FFF2-40B4-BE49-F238E27FC236}">
                <a16:creationId xmlns:a16="http://schemas.microsoft.com/office/drawing/2014/main" id="{E3B34208-DDB5-3046-8056-D77298008BA7}"/>
              </a:ext>
            </a:extLst>
          </p:cNvPr>
          <p:cNvSpPr/>
          <p:nvPr/>
        </p:nvSpPr>
        <p:spPr>
          <a:xfrm>
            <a:off x="8796338" y="1304925"/>
            <a:ext cx="2700337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5CAF17-D665-B348-8BDE-3BE466193058}"/>
              </a:ext>
            </a:extLst>
          </p:cNvPr>
          <p:cNvSpPr txBox="1"/>
          <p:nvPr/>
        </p:nvSpPr>
        <p:spPr>
          <a:xfrm>
            <a:off x="658813" y="4143719"/>
            <a:ext cx="2736851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2BC5CD"/>
                </a:solidFill>
              </a:rPr>
              <a:t>What is working consistently well?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778965-1DE0-0741-A29F-9D252239877E}"/>
              </a:ext>
            </a:extLst>
          </p:cNvPr>
          <p:cNvSpPr txBox="1"/>
          <p:nvPr/>
        </p:nvSpPr>
        <p:spPr>
          <a:xfrm>
            <a:off x="3395663" y="4143719"/>
            <a:ext cx="2663825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FFC000"/>
                </a:solidFill>
              </a:rPr>
              <a:t>What is</a:t>
            </a:r>
          </a:p>
          <a:p>
            <a:pPr lvl="0" algn="ctr"/>
            <a:r>
              <a:rPr lang="en-GB" sz="2000" dirty="0">
                <a:solidFill>
                  <a:srgbClr val="FFC000"/>
                </a:solidFill>
              </a:rPr>
              <a:t>improving?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DFDB32-8B9E-5B4F-9EB2-D98A266283F7}"/>
              </a:ext>
            </a:extLst>
          </p:cNvPr>
          <p:cNvSpPr txBox="1"/>
          <p:nvPr/>
        </p:nvSpPr>
        <p:spPr>
          <a:xfrm>
            <a:off x="8796338" y="4143719"/>
            <a:ext cx="2700337" cy="797311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004297"/>
                </a:solidFill>
              </a:rPr>
              <a:t>Challenge</a:t>
            </a:r>
          </a:p>
          <a:p>
            <a:pPr lvl="0" algn="ctr"/>
            <a:r>
              <a:rPr lang="en-GB" sz="2000" dirty="0">
                <a:solidFill>
                  <a:srgbClr val="004297"/>
                </a:solidFill>
              </a:rPr>
              <a:t>questions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3DFBD6-D11D-F242-B918-B0C3409F85E7}"/>
              </a:ext>
            </a:extLst>
          </p:cNvPr>
          <p:cNvGrpSpPr/>
          <p:nvPr/>
        </p:nvGrpSpPr>
        <p:grpSpPr>
          <a:xfrm>
            <a:off x="1116048" y="2029686"/>
            <a:ext cx="1817813" cy="1798856"/>
            <a:chOff x="1067974" y="2029686"/>
            <a:chExt cx="1817813" cy="1798856"/>
          </a:xfrm>
        </p:grpSpPr>
        <p:sp>
          <p:nvSpPr>
            <p:cNvPr id="13" name="Shape 4500">
              <a:extLst>
                <a:ext uri="{FF2B5EF4-FFF2-40B4-BE49-F238E27FC236}">
                  <a16:creationId xmlns:a16="http://schemas.microsoft.com/office/drawing/2014/main" id="{E3FC50D0-7953-7F43-8413-02ED74BC15EA}"/>
                </a:ext>
              </a:extLst>
            </p:cNvPr>
            <p:cNvSpPr/>
            <p:nvPr/>
          </p:nvSpPr>
          <p:spPr>
            <a:xfrm>
              <a:off x="1067974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57795E3D-2CD2-6A47-8495-C6327497D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46703" y="2504463"/>
              <a:ext cx="799890" cy="79989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FF4906B-1ABE-E34A-ADE1-3F548E94E32B}"/>
              </a:ext>
            </a:extLst>
          </p:cNvPr>
          <p:cNvGrpSpPr/>
          <p:nvPr/>
        </p:nvGrpSpPr>
        <p:grpSpPr>
          <a:xfrm>
            <a:off x="3897313" y="2009808"/>
            <a:ext cx="1817813" cy="1798856"/>
            <a:chOff x="3897313" y="2009808"/>
            <a:chExt cx="1817813" cy="1798856"/>
          </a:xfrm>
        </p:grpSpPr>
        <p:sp>
          <p:nvSpPr>
            <p:cNvPr id="39" name="Shape 4500">
              <a:extLst>
                <a:ext uri="{FF2B5EF4-FFF2-40B4-BE49-F238E27FC236}">
                  <a16:creationId xmlns:a16="http://schemas.microsoft.com/office/drawing/2014/main" id="{0AA35A65-9AB1-FB42-B5DC-5561BD4B51BC}"/>
                </a:ext>
              </a:extLst>
            </p:cNvPr>
            <p:cNvSpPr/>
            <p:nvPr/>
          </p:nvSpPr>
          <p:spPr>
            <a:xfrm>
              <a:off x="3897313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71E09E54-C35A-0242-99B5-8B3D0157B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75025" y="2378042"/>
              <a:ext cx="1062388" cy="106238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9B2EA4-5253-7E45-BA44-8E6491E00EE8}"/>
              </a:ext>
            </a:extLst>
          </p:cNvPr>
          <p:cNvGrpSpPr/>
          <p:nvPr/>
        </p:nvGrpSpPr>
        <p:grpSpPr>
          <a:xfrm>
            <a:off x="9251121" y="2029686"/>
            <a:ext cx="1817814" cy="1803069"/>
            <a:chOff x="9102079" y="2029686"/>
            <a:chExt cx="1817814" cy="1803069"/>
          </a:xfrm>
        </p:grpSpPr>
        <p:sp>
          <p:nvSpPr>
            <p:cNvPr id="33" name="Shape 4502">
              <a:extLst>
                <a:ext uri="{FF2B5EF4-FFF2-40B4-BE49-F238E27FC236}">
                  <a16:creationId xmlns:a16="http://schemas.microsoft.com/office/drawing/2014/main" id="{A8C6D1AE-B187-8A47-B0DD-7167E9E8D12B}"/>
                </a:ext>
              </a:extLst>
            </p:cNvPr>
            <p:cNvSpPr/>
            <p:nvPr/>
          </p:nvSpPr>
          <p:spPr>
            <a:xfrm>
              <a:off x="9102079" y="202968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E96B1633-303D-B44A-97BE-4FF0DB16D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485809" y="2378646"/>
              <a:ext cx="1050354" cy="1050354"/>
            </a:xfrm>
            <a:prstGeom prst="rect">
              <a:avLst/>
            </a:prstGeom>
          </p:spPr>
        </p:pic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658813" y="712382"/>
            <a:ext cx="7908436" cy="443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b="1" dirty="0">
                <a:solidFill>
                  <a:srgbClr val="004297"/>
                </a:solidFill>
              </a:rPr>
              <a:t>QI 3.2 </a:t>
            </a:r>
            <a:r>
              <a:rPr lang="en-GB" sz="3200" dirty="0">
                <a:solidFill>
                  <a:srgbClr val="004297"/>
                </a:solidFill>
              </a:rPr>
              <a:t>Raising attainment and achievement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75EFDA-273F-CE44-9AB0-17298C42EBC9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4" name="Rectangle 2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55D4319-8432-9A45-AC61-459135B111A8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40E2511-D836-794F-A450-BBEFE219D68D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hlinkClick r:id="rId13" action="ppaction://hlinksldjump"/>
            <a:extLst>
              <a:ext uri="{FF2B5EF4-FFF2-40B4-BE49-F238E27FC236}">
                <a16:creationId xmlns:a16="http://schemas.microsoft.com/office/drawing/2014/main" id="{CACF46D3-3957-E444-BF5D-44CA53B2BA81}"/>
              </a:ext>
            </a:extLst>
          </p:cNvPr>
          <p:cNvSpPr/>
          <p:nvPr/>
        </p:nvSpPr>
        <p:spPr>
          <a:xfrm>
            <a:off x="4709319" y="5571744"/>
            <a:ext cx="2700337" cy="524256"/>
          </a:xfrm>
          <a:prstGeom prst="roundRect">
            <a:avLst/>
          </a:prstGeom>
          <a:gradFill flip="none" rotWithShape="1">
            <a:gsLst>
              <a:gs pos="0">
                <a:srgbClr val="004297">
                  <a:shade val="30000"/>
                  <a:satMod val="115000"/>
                </a:srgbClr>
              </a:gs>
              <a:gs pos="50000">
                <a:srgbClr val="004297">
                  <a:shade val="67500"/>
                  <a:satMod val="115000"/>
                </a:srgbClr>
              </a:gs>
              <a:gs pos="100000">
                <a:srgbClr val="004297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Evaluations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62379A0-03F5-BA4B-BE36-B0CE37720515}"/>
              </a:ext>
            </a:extLst>
          </p:cNvPr>
          <p:cNvGrpSpPr/>
          <p:nvPr/>
        </p:nvGrpSpPr>
        <p:grpSpPr>
          <a:xfrm>
            <a:off x="6059488" y="1974690"/>
            <a:ext cx="2736850" cy="3320283"/>
            <a:chOff x="6059488" y="1974690"/>
            <a:chExt cx="2736850" cy="33202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F97D23-B4E3-5A40-BE5B-3069944E8410}"/>
                </a:ext>
              </a:extLst>
            </p:cNvPr>
            <p:cNvSpPr txBox="1"/>
            <p:nvPr/>
          </p:nvSpPr>
          <p:spPr>
            <a:xfrm>
              <a:off x="6059488" y="4143719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14D73D2-E163-904B-AD5C-8713183570A4}"/>
                </a:ext>
              </a:extLst>
            </p:cNvPr>
            <p:cNvGrpSpPr/>
            <p:nvPr/>
          </p:nvGrpSpPr>
          <p:grpSpPr>
            <a:xfrm>
              <a:off x="6477202" y="1974690"/>
              <a:ext cx="1817813" cy="1798856"/>
              <a:chOff x="6477202" y="1974690"/>
              <a:chExt cx="1817813" cy="1798856"/>
            </a:xfrm>
          </p:grpSpPr>
          <p:sp>
            <p:nvSpPr>
              <p:cNvPr id="41" name="Shape 4500">
                <a:extLst>
                  <a:ext uri="{FF2B5EF4-FFF2-40B4-BE49-F238E27FC236}">
                    <a16:creationId xmlns:a16="http://schemas.microsoft.com/office/drawing/2014/main" id="{0569A9DA-CBFC-C242-B983-AFD682ED6B75}"/>
                  </a:ext>
                </a:extLst>
              </p:cNvPr>
              <p:cNvSpPr/>
              <p:nvPr/>
            </p:nvSpPr>
            <p:spPr>
              <a:xfrm>
                <a:off x="6477202" y="1974690"/>
                <a:ext cx="1817813" cy="1798856"/>
              </a:xfrm>
              <a:prstGeom prst="ellipse">
                <a:avLst/>
              </a:prstGeom>
              <a:solidFill>
                <a:srgbClr val="B3D236"/>
              </a:soli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42" name="Graphic 41">
                <a:extLst>
                  <a:ext uri="{FF2B5EF4-FFF2-40B4-BE49-F238E27FC236}">
                    <a16:creationId xmlns:a16="http://schemas.microsoft.com/office/drawing/2014/main" id="{8D77F4A2-70DD-8443-8CB7-6A6E1B4670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6908922" y="2393998"/>
                <a:ext cx="960241" cy="9602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7378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 animBg="1"/>
      <p:bldP spid="27" grpId="0" animBg="1"/>
      <p:bldP spid="28" grpId="0" animBg="1"/>
      <p:bldP spid="29" grpId="0" animBg="1"/>
      <p:bldP spid="20" grpId="0"/>
      <p:bldP spid="32" grpId="0"/>
      <p:bldP spid="35" grpId="0"/>
      <p:bldP spid="19" grpId="0"/>
      <p:bldP spid="3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49" y="1828800"/>
            <a:ext cx="8137525" cy="2860676"/>
          </a:xfrm>
        </p:spPr>
        <p:txBody>
          <a:bodyPr lIns="0" tIns="0" rIns="0" bIns="0" numCol="1" spcCol="180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Schools promote and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celebrate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children’s and young people’s achievements in and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outwith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school. </a:t>
            </a:r>
          </a:p>
          <a:p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Schools have gained confidence and knowledge in identifying the poverty-related attainment gap in their local context. 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</a:t>
            </a:r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720B74BB-CFA6-8D45-83D3-45E028117F98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806D887-9B9A-8C49-B795-B5CC05AA987E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0F3C4489-A68B-F544-9C3E-CB327702B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6851" y="2229907"/>
              <a:ext cx="1022350" cy="102235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D7FAD7B-0978-3541-84D0-70E4235A836C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D8188F7-FF7B-684F-90B0-B310CA08DF95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E41C56-5087-CA4A-9B42-100238DDC390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20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Overall, in primary schools children’s attainment in literacy and English and numeracy and mathematics, including the attainment of children with additional support needs is improving. </a:t>
            </a: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77F3CA-0B69-2F46-8B48-13F0C504DC9F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D6546FF-092B-EF44-A36F-7E00C538491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498C1642-892F-3C45-B555-EF6D54B3D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6851" y="2229907"/>
              <a:ext cx="1022350" cy="1022350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54BF5D3-E08F-6845-B47A-EF7908B7498B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3" name="Rectangle 2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AC982D3-7205-B845-9C7D-253B939C7270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8FF40D-5E93-BC41-B36D-6ED94BE67B29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47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QI 3.2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improving?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Raising attainment and achievement 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 txBox="1">
            <a:spLocks/>
          </p:cNvSpPr>
          <p:nvPr/>
        </p:nvSpPr>
        <p:spPr bwMode="auto">
          <a:xfrm>
            <a:off x="3395663" y="1765948"/>
            <a:ext cx="7704137" cy="438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18415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Schools continue to improve the reliability of their data on attainment of Curriculum for Excellence (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CfE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levels in literacy and numeracy during the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BGE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percentage of young people attaining at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SCQF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level 4 or better in literacy and numeracy by the time of leaving school is improving. </a:t>
            </a:r>
          </a:p>
          <a:p>
            <a:pPr>
              <a:spcAft>
                <a:spcPts val="300"/>
              </a:spcAft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C9175B-DFA0-C44D-AF38-A3EA9DFC84C5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EADE7D5-49A4-AD48-B0F9-1E4E8165AC8A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6BC6794-A1D1-AE45-AB71-1C8A4FD0F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6851" y="2229907"/>
              <a:ext cx="1022350" cy="102235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7D938A3-7D67-7B4E-943D-DFBD333046FF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1" name="Rectangl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3726A8-DC94-504C-A53A-9D88EE4F38B6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74A78F-7690-624E-8C85-EF840FD7CFDB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81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 txBox="1">
            <a:spLocks/>
          </p:cNvSpPr>
          <p:nvPr/>
        </p:nvSpPr>
        <p:spPr bwMode="auto">
          <a:xfrm>
            <a:off x="3395663" y="1808163"/>
            <a:ext cx="7704137" cy="438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Almost all primary and secondary schools are now tracking the attainment of children and young people in literacy and numeracy during the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BGE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lvl="0"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 in almost all schools continue to increase their confidence in the use and analysis of data to plan for improvements and put in place targeted interventions. </a:t>
            </a:r>
          </a:p>
          <a:p>
            <a:pPr lvl="0">
              <a:spcAft>
                <a:spcPts val="300"/>
              </a:spcAft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28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C9175B-DFA0-C44D-AF38-A3EA9DFC84C5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EADE7D5-49A4-AD48-B0F9-1E4E8165AC8A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6BC6794-A1D1-AE45-AB71-1C8A4FD0F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6851" y="2229907"/>
              <a:ext cx="1022350" cy="102235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7D938A3-7D67-7B4E-943D-DFBD333046FF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1" name="Rectangl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3726A8-DC94-504C-A53A-9D88EE4F38B6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74A78F-7690-624E-8C85-EF840FD7CFDB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38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13480C-3D92-1B44-B75F-E3B65C65EAED}"/>
              </a:ext>
            </a:extLst>
          </p:cNvPr>
          <p:cNvSpPr/>
          <p:nvPr/>
        </p:nvSpPr>
        <p:spPr>
          <a:xfrm>
            <a:off x="8796338" y="1304925"/>
            <a:ext cx="2700337" cy="4154043"/>
          </a:xfrm>
          <a:prstGeom prst="rect">
            <a:avLst/>
          </a:prstGeom>
          <a:solidFill>
            <a:srgbClr val="004297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1055688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635905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227274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6" action="ppaction://hlinksldjump"/>
            <a:extLst>
              <a:ext uri="{FF2B5EF4-FFF2-40B4-BE49-F238E27FC236}">
                <a16:creationId xmlns:a16="http://schemas.microsoft.com/office/drawing/2014/main" id="{E3B34208-DDB5-3046-8056-D77298008BA7}"/>
              </a:ext>
            </a:extLst>
          </p:cNvPr>
          <p:cNvSpPr/>
          <p:nvPr/>
        </p:nvSpPr>
        <p:spPr>
          <a:xfrm>
            <a:off x="8796338" y="1304925"/>
            <a:ext cx="2700337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5CAF17-D665-B348-8BDE-3BE466193058}"/>
              </a:ext>
            </a:extLst>
          </p:cNvPr>
          <p:cNvSpPr txBox="1"/>
          <p:nvPr/>
        </p:nvSpPr>
        <p:spPr>
          <a:xfrm>
            <a:off x="658813" y="4143719"/>
            <a:ext cx="2736851" cy="828089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100" dirty="0">
                <a:solidFill>
                  <a:srgbClr val="2BC5CD"/>
                </a:solidFill>
              </a:rPr>
              <a:t>What is working consistently well?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778965-1DE0-0741-A29F-9D252239877E}"/>
              </a:ext>
            </a:extLst>
          </p:cNvPr>
          <p:cNvSpPr txBox="1"/>
          <p:nvPr/>
        </p:nvSpPr>
        <p:spPr>
          <a:xfrm>
            <a:off x="3395663" y="4143719"/>
            <a:ext cx="2663825" cy="828089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100" dirty="0">
                <a:solidFill>
                  <a:srgbClr val="FFC000"/>
                </a:solidFill>
              </a:rPr>
              <a:t>What is</a:t>
            </a:r>
          </a:p>
          <a:p>
            <a:pPr lvl="0" algn="ctr"/>
            <a:r>
              <a:rPr lang="en-GB" sz="2100" dirty="0">
                <a:solidFill>
                  <a:srgbClr val="FFC000"/>
                </a:solidFill>
              </a:rPr>
              <a:t>improving?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DFDB32-8B9E-5B4F-9EB2-D98A266283F7}"/>
              </a:ext>
            </a:extLst>
          </p:cNvPr>
          <p:cNvSpPr txBox="1"/>
          <p:nvPr/>
        </p:nvSpPr>
        <p:spPr>
          <a:xfrm>
            <a:off x="8796338" y="4143719"/>
            <a:ext cx="2700337" cy="828089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100" dirty="0">
                <a:solidFill>
                  <a:srgbClr val="004297"/>
                </a:solidFill>
              </a:rPr>
              <a:t>Challenge</a:t>
            </a:r>
          </a:p>
          <a:p>
            <a:pPr lvl="0" algn="ctr"/>
            <a:r>
              <a:rPr lang="en-GB" sz="2100" dirty="0">
                <a:solidFill>
                  <a:srgbClr val="004297"/>
                </a:solidFill>
              </a:rPr>
              <a:t>questions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3DFBD6-D11D-F242-B918-B0C3409F85E7}"/>
              </a:ext>
            </a:extLst>
          </p:cNvPr>
          <p:cNvGrpSpPr/>
          <p:nvPr/>
        </p:nvGrpSpPr>
        <p:grpSpPr>
          <a:xfrm>
            <a:off x="1116048" y="2029686"/>
            <a:ext cx="1817813" cy="1798856"/>
            <a:chOff x="1067974" y="2029686"/>
            <a:chExt cx="1817813" cy="1798856"/>
          </a:xfrm>
        </p:grpSpPr>
        <p:sp>
          <p:nvSpPr>
            <p:cNvPr id="13" name="Shape 4500">
              <a:extLst>
                <a:ext uri="{FF2B5EF4-FFF2-40B4-BE49-F238E27FC236}">
                  <a16:creationId xmlns:a16="http://schemas.microsoft.com/office/drawing/2014/main" id="{E3FC50D0-7953-7F43-8413-02ED74BC15EA}"/>
                </a:ext>
              </a:extLst>
            </p:cNvPr>
            <p:cNvSpPr/>
            <p:nvPr/>
          </p:nvSpPr>
          <p:spPr>
            <a:xfrm>
              <a:off x="1067974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57795E3D-2CD2-6A47-8495-C6327497D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46703" y="2504463"/>
              <a:ext cx="799890" cy="79989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FF4906B-1ABE-E34A-ADE1-3F548E94E32B}"/>
              </a:ext>
            </a:extLst>
          </p:cNvPr>
          <p:cNvGrpSpPr/>
          <p:nvPr/>
        </p:nvGrpSpPr>
        <p:grpSpPr>
          <a:xfrm>
            <a:off x="3897313" y="2009808"/>
            <a:ext cx="1817813" cy="1798856"/>
            <a:chOff x="3897313" y="2009808"/>
            <a:chExt cx="1817813" cy="1798856"/>
          </a:xfrm>
        </p:grpSpPr>
        <p:sp>
          <p:nvSpPr>
            <p:cNvPr id="39" name="Shape 4500">
              <a:extLst>
                <a:ext uri="{FF2B5EF4-FFF2-40B4-BE49-F238E27FC236}">
                  <a16:creationId xmlns:a16="http://schemas.microsoft.com/office/drawing/2014/main" id="{0AA35A65-9AB1-FB42-B5DC-5561BD4B51BC}"/>
                </a:ext>
              </a:extLst>
            </p:cNvPr>
            <p:cNvSpPr/>
            <p:nvPr/>
          </p:nvSpPr>
          <p:spPr>
            <a:xfrm>
              <a:off x="3897313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71E09E54-C35A-0242-99B5-8B3D0157B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75025" y="2378042"/>
              <a:ext cx="1062388" cy="106238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9B2EA4-5253-7E45-BA44-8E6491E00EE8}"/>
              </a:ext>
            </a:extLst>
          </p:cNvPr>
          <p:cNvGrpSpPr/>
          <p:nvPr/>
        </p:nvGrpSpPr>
        <p:grpSpPr>
          <a:xfrm>
            <a:off x="9251121" y="2029686"/>
            <a:ext cx="1817814" cy="1803069"/>
            <a:chOff x="9102079" y="2029686"/>
            <a:chExt cx="1817814" cy="1803069"/>
          </a:xfrm>
        </p:grpSpPr>
        <p:sp>
          <p:nvSpPr>
            <p:cNvPr id="33" name="Shape 4502">
              <a:extLst>
                <a:ext uri="{FF2B5EF4-FFF2-40B4-BE49-F238E27FC236}">
                  <a16:creationId xmlns:a16="http://schemas.microsoft.com/office/drawing/2014/main" id="{A8C6D1AE-B187-8A47-B0DD-7167E9E8D12B}"/>
                </a:ext>
              </a:extLst>
            </p:cNvPr>
            <p:cNvSpPr/>
            <p:nvPr/>
          </p:nvSpPr>
          <p:spPr>
            <a:xfrm>
              <a:off x="9102079" y="202968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E96B1633-303D-B44A-97BE-4FF0DB16D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485809" y="2378646"/>
              <a:ext cx="1050354" cy="1050354"/>
            </a:xfrm>
            <a:prstGeom prst="rect">
              <a:avLst/>
            </a:prstGeom>
          </p:spPr>
        </p:pic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658813" y="712382"/>
            <a:ext cx="5400675" cy="443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b="1" dirty="0">
                <a:solidFill>
                  <a:srgbClr val="004297"/>
                </a:solidFill>
              </a:rPr>
              <a:t>QI 1.3 </a:t>
            </a:r>
            <a:r>
              <a:rPr lang="en-GB" sz="3200" dirty="0">
                <a:solidFill>
                  <a:srgbClr val="004297"/>
                </a:solidFill>
              </a:rPr>
              <a:t>Leadership of change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hlinkClick r:id="rId6" action="ppaction://hlinksldjump"/>
            <a:extLst>
              <a:ext uri="{FF2B5EF4-FFF2-40B4-BE49-F238E27FC236}">
                <a16:creationId xmlns:a16="http://schemas.microsoft.com/office/drawing/2014/main" id="{66A19AD5-6DF8-BF4A-9DC6-3756723874B2}"/>
              </a:ext>
            </a:extLst>
          </p:cNvPr>
          <p:cNvSpPr/>
          <p:nvPr/>
        </p:nvSpPr>
        <p:spPr>
          <a:xfrm>
            <a:off x="4709319" y="5571744"/>
            <a:ext cx="2700337" cy="524256"/>
          </a:xfrm>
          <a:prstGeom prst="roundRect">
            <a:avLst/>
          </a:prstGeom>
          <a:gradFill flip="none" rotWithShape="1">
            <a:gsLst>
              <a:gs pos="0">
                <a:srgbClr val="004297">
                  <a:shade val="30000"/>
                  <a:satMod val="115000"/>
                </a:srgbClr>
              </a:gs>
              <a:gs pos="50000">
                <a:srgbClr val="004297">
                  <a:shade val="67500"/>
                  <a:satMod val="115000"/>
                </a:srgbClr>
              </a:gs>
              <a:gs pos="100000">
                <a:srgbClr val="004297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Evaluations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0380A4-4E49-A249-B47A-54B1CD899089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36" name="Rectangle 3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66DF118-82C1-BB41-80F4-71F61EDE7D7B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37" name="Rectangle 3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9CA721A-ACA7-8349-8E11-BDC17FC75289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0A119C-B97B-E14E-8EA0-936DDC1BC9FF}"/>
              </a:ext>
            </a:extLst>
          </p:cNvPr>
          <p:cNvGrpSpPr/>
          <p:nvPr/>
        </p:nvGrpSpPr>
        <p:grpSpPr>
          <a:xfrm>
            <a:off x="6059488" y="1974690"/>
            <a:ext cx="2736850" cy="3320283"/>
            <a:chOff x="6059488" y="1974690"/>
            <a:chExt cx="2736850" cy="332028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E49A90-1EDD-9644-9EE6-A47C3DDA0DD9}"/>
                </a:ext>
              </a:extLst>
            </p:cNvPr>
            <p:cNvSpPr txBox="1"/>
            <p:nvPr/>
          </p:nvSpPr>
          <p:spPr>
            <a:xfrm>
              <a:off x="6059488" y="4143719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0149AF8-EC8A-294B-95F4-573F8FE1A4CF}"/>
                </a:ext>
              </a:extLst>
            </p:cNvPr>
            <p:cNvGrpSpPr/>
            <p:nvPr/>
          </p:nvGrpSpPr>
          <p:grpSpPr>
            <a:xfrm>
              <a:off x="6477202" y="1974690"/>
              <a:ext cx="1817813" cy="1798856"/>
              <a:chOff x="6477202" y="1974690"/>
              <a:chExt cx="1817813" cy="1798856"/>
            </a:xfrm>
          </p:grpSpPr>
          <p:sp>
            <p:nvSpPr>
              <p:cNvPr id="38" name="Shape 4500">
                <a:extLst>
                  <a:ext uri="{FF2B5EF4-FFF2-40B4-BE49-F238E27FC236}">
                    <a16:creationId xmlns:a16="http://schemas.microsoft.com/office/drawing/2014/main" id="{ED076875-10ED-0C4C-A466-4DE86D858476}"/>
                  </a:ext>
                </a:extLst>
              </p:cNvPr>
              <p:cNvSpPr/>
              <p:nvPr/>
            </p:nvSpPr>
            <p:spPr>
              <a:xfrm>
                <a:off x="6477202" y="1974690"/>
                <a:ext cx="1817813" cy="1798856"/>
              </a:xfrm>
              <a:prstGeom prst="ellipse">
                <a:avLst/>
              </a:prstGeom>
              <a:solidFill>
                <a:srgbClr val="B3D236"/>
              </a:soli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B1464E35-0602-0E4B-8DB4-D44B2D2231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6908922" y="2393998"/>
                <a:ext cx="960241" cy="9602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9030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 animBg="1"/>
      <p:bldP spid="27" grpId="0" animBg="1"/>
      <p:bldP spid="28" grpId="0" animBg="1"/>
      <p:bldP spid="29" grpId="0" animBg="1"/>
      <p:bldP spid="20" grpId="0"/>
      <p:bldP spid="32" grpId="0"/>
      <p:bldP spid="35" grpId="0"/>
      <p:bldP spid="19" grpId="0"/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8101013" cy="4384874"/>
          </a:xfrm>
        </p:spPr>
        <p:txBody>
          <a:bodyPr lIns="0" tIns="0" rIns="0" bIns="0" numCol="1" spcCol="180000"/>
          <a:lstStyle/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Emerging evidence indicates that these targeted interventions are leading to improved outcomes for children and young people with barriers to their learning. </a:t>
            </a:r>
          </a:p>
          <a:p>
            <a:pPr lvl="0">
              <a:spcAft>
                <a:spcPts val="3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includes improved attainment in literacy and numeracy and progress in health and wellbeing.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E9D31A-662A-324B-9BED-5123F4F40F35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EAA3C8B-D4D2-F849-AAFB-836BCA8F07D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BCF79B33-F753-F749-9D31-AE2896889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6851" y="2229907"/>
              <a:ext cx="1022350" cy="102235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E7E8BAF-F37D-B447-B2C3-C01165D65A78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1B871B2-BAEF-B04A-A053-DA85EB1A7031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A104CCE-9342-834D-A8CF-7B1719B99EE4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68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Most schools do not yet have reliable data on children’s and young people’s progress and achievement of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CfE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levels across other curriculum areas across the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BGE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lvl="0">
              <a:spcAft>
                <a:spcPts val="300"/>
              </a:spcAft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Tracking attainment across the curriculum during the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BGE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remains an area requiring further work.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1055688" y="1577799"/>
            <a:ext cx="9478573" cy="42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</a:t>
            </a:r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C75B94D-0661-754D-81CD-6D19EEE14E15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62039DC-BB09-7B42-B429-1A7D5E0C8037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18B69C10-D2BD-B546-B02A-BE3433D9C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6851" y="2229907"/>
              <a:ext cx="1022350" cy="102235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20C07FB-3495-3647-B090-EDB462E6493B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C18A191-2544-B243-8D1B-85AE1DC3E306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EB35F8-2587-7343-8BDD-CA1954C72A63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12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18415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development of approaches to tracking of the skills that are being gained would help learners take increasing responsibility for ensuring they continue to add value to their achievements. </a:t>
            </a:r>
          </a:p>
          <a:p>
            <a:pPr marL="184150" lvl="0" indent="-1841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1055688" y="1577799"/>
            <a:ext cx="9478573" cy="42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</a:t>
            </a:r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A610AB-54FA-A04C-8D72-2DDD71C69C2A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  <a:solidFill>
            <a:srgbClr val="B3D236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A94D0B2-65BD-3740-A9CB-B9AB6328964C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0F998609-ED4F-1E46-A8AC-76BBFCDEF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6851" y="2229907"/>
              <a:ext cx="1022350" cy="1022350"/>
            </a:xfrm>
            <a:prstGeom prst="rect">
              <a:avLst/>
            </a:prstGeom>
            <a:grpFill/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65DB108-2547-0449-9F7C-12E1C8A92046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1FD4E17-D831-704B-B4A9-F9CE388A829C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C863619-7893-7A46-A8CC-77E28AA8DBC1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06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Evaluations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2" y="558904"/>
            <a:ext cx="387209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EF4422-0593-624E-8448-A8BBC391D798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B3D236">
              <a:alpha val="10000"/>
            </a:srgbClr>
          </a:solidFill>
        </p:spPr>
        <p:txBody>
          <a:bodyPr/>
          <a:lstStyle/>
          <a:p>
            <a:r>
              <a:rPr lang="en-GB" dirty="0">
                <a:solidFill>
                  <a:srgbClr val="004297"/>
                </a:solidFill>
              </a:rPr>
              <a:t>Evaluations of 3.2 Raising attainment and achievement (2018-2019)</a:t>
            </a:r>
          </a:p>
          <a:p>
            <a:r>
              <a:rPr lang="en-GB" dirty="0">
                <a:solidFill>
                  <a:srgbClr val="004297"/>
                </a:solidFill>
              </a:rPr>
              <a:t>252 schools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FC5D91-02AD-E044-B6EA-A45FCE4F7920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43D810D-61B6-C74A-B68C-8FADCA196900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D584443-240F-D641-BC32-D5838A293996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AB03DDC-FA9C-174C-9B7C-A3051694F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4890" y="2934949"/>
            <a:ext cx="10080000" cy="199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1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740650" cy="4035800"/>
          </a:xfrm>
        </p:spPr>
        <p:txBody>
          <a:bodyPr lIns="0" tIns="0" rIns="0" bIns="0" numCol="1" spcCol="180000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What are our approaches to raising attainment and closing the poverty-related attainment gap </a:t>
            </a:r>
            <a:r>
              <a:rPr lang="en-GB" sz="2800" b="1" dirty="0">
                <a:solidFill>
                  <a:srgbClr val="004297"/>
                </a:solidFill>
              </a:rPr>
              <a:t>across all areas of the curriculum</a:t>
            </a:r>
            <a:r>
              <a:rPr lang="en-GB" sz="2800" dirty="0">
                <a:solidFill>
                  <a:srgbClr val="004297"/>
                </a:solidFill>
              </a:rPr>
              <a:t>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000" dirty="0">
              <a:solidFill>
                <a:srgbClr val="004297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</a:t>
            </a:r>
            <a:r>
              <a:rPr lang="en-GB" sz="2800" b="1" dirty="0">
                <a:solidFill>
                  <a:srgbClr val="004297"/>
                </a:solidFill>
              </a:rPr>
              <a:t>valid and reliable </a:t>
            </a:r>
            <a:r>
              <a:rPr lang="en-GB" sz="2800" dirty="0">
                <a:solidFill>
                  <a:srgbClr val="004297"/>
                </a:solidFill>
              </a:rPr>
              <a:t>are teachers’ judgements about learner’s progress and achievement of </a:t>
            </a:r>
            <a:r>
              <a:rPr lang="en-GB" sz="2800" dirty="0" err="1">
                <a:solidFill>
                  <a:srgbClr val="004297"/>
                </a:solidFill>
              </a:rPr>
              <a:t>CfE</a:t>
            </a:r>
            <a:r>
              <a:rPr lang="en-GB" sz="2800" dirty="0">
                <a:solidFill>
                  <a:srgbClr val="004297"/>
                </a:solidFill>
              </a:rPr>
              <a:t> levels across </a:t>
            </a:r>
            <a:r>
              <a:rPr lang="en-GB" sz="2800" b="1" dirty="0">
                <a:solidFill>
                  <a:srgbClr val="004297"/>
                </a:solidFill>
              </a:rPr>
              <a:t>all areas of the curriculum?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2458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EC22C3-4005-174E-9633-E2485FCF4622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6" name="Shape 4502">
              <a:extLst>
                <a:ext uri="{FF2B5EF4-FFF2-40B4-BE49-F238E27FC236}">
                  <a16:creationId xmlns:a16="http://schemas.microsoft.com/office/drawing/2014/main" id="{031B2153-0F42-784B-BBDD-E54B927D5A95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523AD738-FDCE-8641-88BD-60855ECBF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44392" y="2447755"/>
              <a:ext cx="1022350" cy="102235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C17681C-01AF-0047-B519-B11A20FDA39D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CC21E10-52C9-5E40-BE78-715AE6592DC6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26C45-72A3-C147-8BCC-993E25248A3B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42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740650" cy="4035800"/>
          </a:xfrm>
        </p:spPr>
        <p:txBody>
          <a:bodyPr lIns="0" tIns="0" rIns="0" bIns="0" numCol="1" spcCol="180000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 are approaches to </a:t>
            </a:r>
            <a:r>
              <a:rPr lang="en-GB" sz="2800" b="1" dirty="0">
                <a:solidFill>
                  <a:srgbClr val="004297"/>
                </a:solidFill>
              </a:rPr>
              <a:t>monitoring and tracking </a:t>
            </a:r>
            <a:r>
              <a:rPr lang="en-GB" sz="2800" dirty="0">
                <a:solidFill>
                  <a:srgbClr val="004297"/>
                </a:solidFill>
              </a:rPr>
              <a:t>of progress and attainment </a:t>
            </a:r>
            <a:r>
              <a:rPr lang="en-GB" sz="2800" b="1" dirty="0">
                <a:solidFill>
                  <a:srgbClr val="004297"/>
                </a:solidFill>
              </a:rPr>
              <a:t>over time </a:t>
            </a:r>
            <a:r>
              <a:rPr lang="en-GB" sz="2800" dirty="0">
                <a:solidFill>
                  <a:srgbClr val="004297"/>
                </a:solidFill>
              </a:rPr>
              <a:t>across </a:t>
            </a:r>
            <a:r>
              <a:rPr lang="en-GB" sz="2800" b="1" dirty="0">
                <a:solidFill>
                  <a:srgbClr val="004297"/>
                </a:solidFill>
              </a:rPr>
              <a:t>all areas of the curriculum </a:t>
            </a:r>
            <a:r>
              <a:rPr lang="en-GB" sz="2800" dirty="0">
                <a:solidFill>
                  <a:srgbClr val="004297"/>
                </a:solidFill>
              </a:rPr>
              <a:t>to: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analyse trends;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identify any under attainment; and  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put in place appropriate interventions to support </a:t>
            </a:r>
            <a:r>
              <a:rPr lang="en-GB" sz="2800" dirty="0" smtClean="0">
                <a:solidFill>
                  <a:srgbClr val="004297"/>
                </a:solidFill>
              </a:rPr>
              <a:t>improvements?</a:t>
            </a:r>
            <a:endParaRPr lang="en-GB" sz="2800" dirty="0">
              <a:solidFill>
                <a:srgbClr val="004297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004297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09141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D75E2A-7AAB-614D-82B9-680B0F7F0FAA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7742DE4F-AF69-CB43-AA8D-E3A20D6BD9D2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8A7BC26D-A8BB-7F42-883A-9A3916D06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44392" y="2447755"/>
              <a:ext cx="1022350" cy="102235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DD99C47-D104-BE42-BC34-AD9907DB8D65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66934A6-63CD-924D-984C-9BDDEF582FC6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0E9DAB-801A-4B47-9FB4-42D748222B89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21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740650" cy="4035800"/>
          </a:xfrm>
        </p:spPr>
        <p:txBody>
          <a:bodyPr lIns="0" tIns="0" rIns="0" bIns="0" numCol="1" spcCol="180000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well are we developing staff confidence and skills in the </a:t>
            </a:r>
            <a:r>
              <a:rPr lang="en-GB" sz="2800" b="1" dirty="0">
                <a:solidFill>
                  <a:srgbClr val="004297"/>
                </a:solidFill>
              </a:rPr>
              <a:t>use of data </a:t>
            </a:r>
            <a:r>
              <a:rPr lang="en-GB" sz="2800" dirty="0">
                <a:solidFill>
                  <a:srgbClr val="004297"/>
                </a:solidFill>
              </a:rPr>
              <a:t>to identify and implement approaches to raise attainment for all learners?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4297"/>
                </a:solidFill>
              </a:rPr>
              <a:t>How effective are our </a:t>
            </a:r>
            <a:r>
              <a:rPr lang="en-GB" sz="2800" b="1" dirty="0">
                <a:solidFill>
                  <a:srgbClr val="004297"/>
                </a:solidFill>
              </a:rPr>
              <a:t>strategies and interventions </a:t>
            </a:r>
            <a:r>
              <a:rPr lang="en-GB" sz="2800" dirty="0">
                <a:solidFill>
                  <a:srgbClr val="004297"/>
                </a:solidFill>
              </a:rPr>
              <a:t>to reduce the impact of any barriers to learning and </a:t>
            </a:r>
            <a:r>
              <a:rPr lang="en-GB" sz="2800" b="1" dirty="0">
                <a:solidFill>
                  <a:srgbClr val="004297"/>
                </a:solidFill>
              </a:rPr>
              <a:t>to raise attainment </a:t>
            </a:r>
            <a:r>
              <a:rPr lang="en-GB" sz="2800" dirty="0">
                <a:solidFill>
                  <a:srgbClr val="004297"/>
                </a:solidFill>
              </a:rPr>
              <a:t>of learners requiring additional support or those from protected characteristic groups?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4297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09141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3.2 Challenge questions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2" y="558904"/>
            <a:ext cx="4040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Raising attainment and achievement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C0DD63D-1E53-BC49-956F-431A5F57DAD2}"/>
              </a:ext>
            </a:extLst>
          </p:cNvPr>
          <p:cNvGrpSpPr/>
          <p:nvPr/>
        </p:nvGrpSpPr>
        <p:grpSpPr>
          <a:xfrm>
            <a:off x="9046660" y="2057396"/>
            <a:ext cx="1817814" cy="1803069"/>
            <a:chOff x="9046660" y="2057396"/>
            <a:chExt cx="1817814" cy="1803069"/>
          </a:xfrm>
        </p:grpSpPr>
        <p:sp>
          <p:nvSpPr>
            <p:cNvPr id="14" name="Shape 4502">
              <a:extLst>
                <a:ext uri="{FF2B5EF4-FFF2-40B4-BE49-F238E27FC236}">
                  <a16:creationId xmlns:a16="http://schemas.microsoft.com/office/drawing/2014/main" id="{69A4F9FC-C877-254F-B255-B8586AA23F1A}"/>
                </a:ext>
              </a:extLst>
            </p:cNvPr>
            <p:cNvSpPr/>
            <p:nvPr/>
          </p:nvSpPr>
          <p:spPr>
            <a:xfrm>
              <a:off x="9046660" y="2057396"/>
              <a:ext cx="1817814" cy="1803069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</a:schemeClr>
                </a:gs>
                <a:gs pos="72000">
                  <a:srgbClr val="004297"/>
                </a:gs>
                <a:gs pos="82000">
                  <a:srgbClr val="004297"/>
                </a:gs>
                <a:gs pos="98000">
                  <a:srgbClr val="004297">
                    <a:lumMod val="78000"/>
                  </a:srgb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787D255-17FE-134B-BE6B-C76FE387A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44392" y="2447755"/>
              <a:ext cx="1022350" cy="1022350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C492245-2D9B-8046-B151-5ADAC855B86B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lang="bg-BG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chemeClr val="accent1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3" name="Rectangle 2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DDC8B3A-D87A-3847-AA90-5AE5299E62DE}"/>
              </a:ext>
            </a:extLst>
          </p:cNvPr>
          <p:cNvSpPr/>
          <p:nvPr/>
        </p:nvSpPr>
        <p:spPr>
          <a:xfrm>
            <a:off x="485712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39012A3-AB34-2842-8CA3-560369F961E8}"/>
              </a:ext>
            </a:extLst>
          </p:cNvPr>
          <p:cNvSpPr/>
          <p:nvPr/>
        </p:nvSpPr>
        <p:spPr>
          <a:xfrm>
            <a:off x="702006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1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49" y="1828800"/>
            <a:ext cx="8137525" cy="3489434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Effective school leadership is ensuring: 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need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change is well understood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strong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emphasis on raising attainment and addressing the poverty-related attainment gap.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GB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Evidence from self-evaluation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being used more effectively to identify changes required. 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1.3 </a:t>
            </a:r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Leadership of change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8F33A48-BCCE-6C46-866D-6D7C84F11671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806D887-9B9A-8C49-B795-B5CC05AA987E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01B5575-DF1F-C445-8616-C2962B68F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F7A2BB0-8715-394B-8E3E-5067064C4171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A35808-00F3-A648-AD6E-20DA144B00F7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495BF1-61F6-9D4D-A491-54BC2CFF8FA9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43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1"/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Through effective collaboration and participation in career-long professional learning (</a:t>
            </a:r>
            <a:r>
              <a:rPr lang="en-GB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CLPL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): 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 have a clearer understanding of the social, economic and cultural context of the school community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1.3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Leadership of change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9B05CC-6906-F248-9118-D2D2392A4C5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C975FFC-DA39-C14B-9DCB-B67CB663E7F3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C158783-52C7-4C42-93FD-789450260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3266E21-194E-5A42-B443-398877E78F3E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B7E40D9-D488-374F-BBE9-F77A0B9435B5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F29206-B838-8C4B-BA86-20954B1C795A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6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CLPL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increasingly being used well to guide and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 school improvement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change. 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Schools are continuing to develop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approaches to empower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staff, children and young people to lead change in aspects of school improvement.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1.3 </a:t>
            </a:r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Leadership of change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9ACB1F-844B-FA43-86B6-B387CF1C9CA4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4200BCF-56FE-3B49-A25B-CE4AD45A25C5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92307A8A-EA5E-144D-866B-EB5433A75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8927E4-0194-834E-93EF-3D4538A20F7A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EA96F1C-7BA8-6F4E-B0B3-DDC9382F4B49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73B17E-7EDE-E34C-BA6B-6B6BFDE9C8B7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2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Gathering and taking account of a range of data and evidence to </a:t>
            </a: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monitor and evaluate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impact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change and improvement on outcomes for learners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involving stakeholders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contributing to and evaluating school improvement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1.3 </a:t>
            </a:r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Leadership of change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4E3E9D1-D078-2845-8083-409EF3E9F200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AD4A58-9A03-CF42-8D98-A3C47C93F0AE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BCF450-C1CE-5E41-BC3B-80FD431FF70D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6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131C49A-92DF-BE49-847A-02013D081FC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B3D236">
              <a:alpha val="10000"/>
            </a:srgbClr>
          </a:solidFill>
        </p:spPr>
        <p:txBody>
          <a:bodyPr/>
          <a:lstStyle/>
          <a:p>
            <a:r>
              <a:rPr lang="en-GB" dirty="0">
                <a:solidFill>
                  <a:srgbClr val="004297"/>
                </a:solidFill>
              </a:rPr>
              <a:t>Evaluations of 1.3 Leadership of change (2018-2019)</a:t>
            </a:r>
          </a:p>
          <a:p>
            <a:r>
              <a:rPr lang="en-GB" dirty="0">
                <a:solidFill>
                  <a:srgbClr val="004297"/>
                </a:solidFill>
              </a:rPr>
              <a:t>122 schools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669E86-DCCD-084A-B871-2A58A62D496D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77902-2CA0-7D4D-BA46-5493DE0D3190}"/>
              </a:ext>
            </a:extLst>
          </p:cNvPr>
          <p:cNvCxnSpPr>
            <a:cxnSpLocks/>
          </p:cNvCxnSpPr>
          <p:nvPr/>
        </p:nvCxnSpPr>
        <p:spPr>
          <a:xfrm>
            <a:off x="658813" y="1536192"/>
            <a:ext cx="10837862" cy="0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>
            <a:extLst>
              <a:ext uri="{FF2B5EF4-FFF2-40B4-BE49-F238E27FC236}">
                <a16:creationId xmlns:a16="http://schemas.microsoft.com/office/drawing/2014/main" id="{33D2F0B0-B551-F24D-8AC4-9FB315A2DF8F}"/>
              </a:ext>
            </a:extLst>
          </p:cNvPr>
          <p:cNvSpPr txBox="1">
            <a:spLocks/>
          </p:cNvSpPr>
          <p:nvPr/>
        </p:nvSpPr>
        <p:spPr bwMode="auto">
          <a:xfrm>
            <a:off x="658813" y="1011561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/>
              <a:t>QI 1.3 Evaluations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68949-37FC-0045-949A-8595A62C9550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Leadership of change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DD3F61-1FFD-0F47-A029-1E5EDBC6317E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F836B8-AAD6-D148-8B8F-7A3629C5466B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18CD482-35CC-A246-BE2F-67DFA1680DE1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A9E48F9-1455-A34E-A227-447945360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3665" y="2934325"/>
            <a:ext cx="10080000" cy="199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 animBg="1"/>
      <p:bldP spid="43" grpId="0" animBg="1"/>
      <p:bldP spid="10" grpId="0"/>
      <p:bldP spid="10" grpId="1"/>
      <p:bldP spid="11" grpId="0"/>
    </p:bldLst>
  </p:timing>
</p:sld>
</file>

<file path=ppt/theme/theme1.xml><?xml version="1.0" encoding="utf-8"?>
<a:theme xmlns:a="http://schemas.openxmlformats.org/drawingml/2006/main" name="Powerpoint_templat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C8A5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FFFFFF"/>
        </a:dk1>
        <a:lt1>
          <a:srgbClr val="FFFFFF"/>
        </a:lt1>
        <a:dk2>
          <a:srgbClr val="FFFFFF"/>
        </a:dk2>
        <a:lt2>
          <a:srgbClr val="808080"/>
        </a:lt2>
        <a:accent1>
          <a:srgbClr val="009BAA"/>
        </a:accent1>
        <a:accent2>
          <a:srgbClr val="B2D235"/>
        </a:accent2>
        <a:accent3>
          <a:srgbClr val="FFFFFF"/>
        </a:accent3>
        <a:accent4>
          <a:srgbClr val="DADADA"/>
        </a:accent4>
        <a:accent5>
          <a:srgbClr val="AACBD2"/>
        </a:accent5>
        <a:accent6>
          <a:srgbClr val="A1BE2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metadata xmlns="http://www.objective.com/ecm/document/metadata/53D26341A57B383EE0540010E0463CCA" version="1.0.0">
  <systemFields>
    <field name="Objective-Id">
      <value order="0">A21498026</value>
    </field>
    <field name="Objective-Title">
      <value order="0">ES PP Template</value>
    </field>
    <field name="Objective-Description">
      <value order="0"/>
    </field>
    <field name="Objective-CreationStamp">
      <value order="0">2018-07-03T15:47:18Z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2018-07-03T15:47:33Z</value>
    </field>
    <field name="Objective-Owner">
      <value order="0">Gore, Hazel H (Z612349)</value>
    </field>
    <field name="Objective-Path">
      <value order="0">Objective Global Folder:SG File Plan:Administration:Corporate strategy:Communications:General: Communications:Education Scotland: Communications: Branding and Templates: 2016-2021</value>
    </field>
    <field name="Objective-Parent">
      <value order="0">Education Scotland: Communications: Branding and Templates: 2016-2021</value>
    </field>
    <field name="Objective-State">
      <value order="0">Being Drafted</value>
    </field>
    <field name="Objective-VersionId">
      <value order="0">vA30249846</value>
    </field>
    <field name="Objective-Version">
      <value order="0">0.2</value>
    </field>
    <field name="Objective-VersionNumber">
      <value order="0">2</value>
    </field>
    <field name="Objective-VersionComment">
      <value order="0"/>
    </field>
    <field name="Objective-FileNumber">
      <value order="0">qA635530</value>
    </field>
    <field name="Objective-Classification">
      <value order="0">OFFICIAL</value>
    </field>
    <field name="Objective-Caveats">
      <value order="0">Caveat for access to SG Fileplan</value>
    </field>
  </systemFields>
  <catalogues>
    <catalogue name="Document Type Catalogue" type="type" ori="id:cA35">
      <field name="Objective-Connect Creator">
        <value order="0"/>
      </field>
      <field name="Objective-Date Received">
        <value order="0"/>
      </field>
      <field name="Objective-Date of Original">
        <value order="0"/>
      </field>
      <field name="Objective-SG Web Publication - Category">
        <value order="0"/>
      </field>
      <field name="Objective-SG Web Publication - Category 2 Classification">
        <value order="0"/>
      </field>
    </catalogue>
  </catalogues>
</metadat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CDC23D987C44B816AEEDA25B50CC4" ma:contentTypeVersion="0" ma:contentTypeDescription="Create a new document." ma:contentTypeScope="" ma:versionID="b6878043c1e9ea6bb1d8ccfc5647808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c96ba11fc0b0f11135d6dc28d8a2ff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75B553-2AE0-4B0C-913C-4B15DEBD22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967039-C71A-4B84-9858-0728C216CC0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4.xml><?xml version="1.0" encoding="utf-8"?>
<ds:datastoreItem xmlns:ds="http://schemas.openxmlformats.org/officeDocument/2006/customXml" ds:itemID="{4F62884D-D5C0-450B-A88F-C4FBAB0CDE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5611</TotalTime>
  <Words>2904</Words>
  <Application>Microsoft Office PowerPoint</Application>
  <PresentationFormat>Widescreen</PresentationFormat>
  <Paragraphs>305</Paragraphs>
  <Slides>46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46</vt:i4>
      </vt:variant>
    </vt:vector>
  </HeadingPairs>
  <TitlesOfParts>
    <vt:vector size="57" baseType="lpstr">
      <vt:lpstr>Arial</vt:lpstr>
      <vt:lpstr>Arial Unicode MS</vt:lpstr>
      <vt:lpstr>Calibri</vt:lpstr>
      <vt:lpstr>Calibri Light</vt:lpstr>
      <vt:lpstr>Lato</vt:lpstr>
      <vt:lpstr>Lucida Grande</vt:lpstr>
      <vt:lpstr>Source Sans Pro</vt:lpstr>
      <vt:lpstr>Wingdings</vt:lpstr>
      <vt:lpstr>Powerpoint_template</vt:lpstr>
      <vt:lpstr>Custom Design</vt:lpstr>
      <vt:lpstr>1_Custom Design</vt:lpstr>
      <vt:lpstr>PowerPoint Presentation</vt:lpstr>
      <vt:lpstr>How does this presentation work?</vt:lpstr>
      <vt:lpstr>Inspection evidence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School Inspection Findings</dc:title>
  <dc:creator>Eduardo Iturralde</dc:creator>
  <cp:lastModifiedBy>Stevenson J (Jeremy)</cp:lastModifiedBy>
  <cp:revision>296</cp:revision>
  <cp:lastPrinted>2020-02-24T11:04:04Z</cp:lastPrinted>
  <dcterms:created xsi:type="dcterms:W3CDTF">2019-05-28T13:41:58Z</dcterms:created>
  <dcterms:modified xsi:type="dcterms:W3CDTF">2020-02-24T16:15:31Z</dcterms:modified>
</cp:coreProperties>
</file>