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0" r:id="rId2"/>
    <p:sldId id="259" r:id="rId3"/>
    <p:sldId id="262" r:id="rId4"/>
    <p:sldId id="263" r:id="rId5"/>
    <p:sldId id="264" r:id="rId6"/>
    <p:sldId id="265" r:id="rId7"/>
    <p:sldId id="266" r:id="rId8"/>
    <p:sldId id="267" r:id="rId9"/>
    <p:sldId id="268" r:id="rId10"/>
    <p:sldId id="269" r:id="rId11"/>
    <p:sldId id="270" r:id="rId12"/>
    <p:sldId id="27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9"/>
    <p:restoredTop sz="94663"/>
  </p:normalViewPr>
  <p:slideViewPr>
    <p:cSldViewPr snapToGrid="0">
      <p:cViewPr varScale="1">
        <p:scale>
          <a:sx n="77" d="100"/>
          <a:sy n="77" d="100"/>
        </p:scale>
        <p:origin x="102" y="8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01/03/2021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A8C417-67D2-7548-8F00-C9C324F4DDA8}" type="slidenum">
              <a:t>6</a:t>
            </a:fld>
            <a:endParaRPr lang="en-US"/>
          </a:p>
        </p:txBody>
      </p:sp>
    </p:spTree>
    <p:extLst>
      <p:ext uri="{BB962C8B-B14F-4D97-AF65-F5344CB8AC3E}">
        <p14:creationId xmlns:p14="http://schemas.microsoft.com/office/powerpoint/2010/main" val="287992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A8C417-67D2-7548-8F00-C9C324F4DDA8}" type="slidenum">
              <a:rPr lang="en-GB"/>
              <a:t>11</a:t>
            </a:fld>
            <a:endParaRPr lang="en-GB"/>
          </a:p>
        </p:txBody>
      </p:sp>
    </p:spTree>
    <p:extLst>
      <p:ext uri="{BB962C8B-B14F-4D97-AF65-F5344CB8AC3E}">
        <p14:creationId xmlns:p14="http://schemas.microsoft.com/office/powerpoint/2010/main" val="1034498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E9D56-4196-7548-BC21-873229BE6FB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6401187-5D97-0C43-9296-0700FB25C9B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268D3F8-941C-6343-B8C8-0CE87592997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280848D-795C-AC40-BFDE-EBE1669A6F31}"/>
              </a:ext>
            </a:extLst>
          </p:cNvPr>
          <p:cNvSpPr>
            <a:spLocks noGrp="1"/>
          </p:cNvSpPr>
          <p:nvPr>
            <p:ph type="dt" sz="half" idx="10"/>
          </p:nvPr>
        </p:nvSpPr>
        <p:spPr/>
        <p:txBody>
          <a:bodyPr/>
          <a:lstStyle/>
          <a:p>
            <a:fld id="{EB34A1D8-7A62-694A-9FE0-53957D69AEC0}" type="datetimeFigureOut">
              <a:t>3/1/2021</a:t>
            </a:fld>
            <a:endParaRPr lang="en-US"/>
          </a:p>
        </p:txBody>
      </p:sp>
      <p:sp>
        <p:nvSpPr>
          <p:cNvPr id="6" name="Footer Placeholder 5">
            <a:extLst>
              <a:ext uri="{FF2B5EF4-FFF2-40B4-BE49-F238E27FC236}">
                <a16:creationId xmlns:a16="http://schemas.microsoft.com/office/drawing/2014/main" id="{5A393618-51A9-0244-ABFC-9EF54B5CA5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F08DBD-3384-EE45-A358-08CC31734407}"/>
              </a:ext>
            </a:extLst>
          </p:cNvPr>
          <p:cNvSpPr>
            <a:spLocks noGrp="1"/>
          </p:cNvSpPr>
          <p:nvPr>
            <p:ph type="sldNum" sz="quarter" idx="12"/>
          </p:nvPr>
        </p:nvSpPr>
        <p:spPr/>
        <p:txBody>
          <a:bodyPr/>
          <a:lstStyle/>
          <a:p>
            <a:fld id="{9961E045-065D-3C47-AE79-DD6846592704}" type="slidenum">
              <a:t>‹#›</a:t>
            </a:fld>
            <a:endParaRPr lang="en-US"/>
          </a:p>
        </p:txBody>
      </p:sp>
    </p:spTree>
    <p:extLst>
      <p:ext uri="{BB962C8B-B14F-4D97-AF65-F5344CB8AC3E}">
        <p14:creationId xmlns:p14="http://schemas.microsoft.com/office/powerpoint/2010/main" val="2240743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CD1CD-E807-3845-8594-5EB6E4837B8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E519F30-F466-8A42-9F92-6DC94A82FBA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C74EBCD-1247-5C4C-8E43-B28D9A683938}"/>
              </a:ext>
            </a:extLst>
          </p:cNvPr>
          <p:cNvSpPr>
            <a:spLocks noGrp="1"/>
          </p:cNvSpPr>
          <p:nvPr>
            <p:ph type="dt" sz="half" idx="10"/>
          </p:nvPr>
        </p:nvSpPr>
        <p:spPr/>
        <p:txBody>
          <a:bodyPr/>
          <a:lstStyle/>
          <a:p>
            <a:fld id="{EB34A1D8-7A62-694A-9FE0-53957D69AEC0}" type="datetimeFigureOut">
              <a:t>3/1/2021</a:t>
            </a:fld>
            <a:endParaRPr lang="en-US"/>
          </a:p>
        </p:txBody>
      </p:sp>
      <p:sp>
        <p:nvSpPr>
          <p:cNvPr id="5" name="Footer Placeholder 4">
            <a:extLst>
              <a:ext uri="{FF2B5EF4-FFF2-40B4-BE49-F238E27FC236}">
                <a16:creationId xmlns:a16="http://schemas.microsoft.com/office/drawing/2014/main" id="{DD9176DE-7C97-8441-A635-61EDAFA9FC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B62716-7A41-C24B-A180-4B3661B1CABE}"/>
              </a:ext>
            </a:extLst>
          </p:cNvPr>
          <p:cNvSpPr>
            <a:spLocks noGrp="1"/>
          </p:cNvSpPr>
          <p:nvPr>
            <p:ph type="sldNum" sz="quarter" idx="12"/>
          </p:nvPr>
        </p:nvSpPr>
        <p:spPr/>
        <p:txBody>
          <a:bodyPr/>
          <a:lstStyle/>
          <a:p>
            <a:fld id="{9961E045-065D-3C47-AE79-DD6846592704}" type="slidenum">
              <a:t>‹#›</a:t>
            </a:fld>
            <a:endParaRPr lang="en-US"/>
          </a:p>
        </p:txBody>
      </p:sp>
    </p:spTree>
    <p:extLst>
      <p:ext uri="{BB962C8B-B14F-4D97-AF65-F5344CB8AC3E}">
        <p14:creationId xmlns:p14="http://schemas.microsoft.com/office/powerpoint/2010/main" val="95559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A68548-7ABD-F141-ACE4-2D498CB174B2}"/>
              </a:ext>
            </a:extLst>
          </p:cNvPr>
          <p:cNvSpPr>
            <a:spLocks noGrp="1"/>
          </p:cNvSpPr>
          <p:nvPr>
            <p:ph type="dt" sz="half" idx="10"/>
          </p:nvPr>
        </p:nvSpPr>
        <p:spPr/>
        <p:txBody>
          <a:bodyPr/>
          <a:lstStyle/>
          <a:p>
            <a:fld id="{EB34A1D8-7A62-694A-9FE0-53957D69AEC0}" type="datetimeFigureOut">
              <a:t>3/1/2021</a:t>
            </a:fld>
            <a:endParaRPr lang="en-US"/>
          </a:p>
        </p:txBody>
      </p:sp>
      <p:sp>
        <p:nvSpPr>
          <p:cNvPr id="3" name="Footer Placeholder 2">
            <a:extLst>
              <a:ext uri="{FF2B5EF4-FFF2-40B4-BE49-F238E27FC236}">
                <a16:creationId xmlns:a16="http://schemas.microsoft.com/office/drawing/2014/main" id="{720C5C11-F8FF-BF42-9EDD-BCCF0BC1C7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975045D-DD43-6148-9764-3F12404CA19C}"/>
              </a:ext>
            </a:extLst>
          </p:cNvPr>
          <p:cNvSpPr>
            <a:spLocks noGrp="1"/>
          </p:cNvSpPr>
          <p:nvPr>
            <p:ph type="sldNum" sz="quarter" idx="12"/>
          </p:nvPr>
        </p:nvSpPr>
        <p:spPr/>
        <p:txBody>
          <a:bodyPr/>
          <a:lstStyle/>
          <a:p>
            <a:fld id="{9961E045-065D-3C47-AE79-DD6846592704}" type="slidenum">
              <a:t>‹#›</a:t>
            </a:fld>
            <a:endParaRPr lang="en-US"/>
          </a:p>
        </p:txBody>
      </p:sp>
    </p:spTree>
    <p:extLst>
      <p:ext uri="{BB962C8B-B14F-4D97-AF65-F5344CB8AC3E}">
        <p14:creationId xmlns:p14="http://schemas.microsoft.com/office/powerpoint/2010/main" val="3751992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7C2DA-EFB6-034D-B248-14ED100291D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F28DEEB-21E6-BA47-B6BD-D67B3B1670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45EB932-5676-E94C-8C5C-C48E787B2FE1}"/>
              </a:ext>
            </a:extLst>
          </p:cNvPr>
          <p:cNvSpPr>
            <a:spLocks noGrp="1"/>
          </p:cNvSpPr>
          <p:nvPr>
            <p:ph type="dt" sz="half" idx="10"/>
          </p:nvPr>
        </p:nvSpPr>
        <p:spPr/>
        <p:txBody>
          <a:bodyPr/>
          <a:lstStyle/>
          <a:p>
            <a:fld id="{EB34A1D8-7A62-694A-9FE0-53957D69AEC0}" type="datetimeFigureOut">
              <a:t>3/1/2021</a:t>
            </a:fld>
            <a:endParaRPr lang="en-US"/>
          </a:p>
        </p:txBody>
      </p:sp>
      <p:sp>
        <p:nvSpPr>
          <p:cNvPr id="5" name="Footer Placeholder 4">
            <a:extLst>
              <a:ext uri="{FF2B5EF4-FFF2-40B4-BE49-F238E27FC236}">
                <a16:creationId xmlns:a16="http://schemas.microsoft.com/office/drawing/2014/main" id="{D34E7DDE-F302-B246-B4D1-53CD5A0BB9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4B2531-7F71-164D-9FAE-61B90300DE24}"/>
              </a:ext>
            </a:extLst>
          </p:cNvPr>
          <p:cNvSpPr>
            <a:spLocks noGrp="1"/>
          </p:cNvSpPr>
          <p:nvPr>
            <p:ph type="sldNum" sz="quarter" idx="12"/>
          </p:nvPr>
        </p:nvSpPr>
        <p:spPr/>
        <p:txBody>
          <a:bodyPr/>
          <a:lstStyle/>
          <a:p>
            <a:fld id="{9961E045-065D-3C47-AE79-DD6846592704}" type="slidenum">
              <a:t>‹#›</a:t>
            </a:fld>
            <a:endParaRPr lang="en-US"/>
          </a:p>
        </p:txBody>
      </p:sp>
    </p:spTree>
    <p:extLst>
      <p:ext uri="{BB962C8B-B14F-4D97-AF65-F5344CB8AC3E}">
        <p14:creationId xmlns:p14="http://schemas.microsoft.com/office/powerpoint/2010/main" val="18472694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smtClean="0">
                <a:solidFill>
                  <a:srgbClr val="002060"/>
                </a:solidFill>
                <a:latin typeface="Helvetica" pitchFamily="2" charset="0"/>
                <a:cs typeface="Arial" panose="020B0604020202020204" pitchFamily="34" charset="0"/>
              </a:rPr>
              <a:t>Remote 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 id="2147483657" r:id="rId4"/>
    <p:sldLayoutId id="2147483658" r:id="rId5"/>
    <p:sldLayoutId id="2147483659"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5D7576B2-53CF-4175-9A59-8B193643B654@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video" Target="https://www.youtube.com/embed/UgsurPg9Ckw?feature=oembed" TargetMode="External"/><Relationship Id="rId4" Type="http://schemas.openxmlformats.org/officeDocument/2006/relationships/hyperlink" Target="https://youtu.be/UgsurPg9Ckw"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artsandculture.google.com/experiment/blob-opera/AAHWrq360NcGbw?cp=e30."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23.png"/><Relationship Id="rId4" Type="http://schemas.openxmlformats.org/officeDocument/2006/relationships/image" Target="../media/image22.tiff"/></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4.xml"/><Relationship Id="rId1" Type="http://schemas.openxmlformats.org/officeDocument/2006/relationships/video" Target="https://www.youtube.com/embed/Rr4RVdUEX5g?feature=oembed" TargetMode="External"/><Relationship Id="rId6" Type="http://schemas.openxmlformats.org/officeDocument/2006/relationships/hyperlink" Target="https://youtu.be/Rr4RVdUEX5g" TargetMode="External"/><Relationship Id="rId5" Type="http://schemas.openxmlformats.org/officeDocument/2006/relationships/image" Target="../media/image25.tiff"/><Relationship Id="rId4" Type="http://schemas.openxmlformats.org/officeDocument/2006/relationships/image" Target="../media/image24.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5.png"/><Relationship Id="rId4" Type="http://schemas.openxmlformats.org/officeDocument/2006/relationships/image" Target="../media/image4.tiff"/></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png"/><Relationship Id="rId5" Type="http://schemas.openxmlformats.org/officeDocument/2006/relationships/image" Target="../media/image7.tiff"/><Relationship Id="rId4" Type="http://schemas.openxmlformats.org/officeDocument/2006/relationships/image" Target="../media/image6.tiff"/></Relationships>
</file>

<file path=ppt/slides/_rels/slide6.xml.rels><?xml version="1.0" encoding="UTF-8" standalone="yes"?>
<Relationships xmlns="http://schemas.openxmlformats.org/package/2006/relationships"><Relationship Id="rId8" Type="http://schemas.openxmlformats.org/officeDocument/2006/relationships/image" Target="../media/image12.tiff"/><Relationship Id="rId3" Type="http://schemas.openxmlformats.org/officeDocument/2006/relationships/notesSlide" Target="../notesSlides/notesSlide2.xml"/><Relationship Id="rId7" Type="http://schemas.openxmlformats.org/officeDocument/2006/relationships/image" Target="../media/image11.tiff"/><Relationship Id="rId2" Type="http://schemas.openxmlformats.org/officeDocument/2006/relationships/slideLayout" Target="../slideLayouts/slideLayout4.xml"/><Relationship Id="rId1" Type="http://schemas.openxmlformats.org/officeDocument/2006/relationships/video" Target="https://www.youtube.com/embed/FkNwhbyiA4Y?feature=oembed" TargetMode="External"/><Relationship Id="rId6" Type="http://schemas.openxmlformats.org/officeDocument/2006/relationships/image" Target="../media/image10.tiff"/><Relationship Id="rId11" Type="http://schemas.openxmlformats.org/officeDocument/2006/relationships/hyperlink" Target="https://youtu.be/FkNwhbyiA4Y" TargetMode="External"/><Relationship Id="rId5" Type="http://schemas.openxmlformats.org/officeDocument/2006/relationships/image" Target="../media/image9.tiff"/><Relationship Id="rId10" Type="http://schemas.openxmlformats.org/officeDocument/2006/relationships/image" Target="../media/image14.png"/><Relationship Id="rId4" Type="http://schemas.openxmlformats.org/officeDocument/2006/relationships/image" Target="../media/image8.tiff"/><Relationship Id="rId9" Type="http://schemas.openxmlformats.org/officeDocument/2006/relationships/image" Target="../media/image13.tiff"/></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4.xml"/><Relationship Id="rId1" Type="http://schemas.openxmlformats.org/officeDocument/2006/relationships/video" Target="https://www.youtube.com/embed/wNu9YjB4Hjc?feature=oembed" TargetMode="External"/><Relationship Id="rId4" Type="http://schemas.openxmlformats.org/officeDocument/2006/relationships/hyperlink" Target="https://youtu.be/wNu9YjB4Hjc"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4.xml"/><Relationship Id="rId7" Type="http://schemas.openxmlformats.org/officeDocument/2006/relationships/image" Target="../media/image18.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7.png"/><Relationship Id="rId11" Type="http://schemas.openxmlformats.org/officeDocument/2006/relationships/image" Target="../media/image5.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Engaging and relevant contexts for learning</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
            </a:r>
            <a:br>
              <a:rPr lang="en-GB" b="1" dirty="0" smtClean="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Visiting specialist, </a:t>
            </a:r>
            <a:r>
              <a:rPr lang="en-GB" dirty="0" smtClean="0">
                <a:latin typeface="Arial" panose="020B0604020202020204" pitchFamily="34" charset="0"/>
                <a:cs typeface="Arial" panose="020B0604020202020204" pitchFamily="34" charset="0"/>
              </a:rPr>
              <a:t>Shetland Islands Council </a:t>
            </a:r>
            <a:r>
              <a:rPr lang="en-US" dirty="0"/>
              <a:t/>
            </a:r>
            <a:br>
              <a:rPr lang="en-US" dirty="0"/>
            </a:br>
            <a:endParaRPr lang="en-US" dirty="0"/>
          </a:p>
        </p:txBody>
      </p:sp>
      <p:pic>
        <p:nvPicPr>
          <p:cNvPr id="6" name="Picture 5" descr="Education Scotland RGB (45mm)"/>
          <p:cNvPicPr/>
          <p:nvPr/>
        </p:nvPicPr>
        <p:blipFill>
          <a:blip r:embed="rId3" cstate="email">
            <a:extLst>
              <a:ext uri="{28A0092B-C50C-407E-A947-70E740481C1C}">
                <a14:useLocalDpi xmlns:a14="http://schemas.microsoft.com/office/drawing/2010/main"/>
              </a:ext>
            </a:extLst>
          </a:blip>
          <a:srcRect/>
          <a:stretch>
            <a:fillRect/>
          </a:stretch>
        </p:blipFill>
        <p:spPr bwMode="auto">
          <a:xfrm>
            <a:off x="578603" y="5507295"/>
            <a:ext cx="1619250" cy="647700"/>
          </a:xfrm>
          <a:prstGeom prst="rect">
            <a:avLst/>
          </a:prstGeom>
          <a:noFill/>
        </p:spPr>
      </p:pic>
      <p:sp>
        <p:nvSpPr>
          <p:cNvPr id="7" name="TextBox 6"/>
          <p:cNvSpPr txBox="1"/>
          <p:nvPr/>
        </p:nvSpPr>
        <p:spPr>
          <a:xfrm>
            <a:off x="2898775" y="5785663"/>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9" name="Picture 8" descr="cid:5D7576B2-53CF-4175-9A59-8B193643B654@lan"/>
          <p:cNvPicPr/>
          <p:nvPr/>
        </p:nvPicPr>
        <p:blipFill>
          <a:blip r:embed="rId5" r:link="rId6">
            <a:extLst>
              <a:ext uri="{28A0092B-C50C-407E-A947-70E740481C1C}">
                <a14:useLocalDpi xmlns:a14="http://schemas.microsoft.com/office/drawing/2010/main"/>
              </a:ext>
            </a:extLst>
          </a:blip>
          <a:srcRect/>
          <a:stretch>
            <a:fillRect/>
          </a:stretch>
        </p:blipFill>
        <p:spPr bwMode="auto">
          <a:xfrm>
            <a:off x="6920411" y="1199555"/>
            <a:ext cx="4770845" cy="4586107"/>
          </a:xfrm>
          <a:prstGeom prst="rect">
            <a:avLst/>
          </a:prstGeom>
          <a:noFill/>
          <a:ln>
            <a:noFill/>
          </a:ln>
        </p:spPr>
      </p:pic>
    </p:spTree>
    <p:extLst>
      <p:ext uri="{BB962C8B-B14F-4D97-AF65-F5344CB8AC3E}">
        <p14:creationId xmlns:p14="http://schemas.microsoft.com/office/powerpoint/2010/main" val="1718980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C37A83-88F9-694E-AB35-B12A41776B14}"/>
              </a:ext>
            </a:extLst>
          </p:cNvPr>
          <p:cNvSpPr>
            <a:spLocks noGrp="1"/>
          </p:cNvSpPr>
          <p:nvPr>
            <p:ph type="body" idx="1"/>
          </p:nvPr>
        </p:nvSpPr>
        <p:spPr>
          <a:xfrm>
            <a:off x="838200" y="5579041"/>
            <a:ext cx="10515600" cy="1065705"/>
          </a:xfrm>
        </p:spPr>
        <p:txBody>
          <a:bodyPr>
            <a:normAutofit lnSpcReduction="10000"/>
          </a:bodyPr>
          <a:lstStyle/>
          <a:p>
            <a:pPr algn="just"/>
            <a:r>
              <a:rPr lang="en-US">
                <a:solidFill>
                  <a:schemeClr val="tx1"/>
                </a:solidFill>
              </a:rPr>
              <a:t>Now watch how people have taken Nathan Evans’ recording and experimented by adding different vocal parts.  They are singing in </a:t>
            </a:r>
            <a:r>
              <a:rPr lang="en-US" b="1">
                <a:solidFill>
                  <a:schemeClr val="tx1"/>
                </a:solidFill>
              </a:rPr>
              <a:t>HARMONY</a:t>
            </a:r>
            <a:r>
              <a:rPr lang="en-US">
                <a:solidFill>
                  <a:schemeClr val="tx1"/>
                </a:solidFill>
              </a:rPr>
              <a:t> which adds to the </a:t>
            </a:r>
            <a:r>
              <a:rPr lang="en-US" b="1">
                <a:solidFill>
                  <a:schemeClr val="tx1"/>
                </a:solidFill>
              </a:rPr>
              <a:t>TEXTURE</a:t>
            </a:r>
            <a:r>
              <a:rPr lang="en-US">
                <a:solidFill>
                  <a:schemeClr val="tx1"/>
                </a:solidFill>
              </a:rPr>
              <a:t> of the song.  There’s even a dance remix – it’s really catchy!</a:t>
            </a:r>
          </a:p>
        </p:txBody>
      </p:sp>
      <p:pic>
        <p:nvPicPr>
          <p:cNvPr id="4" name="Online Media 3" descr="The Wellerman (Sea Shanty) - From TikTok to Epic Remix">
            <a:hlinkClick r:id="" action="ppaction://media"/>
            <a:extLst>
              <a:ext uri="{FF2B5EF4-FFF2-40B4-BE49-F238E27FC236}">
                <a16:creationId xmlns:a16="http://schemas.microsoft.com/office/drawing/2014/main" id="{7C7365AD-A955-6147-9947-002584CB1C26}"/>
              </a:ext>
            </a:extLst>
          </p:cNvPr>
          <p:cNvPicPr>
            <a:picLocks noRot="1" noChangeAspect="1"/>
          </p:cNvPicPr>
          <p:nvPr>
            <a:videoFile r:link="rId1"/>
          </p:nvPr>
        </p:nvPicPr>
        <p:blipFill>
          <a:blip r:embed="rId3"/>
          <a:stretch>
            <a:fillRect/>
          </a:stretch>
        </p:blipFill>
        <p:spPr>
          <a:xfrm>
            <a:off x="1973337" y="801666"/>
            <a:ext cx="8245325" cy="4658608"/>
          </a:xfrm>
          <a:prstGeom prst="rect">
            <a:avLst/>
          </a:prstGeom>
        </p:spPr>
      </p:pic>
      <p:sp>
        <p:nvSpPr>
          <p:cNvPr id="2" name="Action Button: Forwards or Next 1">
            <a:hlinkClick r:id="rId4" highlightClick="1"/>
            <a:extLst>
              <a:ext uri="{FF2B5EF4-FFF2-40B4-BE49-F238E27FC236}">
                <a16:creationId xmlns:a16="http://schemas.microsoft.com/office/drawing/2014/main" id="{42DAAA57-F528-944C-B270-A2C7B96FD295}"/>
              </a:ext>
            </a:extLst>
          </p:cNvPr>
          <p:cNvSpPr/>
          <p:nvPr/>
        </p:nvSpPr>
        <p:spPr>
          <a:xfrm>
            <a:off x="10993821" y="4417858"/>
            <a:ext cx="1042416" cy="1042416"/>
          </a:xfrm>
          <a:prstGeom prst="actionButtonForwardNext">
            <a:avLst/>
          </a:prstGeom>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hlinkClick r:id="rId4">
                  <a:extLst>
                    <a:ext uri="{A12FA001-AC4F-418D-AE19-62706E023703}">
                      <ahyp:hlinkClr xmlns:ahyp="http://schemas.microsoft.com/office/drawing/2018/hyperlinkcolor" xmlns="" val="tx"/>
                    </a:ext>
                  </a:extLst>
                </a:hlinkClick>
              </a:rPr>
              <a:t>Play</a:t>
            </a:r>
            <a:endParaRPr lang="en-US" b="1">
              <a:solidFill>
                <a:schemeClr val="bg1"/>
              </a:solidFill>
            </a:endParaRPr>
          </a:p>
        </p:txBody>
      </p:sp>
    </p:spTree>
    <p:extLst>
      <p:ext uri="{BB962C8B-B14F-4D97-AF65-F5344CB8AC3E}">
        <p14:creationId xmlns:p14="http://schemas.microsoft.com/office/powerpoint/2010/main" val="521814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BEF1F6-813A-D342-9704-4C788FFD166C}"/>
              </a:ext>
            </a:extLst>
          </p:cNvPr>
          <p:cNvSpPr txBox="1"/>
          <p:nvPr/>
        </p:nvSpPr>
        <p:spPr>
          <a:xfrm>
            <a:off x="489856" y="333364"/>
            <a:ext cx="11212287" cy="461665"/>
          </a:xfrm>
          <a:prstGeom prst="rect">
            <a:avLst/>
          </a:prstGeom>
          <a:noFill/>
        </p:spPr>
        <p:txBody>
          <a:bodyPr wrap="square" rtlCol="0">
            <a:spAutoFit/>
          </a:bodyPr>
          <a:lstStyle/>
          <a:p>
            <a:pPr algn="ctr"/>
            <a:r>
              <a:rPr lang="en-US" sz="2400" b="1"/>
              <a:t>Now you are going to experiment with TEXTURE by using a website called Blob Opera.</a:t>
            </a:r>
          </a:p>
        </p:txBody>
      </p:sp>
      <p:sp>
        <p:nvSpPr>
          <p:cNvPr id="3" name="TextBox 2">
            <a:extLst>
              <a:ext uri="{FF2B5EF4-FFF2-40B4-BE49-F238E27FC236}">
                <a16:creationId xmlns:a16="http://schemas.microsoft.com/office/drawing/2014/main" id="{74741754-149D-3F4C-AA6D-F434F17125C7}"/>
              </a:ext>
            </a:extLst>
          </p:cNvPr>
          <p:cNvSpPr txBox="1"/>
          <p:nvPr/>
        </p:nvSpPr>
        <p:spPr>
          <a:xfrm>
            <a:off x="9313817" y="5579637"/>
            <a:ext cx="2677885" cy="707886"/>
          </a:xfrm>
          <a:prstGeom prst="rect">
            <a:avLst/>
          </a:prstGeom>
          <a:noFill/>
        </p:spPr>
        <p:txBody>
          <a:bodyPr wrap="square" rtlCol="0">
            <a:spAutoFit/>
          </a:bodyPr>
          <a:lstStyle/>
          <a:p>
            <a:r>
              <a:rPr lang="en-US" sz="4000" dirty="0">
                <a:hlinkClick r:id="rId3"/>
              </a:rPr>
              <a:t>Blob Opera</a:t>
            </a:r>
            <a:endParaRPr lang="en-US" sz="4000" dirty="0"/>
          </a:p>
        </p:txBody>
      </p:sp>
      <p:sp>
        <p:nvSpPr>
          <p:cNvPr id="4" name="TextBox 3">
            <a:extLst>
              <a:ext uri="{FF2B5EF4-FFF2-40B4-BE49-F238E27FC236}">
                <a16:creationId xmlns:a16="http://schemas.microsoft.com/office/drawing/2014/main" id="{16049129-85EA-CB46-8EB4-0AFBA6FE571E}"/>
              </a:ext>
            </a:extLst>
          </p:cNvPr>
          <p:cNvSpPr txBox="1"/>
          <p:nvPr/>
        </p:nvSpPr>
        <p:spPr>
          <a:xfrm>
            <a:off x="875212" y="1829172"/>
            <a:ext cx="10996748" cy="1323439"/>
          </a:xfrm>
          <a:prstGeom prst="rect">
            <a:avLst/>
          </a:prstGeom>
          <a:noFill/>
        </p:spPr>
        <p:txBody>
          <a:bodyPr wrap="square" rtlCol="0">
            <a:spAutoFit/>
          </a:bodyPr>
          <a:lstStyle/>
          <a:p>
            <a:pPr algn="just"/>
            <a:r>
              <a:rPr lang="en-US" sz="2000"/>
              <a:t>Open the link in the bottom right corner of this page.  One at a time, four coloured blobs will appear on the screen.  To hear each blob sing, click and drag it up and down.  When you move the blob upwards, the </a:t>
            </a:r>
            <a:r>
              <a:rPr lang="en-US" sz="2000" b="1"/>
              <a:t>PITCH </a:t>
            </a:r>
            <a:r>
              <a:rPr lang="en-US" sz="2000"/>
              <a:t>gets higher.  When you move the blob downwards, the </a:t>
            </a:r>
            <a:r>
              <a:rPr lang="en-US" sz="2000" b="1"/>
              <a:t>PITCH </a:t>
            </a:r>
            <a:r>
              <a:rPr lang="en-US" sz="2000"/>
              <a:t>gets lower.  Dragging the blob forwards and backwards changes the vowel sounds.  Here are the four voice types used in Blob Opera:</a:t>
            </a:r>
          </a:p>
        </p:txBody>
      </p:sp>
      <p:sp>
        <p:nvSpPr>
          <p:cNvPr id="5" name="TextBox 4">
            <a:extLst>
              <a:ext uri="{FF2B5EF4-FFF2-40B4-BE49-F238E27FC236}">
                <a16:creationId xmlns:a16="http://schemas.microsoft.com/office/drawing/2014/main" id="{4E3E1EF3-5495-EB45-B4FB-75A2F23F68C5}"/>
              </a:ext>
            </a:extLst>
          </p:cNvPr>
          <p:cNvSpPr txBox="1"/>
          <p:nvPr/>
        </p:nvSpPr>
        <p:spPr>
          <a:xfrm>
            <a:off x="1582237" y="1192906"/>
            <a:ext cx="9587049" cy="400110"/>
          </a:xfrm>
          <a:prstGeom prst="rect">
            <a:avLst/>
          </a:prstGeom>
          <a:noFill/>
        </p:spPr>
        <p:txBody>
          <a:bodyPr wrap="square" rtlCol="0">
            <a:spAutoFit/>
          </a:bodyPr>
          <a:lstStyle/>
          <a:p>
            <a:r>
              <a:rPr lang="en-GB" sz="2000" i="1"/>
              <a:t>In music, the word </a:t>
            </a:r>
            <a:r>
              <a:rPr lang="en-GB" sz="2000" b="1" i="1"/>
              <a:t>TEXTURE</a:t>
            </a:r>
            <a:r>
              <a:rPr lang="en-GB" sz="2000" i="1"/>
              <a:t> describes how layers of sound within a piece of music interact. </a:t>
            </a:r>
            <a:endParaRPr lang="en-US" sz="2000" i="1"/>
          </a:p>
        </p:txBody>
      </p:sp>
      <p:sp>
        <p:nvSpPr>
          <p:cNvPr id="6" name="TextBox 5">
            <a:extLst>
              <a:ext uri="{FF2B5EF4-FFF2-40B4-BE49-F238E27FC236}">
                <a16:creationId xmlns:a16="http://schemas.microsoft.com/office/drawing/2014/main" id="{CF26BA60-E80A-CB45-B780-419D5CE09071}"/>
              </a:ext>
            </a:extLst>
          </p:cNvPr>
          <p:cNvSpPr txBox="1"/>
          <p:nvPr/>
        </p:nvSpPr>
        <p:spPr>
          <a:xfrm>
            <a:off x="877388" y="3429000"/>
            <a:ext cx="2179321" cy="1477328"/>
          </a:xfrm>
          <a:prstGeom prst="rect">
            <a:avLst/>
          </a:prstGeom>
          <a:noFill/>
        </p:spPr>
        <p:txBody>
          <a:bodyPr wrap="square" rtlCol="0">
            <a:spAutoFit/>
          </a:bodyPr>
          <a:lstStyle/>
          <a:p>
            <a:pPr algn="ctr"/>
            <a:r>
              <a:rPr lang="en-US" b="1"/>
              <a:t>BASS</a:t>
            </a:r>
          </a:p>
          <a:p>
            <a:pPr algn="just"/>
            <a:r>
              <a:rPr lang="en-US"/>
              <a:t>A bass is a type of male singing voice and has the lowest vocal range.</a:t>
            </a:r>
          </a:p>
        </p:txBody>
      </p:sp>
      <p:sp>
        <p:nvSpPr>
          <p:cNvPr id="7" name="TextBox 6">
            <a:extLst>
              <a:ext uri="{FF2B5EF4-FFF2-40B4-BE49-F238E27FC236}">
                <a16:creationId xmlns:a16="http://schemas.microsoft.com/office/drawing/2014/main" id="{F8377D1D-F84D-D643-9127-949D588144A9}"/>
              </a:ext>
            </a:extLst>
          </p:cNvPr>
          <p:cNvSpPr txBox="1"/>
          <p:nvPr/>
        </p:nvSpPr>
        <p:spPr>
          <a:xfrm>
            <a:off x="3749040" y="3429000"/>
            <a:ext cx="2179321" cy="1200329"/>
          </a:xfrm>
          <a:prstGeom prst="rect">
            <a:avLst/>
          </a:prstGeom>
          <a:noFill/>
        </p:spPr>
        <p:txBody>
          <a:bodyPr wrap="square" rtlCol="0">
            <a:spAutoFit/>
          </a:bodyPr>
          <a:lstStyle/>
          <a:p>
            <a:pPr algn="ctr"/>
            <a:r>
              <a:rPr lang="en-US" b="1"/>
              <a:t>TENOR</a:t>
            </a:r>
          </a:p>
          <a:p>
            <a:pPr algn="just"/>
            <a:r>
              <a:rPr lang="en-US"/>
              <a:t>A tenor’s vocal range is one of the highest of the male voices.</a:t>
            </a:r>
          </a:p>
        </p:txBody>
      </p:sp>
      <p:sp>
        <p:nvSpPr>
          <p:cNvPr id="8" name="TextBox 7">
            <a:extLst>
              <a:ext uri="{FF2B5EF4-FFF2-40B4-BE49-F238E27FC236}">
                <a16:creationId xmlns:a16="http://schemas.microsoft.com/office/drawing/2014/main" id="{08C3E04C-7A35-2B44-A296-BC5F7124BAAE}"/>
              </a:ext>
            </a:extLst>
          </p:cNvPr>
          <p:cNvSpPr txBox="1"/>
          <p:nvPr/>
        </p:nvSpPr>
        <p:spPr>
          <a:xfrm>
            <a:off x="6570616" y="3429000"/>
            <a:ext cx="2474231" cy="1200329"/>
          </a:xfrm>
          <a:prstGeom prst="rect">
            <a:avLst/>
          </a:prstGeom>
          <a:noFill/>
        </p:spPr>
        <p:txBody>
          <a:bodyPr wrap="square" rtlCol="0">
            <a:spAutoFit/>
          </a:bodyPr>
          <a:lstStyle/>
          <a:p>
            <a:pPr algn="ctr"/>
            <a:r>
              <a:rPr lang="en-US" b="1"/>
              <a:t>MEZZO-SOPRANO</a:t>
            </a:r>
          </a:p>
          <a:p>
            <a:pPr algn="just"/>
            <a:r>
              <a:rPr lang="en-US"/>
              <a:t>A mezzo-soprano is the middle-range voice type for females.</a:t>
            </a:r>
          </a:p>
        </p:txBody>
      </p:sp>
      <p:sp>
        <p:nvSpPr>
          <p:cNvPr id="9" name="TextBox 8">
            <a:extLst>
              <a:ext uri="{FF2B5EF4-FFF2-40B4-BE49-F238E27FC236}">
                <a16:creationId xmlns:a16="http://schemas.microsoft.com/office/drawing/2014/main" id="{7F19BAF3-B078-234B-8DDC-9B5E928E840E}"/>
              </a:ext>
            </a:extLst>
          </p:cNvPr>
          <p:cNvSpPr txBox="1"/>
          <p:nvPr/>
        </p:nvSpPr>
        <p:spPr>
          <a:xfrm>
            <a:off x="9470572" y="3429000"/>
            <a:ext cx="2152224" cy="923330"/>
          </a:xfrm>
          <a:prstGeom prst="rect">
            <a:avLst/>
          </a:prstGeom>
          <a:noFill/>
        </p:spPr>
        <p:txBody>
          <a:bodyPr wrap="square" rtlCol="0">
            <a:spAutoFit/>
          </a:bodyPr>
          <a:lstStyle/>
          <a:p>
            <a:pPr algn="ctr"/>
            <a:r>
              <a:rPr lang="en-US" b="1"/>
              <a:t>SOPRANO</a:t>
            </a:r>
          </a:p>
          <a:p>
            <a:pPr algn="just"/>
            <a:r>
              <a:rPr lang="en-US"/>
              <a:t>A soprano is the highest female voice.</a:t>
            </a:r>
          </a:p>
        </p:txBody>
      </p:sp>
      <p:sp>
        <p:nvSpPr>
          <p:cNvPr id="10" name="TextBox 9">
            <a:extLst>
              <a:ext uri="{FF2B5EF4-FFF2-40B4-BE49-F238E27FC236}">
                <a16:creationId xmlns:a16="http://schemas.microsoft.com/office/drawing/2014/main" id="{9B4ECF20-5A62-924C-8B9D-AD772EFC8917}"/>
              </a:ext>
            </a:extLst>
          </p:cNvPr>
          <p:cNvSpPr txBox="1"/>
          <p:nvPr/>
        </p:nvSpPr>
        <p:spPr>
          <a:xfrm>
            <a:off x="1354647" y="5098375"/>
            <a:ext cx="10268148" cy="707886"/>
          </a:xfrm>
          <a:prstGeom prst="rect">
            <a:avLst/>
          </a:prstGeom>
          <a:noFill/>
        </p:spPr>
        <p:txBody>
          <a:bodyPr wrap="square" rtlCol="0">
            <a:spAutoFit/>
          </a:bodyPr>
          <a:lstStyle/>
          <a:p>
            <a:r>
              <a:rPr lang="en-US" sz="2000" dirty="0"/>
              <a:t>Experiment by using the mute button to silence blobs.  Hit the record button when you are ready – you can share the link so that I can hear your piece too!</a:t>
            </a:r>
          </a:p>
        </p:txBody>
      </p:sp>
      <p:pic>
        <p:nvPicPr>
          <p:cNvPr id="14" name="Picture 13">
            <a:extLst>
              <a:ext uri="{FF2B5EF4-FFF2-40B4-BE49-F238E27FC236}">
                <a16:creationId xmlns:a16="http://schemas.microsoft.com/office/drawing/2014/main" id="{A1AFDAB0-2EF1-3640-9ED8-D0257DA9F2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912" y="5279181"/>
            <a:ext cx="1296752" cy="1384122"/>
          </a:xfrm>
          <a:prstGeom prst="rect">
            <a:avLst/>
          </a:prstGeom>
        </p:spPr>
      </p:pic>
      <p:pic>
        <p:nvPicPr>
          <p:cNvPr id="16" name="Picture 15" descr="A picture containing indoor, lined&#10;&#10;Description automatically generated">
            <a:extLst>
              <a:ext uri="{FF2B5EF4-FFF2-40B4-BE49-F238E27FC236}">
                <a16:creationId xmlns:a16="http://schemas.microsoft.com/office/drawing/2014/main" id="{C50F2231-0824-EF48-B8E9-A19F7729105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13003" y="5852121"/>
            <a:ext cx="1365992" cy="782688"/>
          </a:xfrm>
          <a:prstGeom prst="rect">
            <a:avLst/>
          </a:prstGeom>
        </p:spPr>
      </p:pic>
    </p:spTree>
    <p:extLst>
      <p:ext uri="{BB962C8B-B14F-4D97-AF65-F5344CB8AC3E}">
        <p14:creationId xmlns:p14="http://schemas.microsoft.com/office/powerpoint/2010/main" val="2472964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A721C-1725-7546-B7DD-2FEEA81FD468}"/>
              </a:ext>
            </a:extLst>
          </p:cNvPr>
          <p:cNvSpPr>
            <a:spLocks noGrp="1"/>
          </p:cNvSpPr>
          <p:nvPr>
            <p:ph type="title"/>
          </p:nvPr>
        </p:nvSpPr>
        <p:spPr>
          <a:xfrm>
            <a:off x="1047280" y="759805"/>
            <a:ext cx="10306520" cy="1325563"/>
          </a:xfrm>
        </p:spPr>
        <p:txBody>
          <a:bodyPr>
            <a:normAutofit/>
          </a:bodyPr>
          <a:lstStyle/>
          <a:p>
            <a:r>
              <a:rPr lang="en-US" sz="4000">
                <a:solidFill>
                  <a:srgbClr val="FFFFFF"/>
                </a:solidFill>
              </a:rPr>
              <a:t>There is even a shanty band in Shetland!</a:t>
            </a:r>
          </a:p>
        </p:txBody>
      </p:sp>
      <p:sp>
        <p:nvSpPr>
          <p:cNvPr id="3" name="Content Placeholder 2">
            <a:extLst>
              <a:ext uri="{FF2B5EF4-FFF2-40B4-BE49-F238E27FC236}">
                <a16:creationId xmlns:a16="http://schemas.microsoft.com/office/drawing/2014/main" id="{52949676-24A7-B142-BBF6-C004B44B55DE}"/>
              </a:ext>
            </a:extLst>
          </p:cNvPr>
          <p:cNvSpPr>
            <a:spLocks noGrp="1"/>
          </p:cNvSpPr>
          <p:nvPr>
            <p:ph idx="1"/>
          </p:nvPr>
        </p:nvSpPr>
        <p:spPr>
          <a:xfrm>
            <a:off x="1424904" y="1955832"/>
            <a:ext cx="3629009" cy="3431453"/>
          </a:xfrm>
        </p:spPr>
        <p:txBody>
          <a:bodyPr>
            <a:normAutofit/>
          </a:bodyPr>
          <a:lstStyle/>
          <a:p>
            <a:pPr marL="0" indent="0" algn="just">
              <a:buNone/>
            </a:pPr>
            <a:r>
              <a:rPr lang="en-US" sz="2400" dirty="0"/>
              <a:t>On the island of Yell, there is a group of singers called Da Shanty </a:t>
            </a:r>
            <a:r>
              <a:rPr lang="en-US" sz="2400" dirty="0" err="1"/>
              <a:t>Yellmen</a:t>
            </a:r>
            <a:r>
              <a:rPr lang="en-US" sz="2400" dirty="0"/>
              <a:t>.  They sing sea shanties and have performed in many venues.  Watch them sing a shanty called ‘South Australia’ in the Shetland Museum.</a:t>
            </a:r>
          </a:p>
        </p:txBody>
      </p:sp>
      <p:pic>
        <p:nvPicPr>
          <p:cNvPr id="4" name="Online Media 3" descr="da Shanty Yellmen, south australia. Shetland Boat week, Lerwick 2016">
            <a:hlinkClick r:id="" action="ppaction://media"/>
            <a:extLst>
              <a:ext uri="{FF2B5EF4-FFF2-40B4-BE49-F238E27FC236}">
                <a16:creationId xmlns:a16="http://schemas.microsoft.com/office/drawing/2014/main" id="{BB068997-87EB-7D47-BB10-093BC8C63013}"/>
              </a:ext>
            </a:extLst>
          </p:cNvPr>
          <p:cNvPicPr>
            <a:picLocks noRot="1" noChangeAspect="1"/>
          </p:cNvPicPr>
          <p:nvPr>
            <a:videoFile r:link="rId1"/>
          </p:nvPr>
        </p:nvPicPr>
        <p:blipFill>
          <a:blip r:embed="rId3"/>
          <a:stretch>
            <a:fillRect/>
          </a:stretch>
        </p:blipFill>
        <p:spPr>
          <a:xfrm>
            <a:off x="5478449" y="2288855"/>
            <a:ext cx="6073366" cy="3431453"/>
          </a:xfrm>
          <a:prstGeom prst="rect">
            <a:avLst/>
          </a:prstGeom>
        </p:spPr>
      </p:pic>
      <p:pic>
        <p:nvPicPr>
          <p:cNvPr id="6" name="Picture 5">
            <a:extLst>
              <a:ext uri="{FF2B5EF4-FFF2-40B4-BE49-F238E27FC236}">
                <a16:creationId xmlns:a16="http://schemas.microsoft.com/office/drawing/2014/main" id="{73B0622F-37E9-FA4E-9CEC-28A34ADAC01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07923" y="941701"/>
            <a:ext cx="1515177" cy="912244"/>
          </a:xfrm>
          <a:prstGeom prst="rect">
            <a:avLst/>
          </a:prstGeom>
        </p:spPr>
      </p:pic>
      <p:pic>
        <p:nvPicPr>
          <p:cNvPr id="7" name="Picture 6">
            <a:extLst>
              <a:ext uri="{FF2B5EF4-FFF2-40B4-BE49-F238E27FC236}">
                <a16:creationId xmlns:a16="http://schemas.microsoft.com/office/drawing/2014/main" id="{40131C03-6EEB-5D49-8294-17704CC6E0E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99190" y="5062335"/>
            <a:ext cx="2880435" cy="1727136"/>
          </a:xfrm>
          <a:prstGeom prst="rect">
            <a:avLst/>
          </a:prstGeom>
        </p:spPr>
      </p:pic>
      <p:sp>
        <p:nvSpPr>
          <p:cNvPr id="5" name="Action Button: Forwards or Next 4">
            <a:hlinkClick r:id="" action="ppaction://hlinkshowjump?jump=nextslide" highlightClick="1"/>
            <a:extLst>
              <a:ext uri="{FF2B5EF4-FFF2-40B4-BE49-F238E27FC236}">
                <a16:creationId xmlns:a16="http://schemas.microsoft.com/office/drawing/2014/main" id="{895C7B0E-5284-FF42-8A87-691EC9D39F02}"/>
              </a:ext>
            </a:extLst>
          </p:cNvPr>
          <p:cNvSpPr/>
          <p:nvPr/>
        </p:nvSpPr>
        <p:spPr>
          <a:xfrm>
            <a:off x="11069409" y="5764716"/>
            <a:ext cx="1042416" cy="1042416"/>
          </a:xfrm>
          <a:prstGeom prst="actionButtonForwardNext">
            <a:avLst/>
          </a:prstGeom>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hlinkClick r:id="rId6">
                  <a:extLst>
                    <a:ext uri="{A12FA001-AC4F-418D-AE19-62706E023703}">
                      <ahyp:hlinkClr xmlns:ahyp="http://schemas.microsoft.com/office/drawing/2018/hyperlinkcolor" xmlns="" val="tx"/>
                    </a:ext>
                  </a:extLst>
                </a:hlinkClick>
              </a:rPr>
              <a:t>Play</a:t>
            </a:r>
            <a:endParaRPr lang="en-US" b="1" dirty="0">
              <a:solidFill>
                <a:schemeClr val="bg1"/>
              </a:solidFill>
            </a:endParaRPr>
          </a:p>
        </p:txBody>
      </p:sp>
      <p:sp>
        <p:nvSpPr>
          <p:cNvPr id="8" name="TextBox 7">
            <a:extLst>
              <a:ext uri="{FF2B5EF4-FFF2-40B4-BE49-F238E27FC236}">
                <a16:creationId xmlns:a16="http://schemas.microsoft.com/office/drawing/2014/main" id="{06C9F851-E6E3-484A-B251-7DFBA7D73FFE}"/>
              </a:ext>
            </a:extLst>
          </p:cNvPr>
          <p:cNvSpPr txBox="1"/>
          <p:nvPr/>
        </p:nvSpPr>
        <p:spPr>
          <a:xfrm>
            <a:off x="7711514" y="6285924"/>
            <a:ext cx="1607235" cy="369332"/>
          </a:xfrm>
          <a:prstGeom prst="rect">
            <a:avLst/>
          </a:prstGeom>
          <a:noFill/>
        </p:spPr>
        <p:txBody>
          <a:bodyPr wrap="none" rtlCol="0">
            <a:spAutoFit/>
          </a:bodyPr>
          <a:lstStyle/>
          <a:p>
            <a:r>
              <a:rPr lang="en-US" i="1"/>
              <a:t>South Australia</a:t>
            </a:r>
          </a:p>
        </p:txBody>
      </p:sp>
    </p:spTree>
    <p:extLst>
      <p:ext uri="{BB962C8B-B14F-4D97-AF65-F5344CB8AC3E}">
        <p14:creationId xmlns:p14="http://schemas.microsoft.com/office/powerpoint/2010/main" val="303804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smtClean="0">
                <a:solidFill>
                  <a:srgbClr val="002060"/>
                </a:solidFill>
                <a:latin typeface="Arial" panose="020B0604020202020204" pitchFamily="34" charset="0"/>
                <a:cs typeface="Arial" panose="020B0604020202020204" pitchFamily="34" charset="0"/>
              </a:rPr>
              <a:t>Shetland visiting specialists </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709798" y="2204357"/>
            <a:ext cx="10948802" cy="1938992"/>
          </a:xfrm>
          <a:prstGeom prst="rect">
            <a:avLst/>
          </a:prstGeom>
          <a:noFill/>
        </p:spPr>
        <p:txBody>
          <a:bodyPr wrap="square" numCol="2" spcCol="540000" rtlCol="0">
            <a:spAutoFit/>
          </a:bodyPr>
          <a:lstStyle/>
          <a:p>
            <a:pPr marL="285750" indent="-285750" algn="just">
              <a:buFont typeface="Arial" panose="020B0604020202020204" pitchFamily="34" charset="0"/>
              <a:buChar char="•"/>
            </a:pPr>
            <a:r>
              <a:rPr lang="en-GB" sz="2400" dirty="0" smtClean="0">
                <a:latin typeface="Arial" panose="020B0604020202020204" pitchFamily="34" charset="0"/>
                <a:cs typeface="Arial" panose="020B0604020202020204" pitchFamily="34" charset="0"/>
              </a:rPr>
              <a:t>Specialist </a:t>
            </a:r>
            <a:r>
              <a:rPr lang="en-GB" sz="2400" dirty="0">
                <a:latin typeface="Arial" panose="020B0604020202020204" pitchFamily="34" charset="0"/>
                <a:cs typeface="Arial" panose="020B0604020202020204" pitchFamily="34" charset="0"/>
              </a:rPr>
              <a:t>teachers in PE, art and music, who would usually visit </a:t>
            </a:r>
            <a:r>
              <a:rPr lang="en-GB" sz="2400" dirty="0" smtClean="0">
                <a:latin typeface="Arial" panose="020B0604020202020204" pitchFamily="34" charset="0"/>
                <a:cs typeface="Arial" panose="020B0604020202020204" pitchFamily="34" charset="0"/>
              </a:rPr>
              <a:t>individual schools, </a:t>
            </a:r>
            <a:r>
              <a:rPr lang="en-GB" sz="2400" dirty="0">
                <a:latin typeface="Arial" panose="020B0604020202020204" pitchFamily="34" charset="0"/>
                <a:cs typeface="Arial" panose="020B0604020202020204" pitchFamily="34" charset="0"/>
              </a:rPr>
              <a:t>are providing their input via Teams. </a:t>
            </a:r>
            <a:endParaRPr lang="en-GB" sz="24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This </a:t>
            </a:r>
            <a:r>
              <a:rPr lang="en-GB" sz="2400" dirty="0">
                <a:latin typeface="Arial" panose="020B0604020202020204" pitchFamily="34" charset="0"/>
                <a:cs typeface="Arial" panose="020B0604020202020204" pitchFamily="34" charset="0"/>
              </a:rPr>
              <a:t>work has been responsive to current interests, for example recent inputs on sea shanties </a:t>
            </a:r>
            <a:r>
              <a:rPr lang="en-GB" sz="2400" dirty="0" smtClean="0">
                <a:latin typeface="Arial" panose="020B0604020202020204" pitchFamily="34" charset="0"/>
                <a:cs typeface="Arial" panose="020B0604020202020204" pitchFamily="34" charset="0"/>
              </a:rPr>
              <a:t>in </a:t>
            </a:r>
            <a:r>
              <a:rPr lang="en-GB" sz="2400" dirty="0">
                <a:latin typeface="Arial" panose="020B0604020202020204" pitchFamily="34" charset="0"/>
                <a:cs typeface="Arial" panose="020B0604020202020204" pitchFamily="34" charset="0"/>
              </a:rPr>
              <a:t>music and is resulting in increases in family </a:t>
            </a:r>
            <a:r>
              <a:rPr lang="en-GB" sz="2400" dirty="0" smtClean="0">
                <a:latin typeface="Arial" panose="020B0604020202020204" pitchFamily="34" charset="0"/>
                <a:cs typeface="Arial" panose="020B0604020202020204" pitchFamily="34" charset="0"/>
              </a:rPr>
              <a:t>learning.</a:t>
            </a:r>
            <a:endParaRPr lang="en-US" sz="2100" dirty="0"/>
          </a:p>
        </p:txBody>
      </p:sp>
      <p:sp>
        <p:nvSpPr>
          <p:cNvPr id="4" name="TextBox 3"/>
          <p:cNvSpPr txBox="1"/>
          <p:nvPr/>
        </p:nvSpPr>
        <p:spPr>
          <a:xfrm>
            <a:off x="7351776" y="5440804"/>
            <a:ext cx="4307654" cy="120032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following information has been shared from </a:t>
            </a:r>
            <a:r>
              <a:rPr lang="en-GB" dirty="0" smtClean="0">
                <a:latin typeface="Arial" panose="020B0604020202020204" pitchFamily="34" charset="0"/>
                <a:cs typeface="Arial" panose="020B0604020202020204" pitchFamily="34" charset="0"/>
              </a:rPr>
              <a:t>Bell’s Brae Primary in Shetland’s music specialist.</a:t>
            </a:r>
            <a:endParaRPr lang="en-GB"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A13A8F-4A2C-684A-B0A8-63A766382610}"/>
              </a:ext>
            </a:extLst>
          </p:cNvPr>
          <p:cNvSpPr>
            <a:spLocks noGrp="1"/>
          </p:cNvSpPr>
          <p:nvPr>
            <p:ph type="ctrTitle"/>
          </p:nvPr>
        </p:nvSpPr>
        <p:spPr>
          <a:xfrm>
            <a:off x="640080" y="325369"/>
            <a:ext cx="4368602" cy="1956841"/>
          </a:xfrm>
        </p:spPr>
        <p:txBody>
          <a:bodyPr vert="horz" lIns="91440" tIns="45720" rIns="91440" bIns="45720" rtlCol="0" anchor="b">
            <a:normAutofit/>
          </a:bodyPr>
          <a:lstStyle/>
          <a:p>
            <a:pPr algn="l"/>
            <a:r>
              <a:rPr lang="en-US" sz="5400"/>
              <a:t>Sea Shanties</a:t>
            </a:r>
          </a:p>
        </p:txBody>
      </p:sp>
      <p:sp>
        <p:nvSpPr>
          <p:cNvPr id="8" name="TextBox 7">
            <a:extLst>
              <a:ext uri="{FF2B5EF4-FFF2-40B4-BE49-F238E27FC236}">
                <a16:creationId xmlns:a16="http://schemas.microsoft.com/office/drawing/2014/main" id="{E0BC2F61-1055-B541-AF44-8606AA2C1A0E}"/>
              </a:ext>
            </a:extLst>
          </p:cNvPr>
          <p:cNvSpPr txBox="1"/>
          <p:nvPr/>
        </p:nvSpPr>
        <p:spPr>
          <a:xfrm>
            <a:off x="570882" y="6401899"/>
            <a:ext cx="1806558" cy="405662"/>
          </a:xfrm>
          <a:prstGeom prst="rect">
            <a:avLst/>
          </a:prstGeom>
        </p:spPr>
        <p:txBody>
          <a:bodyPr vert="horz" lIns="91440" tIns="45720" rIns="91440" bIns="45720" rtlCol="0">
            <a:normAutofit fontScale="92500"/>
          </a:bodyPr>
          <a:lstStyle/>
          <a:p>
            <a:pPr>
              <a:lnSpc>
                <a:spcPct val="90000"/>
              </a:lnSpc>
              <a:spcAft>
                <a:spcPts val="600"/>
              </a:spcAft>
            </a:pPr>
            <a:r>
              <a:rPr lang="en-US" sz="2200"/>
              <a:t>Maree Simpson</a:t>
            </a:r>
          </a:p>
        </p:txBody>
      </p:sp>
      <p:pic>
        <p:nvPicPr>
          <p:cNvPr id="2" name="Picture 1">
            <a:extLst>
              <a:ext uri="{FF2B5EF4-FFF2-40B4-BE49-F238E27FC236}">
                <a16:creationId xmlns:a16="http://schemas.microsoft.com/office/drawing/2014/main" id="{5E08C7BA-0E74-4547-95CB-1ED5464DCD6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839059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7D028-2E58-9644-AAD2-8A5954878458}"/>
              </a:ext>
            </a:extLst>
          </p:cNvPr>
          <p:cNvSpPr>
            <a:spLocks noGrp="1"/>
          </p:cNvSpPr>
          <p:nvPr>
            <p:ph type="ctrTitle"/>
          </p:nvPr>
        </p:nvSpPr>
        <p:spPr>
          <a:xfrm>
            <a:off x="7516577" y="713025"/>
            <a:ext cx="4087306" cy="1645667"/>
          </a:xfrm>
        </p:spPr>
        <p:txBody>
          <a:bodyPr anchor="b">
            <a:normAutofit/>
          </a:bodyPr>
          <a:lstStyle/>
          <a:p>
            <a:pPr algn="l"/>
            <a:r>
              <a:rPr lang="en-US" sz="4800" dirty="0"/>
              <a:t>What are sea shanties?</a:t>
            </a:r>
          </a:p>
        </p:txBody>
      </p:sp>
      <p:sp>
        <p:nvSpPr>
          <p:cNvPr id="3" name="Subtitle 2">
            <a:extLst>
              <a:ext uri="{FF2B5EF4-FFF2-40B4-BE49-F238E27FC236}">
                <a16:creationId xmlns:a16="http://schemas.microsoft.com/office/drawing/2014/main" id="{F813EEF1-0524-274C-98CB-E5427B94C5D1}"/>
              </a:ext>
            </a:extLst>
          </p:cNvPr>
          <p:cNvSpPr>
            <a:spLocks noGrp="1"/>
          </p:cNvSpPr>
          <p:nvPr>
            <p:ph type="subTitle" idx="1"/>
          </p:nvPr>
        </p:nvSpPr>
        <p:spPr>
          <a:xfrm>
            <a:off x="7464613" y="2358692"/>
            <a:ext cx="4191234" cy="2941753"/>
          </a:xfrm>
        </p:spPr>
        <p:txBody>
          <a:bodyPr anchor="t">
            <a:noAutofit/>
          </a:bodyPr>
          <a:lstStyle/>
          <a:p>
            <a:pPr algn="just"/>
            <a:r>
              <a:rPr lang="en-US" sz="2800" dirty="0">
                <a:latin typeface="+mj-lt"/>
              </a:rPr>
              <a:t>Sea shanties are work songs which were sung by the crews of early sailing ships.  The rhythm of their singing helped the crews to work together to pull on ropes and push  capstan bars.</a:t>
            </a:r>
          </a:p>
        </p:txBody>
      </p:sp>
      <p:pic>
        <p:nvPicPr>
          <p:cNvPr id="5" name="Picture 4">
            <a:extLst>
              <a:ext uri="{FF2B5EF4-FFF2-40B4-BE49-F238E27FC236}">
                <a16:creationId xmlns:a16="http://schemas.microsoft.com/office/drawing/2014/main" id="{F744DE56-15AF-9A4A-9CEC-FAD293AB83C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pic>
        <p:nvPicPr>
          <p:cNvPr id="4" name="02 Santiana.mp3" descr="02 Santiana.mp3">
            <a:hlinkClick r:id="" action="ppaction://media"/>
            <a:extLst>
              <a:ext uri="{FF2B5EF4-FFF2-40B4-BE49-F238E27FC236}">
                <a16:creationId xmlns:a16="http://schemas.microsoft.com/office/drawing/2014/main" id="{6BF56139-7086-6042-BA5D-38AA037F00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63534" y="5377170"/>
            <a:ext cx="812800" cy="812800"/>
          </a:xfrm>
          <a:prstGeom prst="rect">
            <a:avLst/>
          </a:prstGeom>
          <a:solidFill>
            <a:srgbClr val="0070C0"/>
          </a:solidFill>
          <a:effectLst>
            <a:outerShdw blurRad="50800" dist="38100" dir="2700000" algn="tl" rotWithShape="0">
              <a:prstClr val="black">
                <a:alpha val="40000"/>
              </a:prstClr>
            </a:outerShdw>
          </a:effectLst>
          <a:scene3d>
            <a:camera prst="orthographicFront"/>
            <a:lightRig rig="threePt" dir="t"/>
          </a:scene3d>
          <a:sp3d>
            <a:bevelT/>
          </a:sp3d>
        </p:spPr>
      </p:pic>
      <p:sp>
        <p:nvSpPr>
          <p:cNvPr id="6" name="TextBox 5">
            <a:extLst>
              <a:ext uri="{FF2B5EF4-FFF2-40B4-BE49-F238E27FC236}">
                <a16:creationId xmlns:a16="http://schemas.microsoft.com/office/drawing/2014/main" id="{EFBB0948-CA4D-254E-8E42-86BEDA9F6525}"/>
              </a:ext>
            </a:extLst>
          </p:cNvPr>
          <p:cNvSpPr txBox="1"/>
          <p:nvPr/>
        </p:nvSpPr>
        <p:spPr>
          <a:xfrm>
            <a:off x="10124661" y="6189970"/>
            <a:ext cx="2067339" cy="646331"/>
          </a:xfrm>
          <a:prstGeom prst="rect">
            <a:avLst/>
          </a:prstGeom>
          <a:noFill/>
        </p:spPr>
        <p:txBody>
          <a:bodyPr wrap="square" rtlCol="0">
            <a:spAutoFit/>
          </a:bodyPr>
          <a:lstStyle/>
          <a:p>
            <a:pPr algn="ctr"/>
            <a:r>
              <a:rPr lang="en-US" i="1"/>
              <a:t>Santiana</a:t>
            </a:r>
          </a:p>
          <a:p>
            <a:r>
              <a:rPr lang="en-US" i="1"/>
              <a:t>(The Longest Johns)</a:t>
            </a:r>
          </a:p>
        </p:txBody>
      </p:sp>
    </p:spTree>
    <p:extLst>
      <p:ext uri="{BB962C8B-B14F-4D97-AF65-F5344CB8AC3E}">
        <p14:creationId xmlns:p14="http://schemas.microsoft.com/office/powerpoint/2010/main" val="145615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65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B741B-EABE-C240-A0C4-5F0F2FB51DE7}"/>
              </a:ext>
            </a:extLst>
          </p:cNvPr>
          <p:cNvSpPr>
            <a:spLocks noGrp="1"/>
          </p:cNvSpPr>
          <p:nvPr>
            <p:ph type="title"/>
          </p:nvPr>
        </p:nvSpPr>
        <p:spPr>
          <a:xfrm>
            <a:off x="838201" y="680690"/>
            <a:ext cx="11160211" cy="573989"/>
          </a:xfrm>
        </p:spPr>
        <p:txBody>
          <a:bodyPr>
            <a:normAutofit fontScale="90000"/>
          </a:bodyPr>
          <a:lstStyle/>
          <a:p>
            <a:r>
              <a:rPr lang="en-US" b="1" dirty="0"/>
              <a:t>The hard work that sailors did as they sang shanties….</a:t>
            </a:r>
          </a:p>
        </p:txBody>
      </p:sp>
      <p:sp>
        <p:nvSpPr>
          <p:cNvPr id="3" name="Content Placeholder 2">
            <a:extLst>
              <a:ext uri="{FF2B5EF4-FFF2-40B4-BE49-F238E27FC236}">
                <a16:creationId xmlns:a16="http://schemas.microsoft.com/office/drawing/2014/main" id="{6D9AE823-DAE9-644D-B649-F3A59B2F499C}"/>
              </a:ext>
            </a:extLst>
          </p:cNvPr>
          <p:cNvSpPr>
            <a:spLocks noGrp="1"/>
          </p:cNvSpPr>
          <p:nvPr>
            <p:ph sz="half" idx="1"/>
          </p:nvPr>
        </p:nvSpPr>
        <p:spPr>
          <a:xfrm>
            <a:off x="838201" y="1379021"/>
            <a:ext cx="5181600" cy="5392482"/>
          </a:xfrm>
        </p:spPr>
        <p:txBody>
          <a:bodyPr>
            <a:normAutofit/>
          </a:bodyPr>
          <a:lstStyle/>
          <a:p>
            <a:pPr marL="0" indent="0" algn="ctr">
              <a:buNone/>
            </a:pPr>
            <a:r>
              <a:rPr lang="en-US" sz="2400" b="1"/>
              <a:t>HAULING THE HALYARDS</a:t>
            </a:r>
          </a:p>
          <a:p>
            <a:pPr marL="0" indent="0" algn="just">
              <a:buNone/>
            </a:pPr>
            <a:r>
              <a:rPr lang="en-US" sz="2400"/>
              <a:t>A halyard is a rope that is used to hoist a ladder, sail or yard.  The term </a:t>
            </a:r>
            <a:r>
              <a:rPr lang="en-US" sz="2400" b="1"/>
              <a:t>halyard</a:t>
            </a:r>
            <a:r>
              <a:rPr lang="en-US" sz="2400"/>
              <a:t> comes from the phrase ‘to haul yards.’</a:t>
            </a:r>
          </a:p>
          <a:p>
            <a:pPr marL="0" indent="0" algn="just">
              <a:buNone/>
            </a:pPr>
            <a:r>
              <a:rPr lang="en-US" sz="2400" b="1"/>
              <a:t>What is a yard?</a:t>
            </a:r>
          </a:p>
          <a:p>
            <a:pPr marL="0" indent="0" algn="just">
              <a:buNone/>
            </a:pPr>
            <a:r>
              <a:rPr lang="en-US" sz="2400"/>
              <a:t>A yard is the horizontal pole on a mast from which sails are set.</a:t>
            </a:r>
          </a:p>
          <a:p>
            <a:pPr marL="0" indent="0" algn="just">
              <a:buNone/>
            </a:pPr>
            <a:endParaRPr lang="en-US" sz="2400"/>
          </a:p>
        </p:txBody>
      </p:sp>
      <p:sp>
        <p:nvSpPr>
          <p:cNvPr id="4" name="Content Placeholder 3">
            <a:extLst>
              <a:ext uri="{FF2B5EF4-FFF2-40B4-BE49-F238E27FC236}">
                <a16:creationId xmlns:a16="http://schemas.microsoft.com/office/drawing/2014/main" id="{1E5CEE83-1C78-1444-953C-0763D6ECFE37}"/>
              </a:ext>
            </a:extLst>
          </p:cNvPr>
          <p:cNvSpPr>
            <a:spLocks noGrp="1"/>
          </p:cNvSpPr>
          <p:nvPr>
            <p:ph sz="half" idx="2"/>
          </p:nvPr>
        </p:nvSpPr>
        <p:spPr>
          <a:xfrm>
            <a:off x="6172201" y="1374085"/>
            <a:ext cx="5181600" cy="4351338"/>
          </a:xfrm>
        </p:spPr>
        <p:txBody>
          <a:bodyPr/>
          <a:lstStyle/>
          <a:p>
            <a:pPr marL="0" indent="0" algn="ctr">
              <a:buNone/>
            </a:pPr>
            <a:r>
              <a:rPr lang="en-US" sz="2400" b="1"/>
              <a:t>TRAMPING AROUND THE CAPSTAN</a:t>
            </a:r>
          </a:p>
          <a:p>
            <a:pPr marL="0" indent="0" algn="just">
              <a:buNone/>
            </a:pPr>
            <a:r>
              <a:rPr lang="en-US" sz="2400"/>
              <a:t>A capstan is a rotating drum around which rope or cable is turned. This helped crews  to lift heavy weights such as anchors.</a:t>
            </a:r>
          </a:p>
          <a:p>
            <a:pPr marL="0" indent="0" algn="just">
              <a:buNone/>
            </a:pPr>
            <a:endParaRPr lang="en-US"/>
          </a:p>
        </p:txBody>
      </p:sp>
      <p:pic>
        <p:nvPicPr>
          <p:cNvPr id="8" name="Picture 7">
            <a:extLst>
              <a:ext uri="{FF2B5EF4-FFF2-40B4-BE49-F238E27FC236}">
                <a16:creationId xmlns:a16="http://schemas.microsoft.com/office/drawing/2014/main" id="{FA68E962-52C6-784B-90FC-8478B26AB7A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52307" y="3263440"/>
            <a:ext cx="2518463" cy="3306553"/>
          </a:xfrm>
          <a:prstGeom prst="rect">
            <a:avLst/>
          </a:prstGeom>
        </p:spPr>
      </p:pic>
      <p:pic>
        <p:nvPicPr>
          <p:cNvPr id="9" name="Picture 8">
            <a:extLst>
              <a:ext uri="{FF2B5EF4-FFF2-40B4-BE49-F238E27FC236}">
                <a16:creationId xmlns:a16="http://schemas.microsoft.com/office/drawing/2014/main" id="{B70283BE-CBFA-6F4E-BE63-0EA6D536646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74563" y="4244543"/>
            <a:ext cx="3667623" cy="2325450"/>
          </a:xfrm>
          <a:prstGeom prst="rect">
            <a:avLst/>
          </a:prstGeom>
        </p:spPr>
      </p:pic>
      <p:sp>
        <p:nvSpPr>
          <p:cNvPr id="5" name="TextBox 4">
            <a:extLst>
              <a:ext uri="{FF2B5EF4-FFF2-40B4-BE49-F238E27FC236}">
                <a16:creationId xmlns:a16="http://schemas.microsoft.com/office/drawing/2014/main" id="{6B8173D1-32DD-6248-B519-B7E93CD88F4B}"/>
              </a:ext>
            </a:extLst>
          </p:cNvPr>
          <p:cNvSpPr txBox="1"/>
          <p:nvPr/>
        </p:nvSpPr>
        <p:spPr>
          <a:xfrm>
            <a:off x="10340916" y="6169709"/>
            <a:ext cx="1851084" cy="646331"/>
          </a:xfrm>
          <a:prstGeom prst="rect">
            <a:avLst/>
          </a:prstGeom>
          <a:noFill/>
        </p:spPr>
        <p:txBody>
          <a:bodyPr wrap="none" rtlCol="0">
            <a:spAutoFit/>
          </a:bodyPr>
          <a:lstStyle/>
          <a:p>
            <a:r>
              <a:rPr lang="en-US" i="1"/>
              <a:t>Leave Her, Johnny</a:t>
            </a:r>
          </a:p>
          <a:p>
            <a:pPr algn="ctr"/>
            <a:r>
              <a:rPr lang="en-US" i="1"/>
              <a:t>(Sean Dagher)</a:t>
            </a:r>
          </a:p>
        </p:txBody>
      </p:sp>
      <p:pic>
        <p:nvPicPr>
          <p:cNvPr id="6" name="Leave Her Johnny SOTW Song.mp3" descr="Leave Her Johnny SOTW Song.mp3">
            <a:hlinkClick r:id="" action="ppaction://media"/>
            <a:extLst>
              <a:ext uri="{FF2B5EF4-FFF2-40B4-BE49-F238E27FC236}">
                <a16:creationId xmlns:a16="http://schemas.microsoft.com/office/drawing/2014/main" id="{383295C7-0090-CF4D-B90B-9F683B833CE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47399" y="5319023"/>
            <a:ext cx="812800" cy="812800"/>
          </a:xfrm>
          <a:prstGeom prst="rect">
            <a:avLst/>
          </a:prstGeom>
          <a:solidFill>
            <a:srgbClr val="0070C0"/>
          </a:solidFill>
          <a:effectLst>
            <a:outerShdw blurRad="50800" dist="38100" dir="2700000" algn="tl" rotWithShape="0">
              <a:srgbClr val="0070C0">
                <a:alpha val="40000"/>
              </a:srgbClr>
            </a:outerShdw>
          </a:effectLst>
          <a:scene3d>
            <a:camera prst="orthographicFront"/>
            <a:lightRig rig="threePt" dir="t"/>
          </a:scene3d>
          <a:sp3d>
            <a:bevelT/>
          </a:sp3d>
        </p:spPr>
      </p:pic>
    </p:spTree>
    <p:extLst>
      <p:ext uri="{BB962C8B-B14F-4D97-AF65-F5344CB8AC3E}">
        <p14:creationId xmlns:p14="http://schemas.microsoft.com/office/powerpoint/2010/main" val="1497117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602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23EE6F-E5E4-8C41-BC6A-EF2E2447692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68322" y="1012259"/>
            <a:ext cx="957584" cy="957584"/>
          </a:xfrm>
          <a:prstGeom prst="rect">
            <a:avLst/>
          </a:prstGeom>
        </p:spPr>
      </p:pic>
      <p:pic>
        <p:nvPicPr>
          <p:cNvPr id="11" name="Picture 10">
            <a:extLst>
              <a:ext uri="{FF2B5EF4-FFF2-40B4-BE49-F238E27FC236}">
                <a16:creationId xmlns:a16="http://schemas.microsoft.com/office/drawing/2014/main" id="{A2EA473F-E8F6-8C46-BBEB-4CB7DE081303}"/>
              </a:ext>
            </a:extLst>
          </p:cNvPr>
          <p:cNvPicPr>
            <a:picLocks noChangeAspect="1"/>
          </p:cNvPicPr>
          <p:nvPr/>
        </p:nvPicPr>
        <p:blipFill>
          <a:blip r:embed="rId5"/>
          <a:stretch>
            <a:fillRect/>
          </a:stretch>
        </p:blipFill>
        <p:spPr>
          <a:xfrm>
            <a:off x="774335" y="5027369"/>
            <a:ext cx="1586055" cy="1586055"/>
          </a:xfrm>
          <a:prstGeom prst="rect">
            <a:avLst/>
          </a:prstGeom>
        </p:spPr>
      </p:pic>
      <p:pic>
        <p:nvPicPr>
          <p:cNvPr id="16" name="Picture 15">
            <a:extLst>
              <a:ext uri="{FF2B5EF4-FFF2-40B4-BE49-F238E27FC236}">
                <a16:creationId xmlns:a16="http://schemas.microsoft.com/office/drawing/2014/main" id="{C0E2045D-AFC2-7F46-9CB1-7F28F8119BC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36919" y="933137"/>
            <a:ext cx="960218" cy="960218"/>
          </a:xfrm>
          <a:prstGeom prst="rect">
            <a:avLst/>
          </a:prstGeom>
        </p:spPr>
      </p:pic>
      <p:pic>
        <p:nvPicPr>
          <p:cNvPr id="5" name="Picture 4">
            <a:extLst>
              <a:ext uri="{FF2B5EF4-FFF2-40B4-BE49-F238E27FC236}">
                <a16:creationId xmlns:a16="http://schemas.microsoft.com/office/drawing/2014/main" id="{58307F77-BB4A-5A4F-BCB6-9CD506EC2EB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723953" y="834801"/>
            <a:ext cx="1072109" cy="1072109"/>
          </a:xfrm>
          <a:prstGeom prst="rect">
            <a:avLst/>
          </a:prstGeom>
        </p:spPr>
      </p:pic>
      <p:sp>
        <p:nvSpPr>
          <p:cNvPr id="14" name="TextBox 13">
            <a:extLst>
              <a:ext uri="{FF2B5EF4-FFF2-40B4-BE49-F238E27FC236}">
                <a16:creationId xmlns:a16="http://schemas.microsoft.com/office/drawing/2014/main" id="{E7791C75-28AE-AF46-94C8-C41A37FC6348}"/>
              </a:ext>
            </a:extLst>
          </p:cNvPr>
          <p:cNvSpPr txBox="1"/>
          <p:nvPr/>
        </p:nvSpPr>
        <p:spPr>
          <a:xfrm>
            <a:off x="2487647" y="5635950"/>
            <a:ext cx="741406" cy="368892"/>
          </a:xfrm>
          <a:prstGeom prst="rect">
            <a:avLst/>
          </a:prstGeom>
          <a:noFill/>
        </p:spPr>
        <p:txBody>
          <a:bodyPr wrap="square" rtlCol="0">
            <a:spAutoFit/>
          </a:bodyPr>
          <a:lstStyle/>
          <a:p>
            <a:pPr>
              <a:spcAft>
                <a:spcPts val="600"/>
              </a:spcAft>
            </a:pPr>
            <a:r>
              <a:rPr lang="en-US" dirty="0"/>
              <a:t>fiddle</a:t>
            </a:r>
          </a:p>
        </p:txBody>
      </p:sp>
      <p:sp>
        <p:nvSpPr>
          <p:cNvPr id="20" name="TextBox 19">
            <a:extLst>
              <a:ext uri="{FF2B5EF4-FFF2-40B4-BE49-F238E27FC236}">
                <a16:creationId xmlns:a16="http://schemas.microsoft.com/office/drawing/2014/main" id="{812A7A3A-B3BF-2949-B2AB-99B07AFBC9E3}"/>
              </a:ext>
            </a:extLst>
          </p:cNvPr>
          <p:cNvSpPr txBox="1"/>
          <p:nvPr/>
        </p:nvSpPr>
        <p:spPr>
          <a:xfrm>
            <a:off x="4161960" y="2325129"/>
            <a:ext cx="3869038" cy="4478149"/>
          </a:xfrm>
          <a:prstGeom prst="rect">
            <a:avLst/>
          </a:prstGeom>
          <a:noFill/>
        </p:spPr>
        <p:txBody>
          <a:bodyPr wrap="square" rtlCol="0">
            <a:spAutoFit/>
          </a:bodyPr>
          <a:lstStyle/>
          <a:p>
            <a:pPr algn="just">
              <a:spcAft>
                <a:spcPts val="600"/>
              </a:spcAft>
            </a:pPr>
            <a:r>
              <a:rPr lang="en-US" sz="2000"/>
              <a:t>A main </a:t>
            </a:r>
            <a:r>
              <a:rPr lang="en-US" sz="2000" err="1"/>
              <a:t>characterisitic</a:t>
            </a:r>
            <a:r>
              <a:rPr lang="en-US" sz="2000"/>
              <a:t> of sea shanties is the use of call and response.  This means that a soloist (called the </a:t>
            </a:r>
            <a:r>
              <a:rPr lang="en-US" sz="2000" err="1"/>
              <a:t>shantyman</a:t>
            </a:r>
            <a:r>
              <a:rPr lang="en-US" sz="2000"/>
              <a:t>) would sing and the rest of the  sailors replied in chorus. </a:t>
            </a:r>
          </a:p>
          <a:p>
            <a:pPr algn="just">
              <a:spcAft>
                <a:spcPts val="600"/>
              </a:spcAft>
            </a:pPr>
            <a:r>
              <a:rPr lang="en-US" sz="2000"/>
              <a:t>Shanties were usually sung without instrumental accompaniment </a:t>
            </a:r>
            <a:r>
              <a:rPr lang="en-US" sz="2000" i="1"/>
              <a:t>(a cappella)</a:t>
            </a:r>
            <a:r>
              <a:rPr lang="en-US" sz="2000"/>
              <a:t> but you may hear some of these instruments used in a performance context.  Listen to the modern shanty, ‘Keep Hauling,’ which features in the film </a:t>
            </a:r>
            <a:r>
              <a:rPr lang="en-US" sz="2000" i="1"/>
              <a:t>Fisherman’s Friends.</a:t>
            </a:r>
          </a:p>
        </p:txBody>
      </p:sp>
      <p:pic>
        <p:nvPicPr>
          <p:cNvPr id="25" name="Picture 24">
            <a:extLst>
              <a:ext uri="{FF2B5EF4-FFF2-40B4-BE49-F238E27FC236}">
                <a16:creationId xmlns:a16="http://schemas.microsoft.com/office/drawing/2014/main" id="{6F8AD587-5B27-4C41-9E7E-D8EF1EB6261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52100" y="1327838"/>
            <a:ext cx="1284011" cy="1284011"/>
          </a:xfrm>
          <a:prstGeom prst="rect">
            <a:avLst/>
          </a:prstGeom>
        </p:spPr>
      </p:pic>
      <p:pic>
        <p:nvPicPr>
          <p:cNvPr id="26" name="Picture 25">
            <a:extLst>
              <a:ext uri="{FF2B5EF4-FFF2-40B4-BE49-F238E27FC236}">
                <a16:creationId xmlns:a16="http://schemas.microsoft.com/office/drawing/2014/main" id="{0E102367-0970-F745-A67A-66C21814C22B}"/>
              </a:ext>
            </a:extLst>
          </p:cNvPr>
          <p:cNvPicPr>
            <a:picLocks noChangeAspect="1"/>
          </p:cNvPicPr>
          <p:nvPr/>
        </p:nvPicPr>
        <p:blipFill>
          <a:blip r:embed="rId9"/>
          <a:stretch>
            <a:fillRect/>
          </a:stretch>
        </p:blipFill>
        <p:spPr>
          <a:xfrm>
            <a:off x="678742" y="3198099"/>
            <a:ext cx="1344423" cy="1344423"/>
          </a:xfrm>
          <a:prstGeom prst="rect">
            <a:avLst/>
          </a:prstGeom>
        </p:spPr>
      </p:pic>
      <p:sp>
        <p:nvSpPr>
          <p:cNvPr id="29" name="TextBox 28">
            <a:extLst>
              <a:ext uri="{FF2B5EF4-FFF2-40B4-BE49-F238E27FC236}">
                <a16:creationId xmlns:a16="http://schemas.microsoft.com/office/drawing/2014/main" id="{A9FC1FB4-BB3F-2844-9E5C-06CAA826EA5D}"/>
              </a:ext>
            </a:extLst>
          </p:cNvPr>
          <p:cNvSpPr txBox="1"/>
          <p:nvPr/>
        </p:nvSpPr>
        <p:spPr>
          <a:xfrm>
            <a:off x="10832424" y="1306385"/>
            <a:ext cx="1179810" cy="369332"/>
          </a:xfrm>
          <a:prstGeom prst="rect">
            <a:avLst/>
          </a:prstGeom>
          <a:noFill/>
        </p:spPr>
        <p:txBody>
          <a:bodyPr wrap="none" rtlCol="0">
            <a:spAutoFit/>
          </a:bodyPr>
          <a:lstStyle/>
          <a:p>
            <a:r>
              <a:rPr lang="en-US" dirty="0"/>
              <a:t>concertina</a:t>
            </a:r>
          </a:p>
        </p:txBody>
      </p:sp>
      <p:sp>
        <p:nvSpPr>
          <p:cNvPr id="31" name="TextBox 30">
            <a:extLst>
              <a:ext uri="{FF2B5EF4-FFF2-40B4-BE49-F238E27FC236}">
                <a16:creationId xmlns:a16="http://schemas.microsoft.com/office/drawing/2014/main" id="{528B9813-C364-DA43-9EBD-8658FF00B83A}"/>
              </a:ext>
            </a:extLst>
          </p:cNvPr>
          <p:cNvSpPr txBox="1"/>
          <p:nvPr/>
        </p:nvSpPr>
        <p:spPr>
          <a:xfrm>
            <a:off x="7840458" y="1305360"/>
            <a:ext cx="1161536" cy="369332"/>
          </a:xfrm>
          <a:prstGeom prst="rect">
            <a:avLst/>
          </a:prstGeom>
          <a:noFill/>
        </p:spPr>
        <p:txBody>
          <a:bodyPr wrap="none" rtlCol="0">
            <a:spAutoFit/>
          </a:bodyPr>
          <a:lstStyle/>
          <a:p>
            <a:r>
              <a:rPr lang="en-US" dirty="0"/>
              <a:t>tin whistle</a:t>
            </a:r>
          </a:p>
        </p:txBody>
      </p:sp>
      <p:sp>
        <p:nvSpPr>
          <p:cNvPr id="33" name="TextBox 32">
            <a:extLst>
              <a:ext uri="{FF2B5EF4-FFF2-40B4-BE49-F238E27FC236}">
                <a16:creationId xmlns:a16="http://schemas.microsoft.com/office/drawing/2014/main" id="{73ED8150-003A-5D47-B9DA-3E980E47673D}"/>
              </a:ext>
            </a:extLst>
          </p:cNvPr>
          <p:cNvSpPr txBox="1"/>
          <p:nvPr/>
        </p:nvSpPr>
        <p:spPr>
          <a:xfrm>
            <a:off x="5049625" y="1306385"/>
            <a:ext cx="979820" cy="369332"/>
          </a:xfrm>
          <a:prstGeom prst="rect">
            <a:avLst/>
          </a:prstGeom>
          <a:noFill/>
        </p:spPr>
        <p:txBody>
          <a:bodyPr wrap="none" rtlCol="0">
            <a:spAutoFit/>
          </a:bodyPr>
          <a:lstStyle/>
          <a:p>
            <a:r>
              <a:rPr lang="en-US" dirty="0" err="1"/>
              <a:t>bodhran</a:t>
            </a:r>
            <a:endParaRPr lang="en-US" dirty="0"/>
          </a:p>
        </p:txBody>
      </p:sp>
      <p:sp>
        <p:nvSpPr>
          <p:cNvPr id="35" name="TextBox 34">
            <a:extLst>
              <a:ext uri="{FF2B5EF4-FFF2-40B4-BE49-F238E27FC236}">
                <a16:creationId xmlns:a16="http://schemas.microsoft.com/office/drawing/2014/main" id="{3FD2BBBB-4B29-FE4A-A40F-5E6FE8B8F52A}"/>
              </a:ext>
            </a:extLst>
          </p:cNvPr>
          <p:cNvSpPr txBox="1"/>
          <p:nvPr/>
        </p:nvSpPr>
        <p:spPr>
          <a:xfrm>
            <a:off x="1424031" y="1893355"/>
            <a:ext cx="733278" cy="369332"/>
          </a:xfrm>
          <a:prstGeom prst="rect">
            <a:avLst/>
          </a:prstGeom>
          <a:noFill/>
        </p:spPr>
        <p:txBody>
          <a:bodyPr wrap="none" rtlCol="0">
            <a:spAutoFit/>
          </a:bodyPr>
          <a:lstStyle/>
          <a:p>
            <a:r>
              <a:rPr lang="en-US">
                <a:solidFill>
                  <a:schemeClr val="bg1"/>
                </a:solidFill>
              </a:rPr>
              <a:t>guitar</a:t>
            </a:r>
          </a:p>
        </p:txBody>
      </p:sp>
      <p:sp>
        <p:nvSpPr>
          <p:cNvPr id="37" name="TextBox 36">
            <a:extLst>
              <a:ext uri="{FF2B5EF4-FFF2-40B4-BE49-F238E27FC236}">
                <a16:creationId xmlns:a16="http://schemas.microsoft.com/office/drawing/2014/main" id="{30E9C59C-B8CC-6942-AE94-67BA9B201184}"/>
              </a:ext>
            </a:extLst>
          </p:cNvPr>
          <p:cNvSpPr txBox="1"/>
          <p:nvPr/>
        </p:nvSpPr>
        <p:spPr>
          <a:xfrm>
            <a:off x="2487647" y="3618230"/>
            <a:ext cx="1106137" cy="369332"/>
          </a:xfrm>
          <a:prstGeom prst="rect">
            <a:avLst/>
          </a:prstGeom>
          <a:noFill/>
        </p:spPr>
        <p:txBody>
          <a:bodyPr wrap="none" rtlCol="0">
            <a:spAutoFit/>
          </a:bodyPr>
          <a:lstStyle/>
          <a:p>
            <a:r>
              <a:rPr lang="en-US" dirty="0"/>
              <a:t>accordion</a:t>
            </a:r>
          </a:p>
        </p:txBody>
      </p:sp>
      <p:sp>
        <p:nvSpPr>
          <p:cNvPr id="39" name="TextBox 38">
            <a:extLst>
              <a:ext uri="{FF2B5EF4-FFF2-40B4-BE49-F238E27FC236}">
                <a16:creationId xmlns:a16="http://schemas.microsoft.com/office/drawing/2014/main" id="{80D52F63-B2B7-3943-8B2B-1950724A52BE}"/>
              </a:ext>
            </a:extLst>
          </p:cNvPr>
          <p:cNvSpPr txBox="1"/>
          <p:nvPr/>
        </p:nvSpPr>
        <p:spPr>
          <a:xfrm>
            <a:off x="1576077" y="6586499"/>
            <a:ext cx="720069" cy="369332"/>
          </a:xfrm>
          <a:prstGeom prst="rect">
            <a:avLst/>
          </a:prstGeom>
          <a:noFill/>
        </p:spPr>
        <p:txBody>
          <a:bodyPr wrap="none" rtlCol="0">
            <a:spAutoFit/>
          </a:bodyPr>
          <a:lstStyle/>
          <a:p>
            <a:r>
              <a:rPr lang="en-US">
                <a:solidFill>
                  <a:schemeClr val="bg1"/>
                </a:solidFill>
              </a:rPr>
              <a:t>fiddle</a:t>
            </a:r>
          </a:p>
        </p:txBody>
      </p:sp>
      <p:pic>
        <p:nvPicPr>
          <p:cNvPr id="43" name="Online Media 42" descr="The Fisherman's Friends - Keep Hauling">
            <a:hlinkClick r:id="" action="ppaction://media"/>
            <a:extLst>
              <a:ext uri="{FF2B5EF4-FFF2-40B4-BE49-F238E27FC236}">
                <a16:creationId xmlns:a16="http://schemas.microsoft.com/office/drawing/2014/main" id="{6EE24763-69DB-FE49-9CB1-D4C8E1E76D6A}"/>
              </a:ext>
            </a:extLst>
          </p:cNvPr>
          <p:cNvPicPr>
            <a:picLocks noRot="1" noChangeAspect="1"/>
          </p:cNvPicPr>
          <p:nvPr>
            <a:videoFile r:link="rId1"/>
          </p:nvPr>
        </p:nvPicPr>
        <p:blipFill>
          <a:blip r:embed="rId10"/>
          <a:stretch>
            <a:fillRect/>
          </a:stretch>
        </p:blipFill>
        <p:spPr>
          <a:xfrm>
            <a:off x="8146184" y="2525546"/>
            <a:ext cx="3968773" cy="2242357"/>
          </a:xfrm>
          <a:prstGeom prst="rect">
            <a:avLst/>
          </a:prstGeom>
        </p:spPr>
      </p:pic>
      <p:sp>
        <p:nvSpPr>
          <p:cNvPr id="2" name="TextBox 1">
            <a:extLst>
              <a:ext uri="{FF2B5EF4-FFF2-40B4-BE49-F238E27FC236}">
                <a16:creationId xmlns:a16="http://schemas.microsoft.com/office/drawing/2014/main" id="{D6853BCF-2444-9B4C-A44C-0346201EF43F}"/>
              </a:ext>
            </a:extLst>
          </p:cNvPr>
          <p:cNvSpPr txBox="1"/>
          <p:nvPr/>
        </p:nvSpPr>
        <p:spPr>
          <a:xfrm>
            <a:off x="9550199" y="4782769"/>
            <a:ext cx="1419619" cy="369332"/>
          </a:xfrm>
          <a:prstGeom prst="rect">
            <a:avLst/>
          </a:prstGeom>
          <a:noFill/>
        </p:spPr>
        <p:txBody>
          <a:bodyPr wrap="none" rtlCol="0">
            <a:spAutoFit/>
          </a:bodyPr>
          <a:lstStyle/>
          <a:p>
            <a:r>
              <a:rPr lang="en-US" i="1"/>
              <a:t>Keep Hauling</a:t>
            </a:r>
          </a:p>
        </p:txBody>
      </p:sp>
      <p:sp>
        <p:nvSpPr>
          <p:cNvPr id="4" name="Action Button: Forwards or Next 3">
            <a:hlinkClick r:id="" action="ppaction://hlinkshowjump?jump=nextslide" highlightClick="1"/>
            <a:extLst>
              <a:ext uri="{FF2B5EF4-FFF2-40B4-BE49-F238E27FC236}">
                <a16:creationId xmlns:a16="http://schemas.microsoft.com/office/drawing/2014/main" id="{8419FFFF-EECF-C54F-BE8D-5E3C5D318859}"/>
              </a:ext>
            </a:extLst>
          </p:cNvPr>
          <p:cNvSpPr/>
          <p:nvPr/>
        </p:nvSpPr>
        <p:spPr>
          <a:xfrm>
            <a:off x="10969818" y="5499652"/>
            <a:ext cx="1042416" cy="1042416"/>
          </a:xfrm>
          <a:prstGeom prst="actionButtonForwardNext">
            <a:avLst/>
          </a:prstGeom>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hlinkClick r:id="rId11">
                  <a:extLst>
                    <a:ext uri="{A12FA001-AC4F-418D-AE19-62706E023703}">
                      <ahyp:hlinkClr xmlns:ahyp="http://schemas.microsoft.com/office/drawing/2018/hyperlinkcolor" xmlns="" val="tx"/>
                    </a:ext>
                  </a:extLst>
                </a:hlinkClick>
              </a:rPr>
              <a:t>Play</a:t>
            </a:r>
            <a:endParaRPr lang="en-US" b="1">
              <a:solidFill>
                <a:schemeClr val="tx1"/>
              </a:solidFill>
            </a:endParaRPr>
          </a:p>
        </p:txBody>
      </p:sp>
      <p:sp>
        <p:nvSpPr>
          <p:cNvPr id="6" name="TextBox 5"/>
          <p:cNvSpPr txBox="1"/>
          <p:nvPr/>
        </p:nvSpPr>
        <p:spPr>
          <a:xfrm>
            <a:off x="2487647" y="1969843"/>
            <a:ext cx="890293" cy="369332"/>
          </a:xfrm>
          <a:prstGeom prst="rect">
            <a:avLst/>
          </a:prstGeom>
          <a:noFill/>
        </p:spPr>
        <p:txBody>
          <a:bodyPr wrap="square" rtlCol="0">
            <a:spAutoFit/>
          </a:bodyPr>
          <a:lstStyle/>
          <a:p>
            <a:r>
              <a:rPr lang="en-GB" dirty="0" smtClean="0"/>
              <a:t>guitar</a:t>
            </a:r>
            <a:endParaRPr lang="en-GB" dirty="0"/>
          </a:p>
        </p:txBody>
      </p:sp>
    </p:spTree>
    <p:extLst>
      <p:ext uri="{BB962C8B-B14F-4D97-AF65-F5344CB8AC3E}">
        <p14:creationId xmlns:p14="http://schemas.microsoft.com/office/powerpoint/2010/main" val="59446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3"/>
                </p:tgtEl>
              </p:cMediaNode>
            </p:video>
            <p:seq concurrent="1" nextAc="seek">
              <p:cTn id="8" restart="whenNotActive" fill="hold" evtFilter="cancelBubble" nodeType="interactiveSeq">
                <p:stCondLst>
                  <p:cond evt="onClick" delay="0">
                    <p:tgtEl>
                      <p:spTgt spid="4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3"/>
                                        </p:tgtEl>
                                      </p:cBhvr>
                                    </p:cmd>
                                  </p:childTnLst>
                                </p:cTn>
                              </p:par>
                            </p:childTnLst>
                          </p:cTn>
                        </p:par>
                      </p:childTnLst>
                    </p:cTn>
                  </p:par>
                </p:childTnLst>
              </p:cTn>
              <p:nextCondLst>
                <p:cond evt="onClick" delay="0">
                  <p:tgtEl>
                    <p:spTgt spid="4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8DB0F-559F-CC49-9D9B-BC56BB4EA7FC}"/>
              </a:ext>
            </a:extLst>
          </p:cNvPr>
          <p:cNvSpPr>
            <a:spLocks noGrp="1"/>
          </p:cNvSpPr>
          <p:nvPr>
            <p:ph type="title"/>
          </p:nvPr>
        </p:nvSpPr>
        <p:spPr>
          <a:xfrm>
            <a:off x="826119" y="807126"/>
            <a:ext cx="10539458" cy="1325880"/>
          </a:xfrm>
        </p:spPr>
        <p:txBody>
          <a:bodyPr>
            <a:normAutofit/>
          </a:bodyPr>
          <a:lstStyle/>
          <a:p>
            <a:pPr algn="ctr"/>
            <a:r>
              <a:rPr lang="en-US" sz="4000">
                <a:solidFill>
                  <a:srgbClr val="FFFFFF"/>
                </a:solidFill>
              </a:rPr>
              <a:t>Recently, sea shanties have become very popular…</a:t>
            </a:r>
          </a:p>
        </p:txBody>
      </p:sp>
      <p:sp>
        <p:nvSpPr>
          <p:cNvPr id="3" name="Content Placeholder 2">
            <a:extLst>
              <a:ext uri="{FF2B5EF4-FFF2-40B4-BE49-F238E27FC236}">
                <a16:creationId xmlns:a16="http://schemas.microsoft.com/office/drawing/2014/main" id="{2825A9D8-2987-6C45-BA2D-B5EB199402D6}"/>
              </a:ext>
            </a:extLst>
          </p:cNvPr>
          <p:cNvSpPr>
            <a:spLocks noGrp="1"/>
          </p:cNvSpPr>
          <p:nvPr>
            <p:ph idx="1"/>
          </p:nvPr>
        </p:nvSpPr>
        <p:spPr>
          <a:xfrm>
            <a:off x="804672" y="1589019"/>
            <a:ext cx="5126896" cy="3301108"/>
          </a:xfrm>
        </p:spPr>
        <p:txBody>
          <a:bodyPr anchor="ctr">
            <a:noAutofit/>
          </a:bodyPr>
          <a:lstStyle/>
          <a:p>
            <a:pPr marL="0" indent="0" algn="just">
              <a:buNone/>
            </a:pPr>
            <a:r>
              <a:rPr lang="en-US" sz="2400" dirty="0">
                <a:solidFill>
                  <a:srgbClr val="000000"/>
                </a:solidFill>
              </a:rPr>
              <a:t>Nathan Evans, a 26 year-old postman from </a:t>
            </a:r>
            <a:r>
              <a:rPr lang="en-US" sz="2400" dirty="0" err="1">
                <a:solidFill>
                  <a:srgbClr val="000000"/>
                </a:solidFill>
              </a:rPr>
              <a:t>Airdire</a:t>
            </a:r>
            <a:r>
              <a:rPr lang="en-US" sz="2400" dirty="0">
                <a:solidFill>
                  <a:srgbClr val="000000"/>
                </a:solidFill>
              </a:rPr>
              <a:t>, has become famous after sharing videos of himself singing sea shanties on the social media app, </a:t>
            </a:r>
            <a:r>
              <a:rPr lang="en-US" sz="2400" dirty="0" err="1">
                <a:solidFill>
                  <a:srgbClr val="000000"/>
                </a:solidFill>
              </a:rPr>
              <a:t>TikTok</a:t>
            </a:r>
            <a:r>
              <a:rPr lang="en-US" sz="2400" dirty="0">
                <a:solidFill>
                  <a:srgbClr val="000000"/>
                </a:solidFill>
              </a:rPr>
              <a:t>.  He now has over 400,000 followers.  He is also appearing on radio, television and in newspaper articles all over the world!  </a:t>
            </a:r>
          </a:p>
        </p:txBody>
      </p:sp>
      <p:pic>
        <p:nvPicPr>
          <p:cNvPr id="4" name="Online Media 3" descr="Nathan Evans soon may the wellerman come bring us sugar tea and rum song | ship that put to sea">
            <a:hlinkClick r:id="" action="ppaction://media"/>
            <a:extLst>
              <a:ext uri="{FF2B5EF4-FFF2-40B4-BE49-F238E27FC236}">
                <a16:creationId xmlns:a16="http://schemas.microsoft.com/office/drawing/2014/main" id="{1DADD3A7-ADA2-E342-AB10-483089D91DB3}"/>
              </a:ext>
            </a:extLst>
          </p:cNvPr>
          <p:cNvPicPr>
            <a:picLocks noRot="1" noChangeAspect="1"/>
          </p:cNvPicPr>
          <p:nvPr>
            <a:videoFile r:link="rId1"/>
          </p:nvPr>
        </p:nvPicPr>
        <p:blipFill>
          <a:blip r:embed="rId3"/>
          <a:stretch>
            <a:fillRect/>
          </a:stretch>
        </p:blipFill>
        <p:spPr>
          <a:xfrm>
            <a:off x="6000807" y="1729679"/>
            <a:ext cx="5835288" cy="3296938"/>
          </a:xfrm>
          <a:prstGeom prst="rect">
            <a:avLst/>
          </a:prstGeom>
        </p:spPr>
      </p:pic>
      <p:sp>
        <p:nvSpPr>
          <p:cNvPr id="5" name="Action Button: Forwards or Next 4">
            <a:hlinkClick r:id="rId4" highlightClick="1"/>
            <a:extLst>
              <a:ext uri="{FF2B5EF4-FFF2-40B4-BE49-F238E27FC236}">
                <a16:creationId xmlns:a16="http://schemas.microsoft.com/office/drawing/2014/main" id="{962F3380-E241-FE43-90D0-0FC8CF925A6E}"/>
              </a:ext>
            </a:extLst>
          </p:cNvPr>
          <p:cNvSpPr/>
          <p:nvPr/>
        </p:nvSpPr>
        <p:spPr>
          <a:xfrm>
            <a:off x="11225049" y="5888993"/>
            <a:ext cx="883591" cy="886406"/>
          </a:xfrm>
          <a:prstGeom prst="actionButtonForwardNext">
            <a:avLst/>
          </a:prstGeom>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hlinkClick r:id="rId4">
                  <a:extLst>
                    <a:ext uri="{A12FA001-AC4F-418D-AE19-62706E023703}">
                      <ahyp:hlinkClr xmlns:ahyp="http://schemas.microsoft.com/office/drawing/2018/hyperlinkcolor" xmlns="" val="tx"/>
                    </a:ext>
                  </a:extLst>
                </a:hlinkClick>
              </a:rPr>
              <a:t>Play</a:t>
            </a:r>
            <a:endParaRPr lang="en-US" b="1">
              <a:solidFill>
                <a:schemeClr val="bg1"/>
              </a:solidFill>
            </a:endParaRPr>
          </a:p>
        </p:txBody>
      </p:sp>
      <p:sp>
        <p:nvSpPr>
          <p:cNvPr id="6" name="TextBox 5">
            <a:extLst>
              <a:ext uri="{FF2B5EF4-FFF2-40B4-BE49-F238E27FC236}">
                <a16:creationId xmlns:a16="http://schemas.microsoft.com/office/drawing/2014/main" id="{80DFCDCC-0965-684F-A7D7-A019CEF6CD5F}"/>
              </a:ext>
            </a:extLst>
          </p:cNvPr>
          <p:cNvSpPr txBox="1"/>
          <p:nvPr/>
        </p:nvSpPr>
        <p:spPr>
          <a:xfrm>
            <a:off x="8109800" y="6191535"/>
            <a:ext cx="1617302" cy="369332"/>
          </a:xfrm>
          <a:prstGeom prst="rect">
            <a:avLst/>
          </a:prstGeom>
          <a:noFill/>
        </p:spPr>
        <p:txBody>
          <a:bodyPr wrap="none" rtlCol="0">
            <a:spAutoFit/>
          </a:bodyPr>
          <a:lstStyle/>
          <a:p>
            <a:r>
              <a:rPr lang="en-US" i="1"/>
              <a:t>The Wellerman</a:t>
            </a:r>
          </a:p>
        </p:txBody>
      </p:sp>
    </p:spTree>
    <p:extLst>
      <p:ext uri="{BB962C8B-B14F-4D97-AF65-F5344CB8AC3E}">
        <p14:creationId xmlns:p14="http://schemas.microsoft.com/office/powerpoint/2010/main" val="3609996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CEBB9EF-2D5F-F143-82D7-8D3346D25655}"/>
              </a:ext>
            </a:extLst>
          </p:cNvPr>
          <p:cNvSpPr txBox="1"/>
          <p:nvPr/>
        </p:nvSpPr>
        <p:spPr>
          <a:xfrm>
            <a:off x="7105872" y="2104964"/>
            <a:ext cx="4348845" cy="1719304"/>
          </a:xfrm>
          <a:prstGeom prst="rect">
            <a:avLst/>
          </a:prstGeom>
        </p:spPr>
        <p:txBody>
          <a:bodyPr vert="horz" lIns="91440" tIns="45720" rIns="91440" bIns="45720" rtlCol="0">
            <a:normAutofit/>
          </a:bodyPr>
          <a:lstStyle/>
          <a:p>
            <a:pPr>
              <a:lnSpc>
                <a:spcPct val="90000"/>
              </a:lnSpc>
              <a:spcAft>
                <a:spcPts val="600"/>
              </a:spcAft>
            </a:pPr>
            <a:r>
              <a:rPr lang="en-US" sz="2000" b="1" i="1"/>
              <a:t>“Soon may the Wellerman come”</a:t>
            </a:r>
          </a:p>
          <a:p>
            <a:pPr algn="just">
              <a:lnSpc>
                <a:spcPct val="90000"/>
              </a:lnSpc>
              <a:spcAft>
                <a:spcPts val="600"/>
              </a:spcAft>
            </a:pPr>
            <a:r>
              <a:rPr lang="en-US" sz="2000"/>
              <a:t>This refers to a support ship of the Weller Company. It would bring supplies to the whalers </a:t>
            </a:r>
            <a:r>
              <a:rPr lang="en-US" sz="2000" i="1"/>
              <a:t>(“…sugar and tea and rum.”)</a:t>
            </a:r>
          </a:p>
          <a:p>
            <a:pPr indent="-228600">
              <a:lnSpc>
                <a:spcPct val="90000"/>
              </a:lnSpc>
              <a:spcAft>
                <a:spcPts val="600"/>
              </a:spcAft>
              <a:buFont typeface="Arial" panose="020B0604020202020204" pitchFamily="34" charset="0"/>
              <a:buChar char="•"/>
            </a:pPr>
            <a:endParaRPr lang="en-US" sz="2000"/>
          </a:p>
          <a:p>
            <a:pPr indent="-228600">
              <a:lnSpc>
                <a:spcPct val="90000"/>
              </a:lnSpc>
              <a:spcAft>
                <a:spcPts val="600"/>
              </a:spcAft>
              <a:buFont typeface="Arial" panose="020B0604020202020204" pitchFamily="34" charset="0"/>
              <a:buChar char="•"/>
            </a:pPr>
            <a:endParaRPr lang="en-US" sz="2200"/>
          </a:p>
          <a:p>
            <a:pPr>
              <a:lnSpc>
                <a:spcPct val="90000"/>
              </a:lnSpc>
              <a:spcAft>
                <a:spcPts val="600"/>
              </a:spcAft>
            </a:pPr>
            <a:endParaRPr lang="en-US" sz="2200"/>
          </a:p>
          <a:p>
            <a:pPr indent="-228600">
              <a:lnSpc>
                <a:spcPct val="90000"/>
              </a:lnSpc>
              <a:spcAft>
                <a:spcPts val="600"/>
              </a:spcAft>
              <a:buFont typeface="Arial" panose="020B0604020202020204" pitchFamily="34" charset="0"/>
              <a:buChar char="•"/>
            </a:pPr>
            <a:endParaRPr lang="en-US" sz="2200"/>
          </a:p>
        </p:txBody>
      </p:sp>
      <p:sp>
        <p:nvSpPr>
          <p:cNvPr id="3" name="TextBox 2">
            <a:extLst>
              <a:ext uri="{FF2B5EF4-FFF2-40B4-BE49-F238E27FC236}">
                <a16:creationId xmlns:a16="http://schemas.microsoft.com/office/drawing/2014/main" id="{84AA3229-EFD7-B94B-B3AC-9A836400C34A}"/>
              </a:ext>
            </a:extLst>
          </p:cNvPr>
          <p:cNvSpPr txBox="1"/>
          <p:nvPr/>
        </p:nvSpPr>
        <p:spPr>
          <a:xfrm>
            <a:off x="847775" y="4471665"/>
            <a:ext cx="4754881" cy="1400383"/>
          </a:xfrm>
          <a:prstGeom prst="rect">
            <a:avLst/>
          </a:prstGeom>
          <a:noFill/>
        </p:spPr>
        <p:txBody>
          <a:bodyPr wrap="square" rtlCol="0">
            <a:spAutoFit/>
          </a:bodyPr>
          <a:lstStyle/>
          <a:p>
            <a:pPr>
              <a:spcAft>
                <a:spcPts val="600"/>
              </a:spcAft>
            </a:pPr>
            <a:r>
              <a:rPr lang="en-US" b="1" i="1"/>
              <a:t>“</a:t>
            </a:r>
            <a:r>
              <a:rPr lang="en-US" sz="2000" b="1" i="1"/>
              <a:t>One day when the tonguin’ is done”</a:t>
            </a:r>
          </a:p>
          <a:p>
            <a:pPr algn="just">
              <a:spcAft>
                <a:spcPts val="600"/>
              </a:spcAft>
            </a:pPr>
            <a:r>
              <a:rPr lang="en-US" sz="2000"/>
              <a:t>Tonguin’ refers to the butchering of the whale after it had been harpooned and caught by the whalers.</a:t>
            </a:r>
          </a:p>
        </p:txBody>
      </p:sp>
      <p:sp>
        <p:nvSpPr>
          <p:cNvPr id="4" name="TextBox 3">
            <a:extLst>
              <a:ext uri="{FF2B5EF4-FFF2-40B4-BE49-F238E27FC236}">
                <a16:creationId xmlns:a16="http://schemas.microsoft.com/office/drawing/2014/main" id="{0126E9D2-ED7B-214A-B2B2-A76CA5EC95AE}"/>
              </a:ext>
            </a:extLst>
          </p:cNvPr>
          <p:cNvSpPr txBox="1"/>
          <p:nvPr/>
        </p:nvSpPr>
        <p:spPr>
          <a:xfrm>
            <a:off x="6589346" y="5287273"/>
            <a:ext cx="5381898" cy="707886"/>
          </a:xfrm>
          <a:prstGeom prst="rect">
            <a:avLst/>
          </a:prstGeom>
          <a:noFill/>
        </p:spPr>
        <p:txBody>
          <a:bodyPr wrap="square" rtlCol="0">
            <a:spAutoFit/>
          </a:bodyPr>
          <a:lstStyle/>
          <a:p>
            <a:pPr algn="just">
              <a:spcAft>
                <a:spcPts val="600"/>
              </a:spcAft>
            </a:pPr>
            <a:r>
              <a:rPr lang="en-US" sz="2000"/>
              <a:t>The lyrics describe a never-ending whale hunt.  And they are still out there to this day……</a:t>
            </a:r>
          </a:p>
        </p:txBody>
      </p:sp>
      <p:sp>
        <p:nvSpPr>
          <p:cNvPr id="5" name="TextBox 4">
            <a:extLst>
              <a:ext uri="{FF2B5EF4-FFF2-40B4-BE49-F238E27FC236}">
                <a16:creationId xmlns:a16="http://schemas.microsoft.com/office/drawing/2014/main" id="{9E60AB24-FE7A-E54C-9266-064DA7E65319}"/>
              </a:ext>
            </a:extLst>
          </p:cNvPr>
          <p:cNvSpPr txBox="1"/>
          <p:nvPr/>
        </p:nvSpPr>
        <p:spPr>
          <a:xfrm>
            <a:off x="669036" y="1885276"/>
            <a:ext cx="4164221" cy="1938992"/>
          </a:xfrm>
          <a:prstGeom prst="rect">
            <a:avLst/>
          </a:prstGeom>
          <a:noFill/>
        </p:spPr>
        <p:txBody>
          <a:bodyPr wrap="square" rtlCol="0">
            <a:spAutoFit/>
          </a:bodyPr>
          <a:lstStyle/>
          <a:p>
            <a:pPr algn="just">
              <a:spcAft>
                <a:spcPts val="600"/>
              </a:spcAft>
            </a:pPr>
            <a:r>
              <a:rPr lang="en-US" sz="2000"/>
              <a:t>‘The Wellerman’ originated in New Zealand in the mid-19</a:t>
            </a:r>
            <a:r>
              <a:rPr lang="en-US" sz="2000" baseline="30000"/>
              <a:t>th</a:t>
            </a:r>
            <a:r>
              <a:rPr lang="en-US" sz="2000"/>
              <a:t> century.  It is a whaling sea shanty from the days when whales were hunted for their meat and blubber.  This is now illegal in most countries.</a:t>
            </a:r>
          </a:p>
        </p:txBody>
      </p:sp>
      <p:sp>
        <p:nvSpPr>
          <p:cNvPr id="6" name="TextBox 5">
            <a:extLst>
              <a:ext uri="{FF2B5EF4-FFF2-40B4-BE49-F238E27FC236}">
                <a16:creationId xmlns:a16="http://schemas.microsoft.com/office/drawing/2014/main" id="{95EE140A-8728-8645-97D5-1148C33BA987}"/>
              </a:ext>
            </a:extLst>
          </p:cNvPr>
          <p:cNvSpPr txBox="1"/>
          <p:nvPr/>
        </p:nvSpPr>
        <p:spPr>
          <a:xfrm>
            <a:off x="1055477" y="719437"/>
            <a:ext cx="9806753" cy="707886"/>
          </a:xfrm>
          <a:prstGeom prst="rect">
            <a:avLst/>
          </a:prstGeom>
          <a:noFill/>
        </p:spPr>
        <p:txBody>
          <a:bodyPr wrap="square" rtlCol="0">
            <a:spAutoFit/>
          </a:bodyPr>
          <a:lstStyle/>
          <a:p>
            <a:pPr>
              <a:spcAft>
                <a:spcPts val="600"/>
              </a:spcAft>
            </a:pPr>
            <a:r>
              <a:rPr lang="en-US" sz="4000" b="1" dirty="0"/>
              <a:t>What do the lyrics of ‘The </a:t>
            </a:r>
            <a:r>
              <a:rPr lang="en-US" sz="4000" b="1" dirty="0" err="1"/>
              <a:t>Wellerman</a:t>
            </a:r>
            <a:r>
              <a:rPr lang="en-US" sz="4000" b="1" dirty="0"/>
              <a:t>’ mean?</a:t>
            </a:r>
          </a:p>
        </p:txBody>
      </p:sp>
    </p:spTree>
    <p:extLst>
      <p:ext uri="{BB962C8B-B14F-4D97-AF65-F5344CB8AC3E}">
        <p14:creationId xmlns:p14="http://schemas.microsoft.com/office/powerpoint/2010/main" val="3337032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486AC-3557-CE47-B7FF-AF8C2DD477B5}"/>
              </a:ext>
            </a:extLst>
          </p:cNvPr>
          <p:cNvSpPr>
            <a:spLocks noGrp="1"/>
          </p:cNvSpPr>
          <p:nvPr>
            <p:ph type="title"/>
          </p:nvPr>
        </p:nvSpPr>
        <p:spPr>
          <a:xfrm>
            <a:off x="780699" y="764501"/>
            <a:ext cx="10793350" cy="918463"/>
          </a:xfrm>
        </p:spPr>
        <p:txBody>
          <a:bodyPr>
            <a:normAutofit fontScale="90000"/>
          </a:bodyPr>
          <a:lstStyle/>
          <a:p>
            <a:pPr algn="just"/>
            <a:r>
              <a:rPr lang="en-US" sz="2800" b="1" dirty="0"/>
              <a:t>Can you play the following rhythms to accompany ‘The </a:t>
            </a:r>
            <a:r>
              <a:rPr lang="en-US" sz="2800" b="1" dirty="0" err="1"/>
              <a:t>Wellerman</a:t>
            </a:r>
            <a:r>
              <a:rPr lang="en-US" sz="2800" b="1" dirty="0"/>
              <a:t>?’  Tap or clap each line four times.  You could even make up a body percussion pattern!</a:t>
            </a:r>
          </a:p>
        </p:txBody>
      </p:sp>
      <p:pic>
        <p:nvPicPr>
          <p:cNvPr id="6" name="Picture 5">
            <a:extLst>
              <a:ext uri="{FF2B5EF4-FFF2-40B4-BE49-F238E27FC236}">
                <a16:creationId xmlns:a16="http://schemas.microsoft.com/office/drawing/2014/main" id="{19639C2E-3D4C-5441-BC37-2806356089D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34942" y="1616223"/>
            <a:ext cx="366916" cy="960227"/>
          </a:xfrm>
          <a:prstGeom prst="rect">
            <a:avLst/>
          </a:prstGeom>
        </p:spPr>
      </p:pic>
      <p:pic>
        <p:nvPicPr>
          <p:cNvPr id="8" name="Picture 7">
            <a:extLst>
              <a:ext uri="{FF2B5EF4-FFF2-40B4-BE49-F238E27FC236}">
                <a16:creationId xmlns:a16="http://schemas.microsoft.com/office/drawing/2014/main" id="{C2E9DC02-026B-BB4F-8FB0-B83AEDBAD53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01183" y="1616555"/>
            <a:ext cx="366916" cy="965988"/>
          </a:xfrm>
          <a:prstGeom prst="rect">
            <a:avLst/>
          </a:prstGeom>
        </p:spPr>
      </p:pic>
      <p:pic>
        <p:nvPicPr>
          <p:cNvPr id="12" name="Picture 11">
            <a:extLst>
              <a:ext uri="{FF2B5EF4-FFF2-40B4-BE49-F238E27FC236}">
                <a16:creationId xmlns:a16="http://schemas.microsoft.com/office/drawing/2014/main" id="{6E179C57-2898-8D46-A8F7-06CABFCEFCC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03030" y="1589331"/>
            <a:ext cx="366915" cy="960224"/>
          </a:xfrm>
          <a:prstGeom prst="rect">
            <a:avLst/>
          </a:prstGeom>
        </p:spPr>
      </p:pic>
      <p:pic>
        <p:nvPicPr>
          <p:cNvPr id="14" name="Picture 13">
            <a:extLst>
              <a:ext uri="{FF2B5EF4-FFF2-40B4-BE49-F238E27FC236}">
                <a16:creationId xmlns:a16="http://schemas.microsoft.com/office/drawing/2014/main" id="{B63AAB49-FA14-814A-948A-DE81FBB25D5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03029" y="2875778"/>
            <a:ext cx="366915" cy="960224"/>
          </a:xfrm>
          <a:prstGeom prst="rect">
            <a:avLst/>
          </a:prstGeom>
        </p:spPr>
      </p:pic>
      <p:pic>
        <p:nvPicPr>
          <p:cNvPr id="16" name="Picture 15">
            <a:extLst>
              <a:ext uri="{FF2B5EF4-FFF2-40B4-BE49-F238E27FC236}">
                <a16:creationId xmlns:a16="http://schemas.microsoft.com/office/drawing/2014/main" id="{E7DDF75A-0E2B-0F4F-99EA-B5F742E3822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403029" y="4282237"/>
            <a:ext cx="366915" cy="895846"/>
          </a:xfrm>
          <a:prstGeom prst="rect">
            <a:avLst/>
          </a:prstGeom>
        </p:spPr>
      </p:pic>
      <p:pic>
        <p:nvPicPr>
          <p:cNvPr id="20" name="Picture 19">
            <a:extLst>
              <a:ext uri="{FF2B5EF4-FFF2-40B4-BE49-F238E27FC236}">
                <a16:creationId xmlns:a16="http://schemas.microsoft.com/office/drawing/2014/main" id="{7FD2FACC-C0E1-7540-86C4-EA63EDA7B62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51458" y="4250047"/>
            <a:ext cx="366916" cy="960227"/>
          </a:xfrm>
          <a:prstGeom prst="rect">
            <a:avLst/>
          </a:prstGeom>
        </p:spPr>
      </p:pic>
      <p:pic>
        <p:nvPicPr>
          <p:cNvPr id="22" name="Picture 21" descr="Graphical user interface&#10;&#10;Description automatically generated with medium confidence">
            <a:extLst>
              <a:ext uri="{FF2B5EF4-FFF2-40B4-BE49-F238E27FC236}">
                <a16:creationId xmlns:a16="http://schemas.microsoft.com/office/drawing/2014/main" id="{AAA16E70-546D-0344-AB6D-C9F7E7226B1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553452" y="1632184"/>
            <a:ext cx="1064224" cy="965988"/>
          </a:xfrm>
          <a:prstGeom prst="rect">
            <a:avLst/>
          </a:prstGeom>
        </p:spPr>
      </p:pic>
      <p:pic>
        <p:nvPicPr>
          <p:cNvPr id="26" name="Picture 25" descr="Graphical user interface&#10;&#10;Description automatically generated with medium confidence">
            <a:extLst>
              <a:ext uri="{FF2B5EF4-FFF2-40B4-BE49-F238E27FC236}">
                <a16:creationId xmlns:a16="http://schemas.microsoft.com/office/drawing/2014/main" id="{138EACA0-0FEB-D548-BAB3-0D34CDEA2B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546827" y="4242030"/>
            <a:ext cx="1075543" cy="976262"/>
          </a:xfrm>
          <a:prstGeom prst="rect">
            <a:avLst/>
          </a:prstGeom>
        </p:spPr>
      </p:pic>
      <p:pic>
        <p:nvPicPr>
          <p:cNvPr id="28" name="Picture 27" descr="Graphical user interface&#10;&#10;Description automatically generated with medium confidence">
            <a:extLst>
              <a:ext uri="{FF2B5EF4-FFF2-40B4-BE49-F238E27FC236}">
                <a16:creationId xmlns:a16="http://schemas.microsoft.com/office/drawing/2014/main" id="{BC57979D-E5D0-BA42-9FF3-467BA4E3321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503528" y="2873041"/>
            <a:ext cx="1075544" cy="976263"/>
          </a:xfrm>
          <a:prstGeom prst="rect">
            <a:avLst/>
          </a:prstGeom>
        </p:spPr>
      </p:pic>
      <p:pic>
        <p:nvPicPr>
          <p:cNvPr id="30" name="Picture 29" descr="Graphical user interface&#10;&#10;Description automatically generated with medium confidence">
            <a:extLst>
              <a:ext uri="{FF2B5EF4-FFF2-40B4-BE49-F238E27FC236}">
                <a16:creationId xmlns:a16="http://schemas.microsoft.com/office/drawing/2014/main" id="{D0B75C30-1C3A-304F-A2BC-9B7ED8FC637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861738" y="5390061"/>
            <a:ext cx="1075543" cy="976262"/>
          </a:xfrm>
          <a:prstGeom prst="rect">
            <a:avLst/>
          </a:prstGeom>
        </p:spPr>
      </p:pic>
      <p:pic>
        <p:nvPicPr>
          <p:cNvPr id="32" name="Picture 31" descr="Graphical user interface&#10;&#10;Description automatically generated with medium confidence">
            <a:extLst>
              <a:ext uri="{FF2B5EF4-FFF2-40B4-BE49-F238E27FC236}">
                <a16:creationId xmlns:a16="http://schemas.microsoft.com/office/drawing/2014/main" id="{AA7D5998-8F67-F142-83CC-17ECD4BA8F8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444084" y="5381786"/>
            <a:ext cx="1075544" cy="976263"/>
          </a:xfrm>
          <a:prstGeom prst="rect">
            <a:avLst/>
          </a:prstGeom>
        </p:spPr>
      </p:pic>
      <p:pic>
        <p:nvPicPr>
          <p:cNvPr id="34" name="Picture 33">
            <a:extLst>
              <a:ext uri="{FF2B5EF4-FFF2-40B4-BE49-F238E27FC236}">
                <a16:creationId xmlns:a16="http://schemas.microsoft.com/office/drawing/2014/main" id="{76D340D5-4590-E14F-A3EE-658D32AEE66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70296" y="4250047"/>
            <a:ext cx="366916" cy="960228"/>
          </a:xfrm>
          <a:prstGeom prst="rect">
            <a:avLst/>
          </a:prstGeom>
        </p:spPr>
      </p:pic>
      <p:sp>
        <p:nvSpPr>
          <p:cNvPr id="37" name="TextBox 36">
            <a:extLst>
              <a:ext uri="{FF2B5EF4-FFF2-40B4-BE49-F238E27FC236}">
                <a16:creationId xmlns:a16="http://schemas.microsoft.com/office/drawing/2014/main" id="{1A00D63A-67DE-5F47-A3F9-0258F580B7C6}"/>
              </a:ext>
            </a:extLst>
          </p:cNvPr>
          <p:cNvSpPr txBox="1"/>
          <p:nvPr/>
        </p:nvSpPr>
        <p:spPr>
          <a:xfrm>
            <a:off x="459423" y="1780114"/>
            <a:ext cx="642552" cy="769441"/>
          </a:xfrm>
          <a:prstGeom prst="rect">
            <a:avLst/>
          </a:prstGeom>
          <a:noFill/>
        </p:spPr>
        <p:txBody>
          <a:bodyPr wrap="square" rtlCol="0">
            <a:spAutoFit/>
          </a:bodyPr>
          <a:lstStyle/>
          <a:p>
            <a:r>
              <a:rPr lang="en-US" sz="4400"/>
              <a:t>1.</a:t>
            </a:r>
          </a:p>
        </p:txBody>
      </p:sp>
      <p:sp>
        <p:nvSpPr>
          <p:cNvPr id="38" name="TextBox 37">
            <a:extLst>
              <a:ext uri="{FF2B5EF4-FFF2-40B4-BE49-F238E27FC236}">
                <a16:creationId xmlns:a16="http://schemas.microsoft.com/office/drawing/2014/main" id="{009CC4E5-4FC0-3745-9523-0AA13C6B99E1}"/>
              </a:ext>
            </a:extLst>
          </p:cNvPr>
          <p:cNvSpPr txBox="1"/>
          <p:nvPr/>
        </p:nvSpPr>
        <p:spPr>
          <a:xfrm>
            <a:off x="459423" y="3151572"/>
            <a:ext cx="642552" cy="769441"/>
          </a:xfrm>
          <a:prstGeom prst="rect">
            <a:avLst/>
          </a:prstGeom>
          <a:noFill/>
        </p:spPr>
        <p:txBody>
          <a:bodyPr wrap="square" rtlCol="0">
            <a:spAutoFit/>
          </a:bodyPr>
          <a:lstStyle/>
          <a:p>
            <a:r>
              <a:rPr lang="en-US" sz="4400"/>
              <a:t>2.</a:t>
            </a:r>
          </a:p>
        </p:txBody>
      </p:sp>
      <p:sp>
        <p:nvSpPr>
          <p:cNvPr id="39" name="TextBox 38">
            <a:extLst>
              <a:ext uri="{FF2B5EF4-FFF2-40B4-BE49-F238E27FC236}">
                <a16:creationId xmlns:a16="http://schemas.microsoft.com/office/drawing/2014/main" id="{8AA509F8-FD22-4A4C-87DC-B69432D486CC}"/>
              </a:ext>
            </a:extLst>
          </p:cNvPr>
          <p:cNvSpPr txBox="1"/>
          <p:nvPr/>
        </p:nvSpPr>
        <p:spPr>
          <a:xfrm>
            <a:off x="476737" y="4430602"/>
            <a:ext cx="607924" cy="769441"/>
          </a:xfrm>
          <a:prstGeom prst="rect">
            <a:avLst/>
          </a:prstGeom>
          <a:noFill/>
        </p:spPr>
        <p:txBody>
          <a:bodyPr wrap="square" rtlCol="0">
            <a:spAutoFit/>
          </a:bodyPr>
          <a:lstStyle/>
          <a:p>
            <a:r>
              <a:rPr lang="en-US" sz="4400"/>
              <a:t>3.</a:t>
            </a:r>
          </a:p>
        </p:txBody>
      </p:sp>
      <p:sp>
        <p:nvSpPr>
          <p:cNvPr id="40" name="TextBox 39">
            <a:extLst>
              <a:ext uri="{FF2B5EF4-FFF2-40B4-BE49-F238E27FC236}">
                <a16:creationId xmlns:a16="http://schemas.microsoft.com/office/drawing/2014/main" id="{EFC731BB-07A1-0349-A0DC-34685758954E}"/>
              </a:ext>
            </a:extLst>
          </p:cNvPr>
          <p:cNvSpPr txBox="1"/>
          <p:nvPr/>
        </p:nvSpPr>
        <p:spPr>
          <a:xfrm>
            <a:off x="459423" y="5693670"/>
            <a:ext cx="642552" cy="769441"/>
          </a:xfrm>
          <a:prstGeom prst="rect">
            <a:avLst/>
          </a:prstGeom>
          <a:noFill/>
        </p:spPr>
        <p:txBody>
          <a:bodyPr wrap="square" rtlCol="0">
            <a:spAutoFit/>
          </a:bodyPr>
          <a:lstStyle/>
          <a:p>
            <a:r>
              <a:rPr lang="en-US" sz="4400"/>
              <a:t>4.</a:t>
            </a:r>
          </a:p>
        </p:txBody>
      </p:sp>
      <p:pic>
        <p:nvPicPr>
          <p:cNvPr id="5" name="Picture 4">
            <a:extLst>
              <a:ext uri="{FF2B5EF4-FFF2-40B4-BE49-F238E27FC236}">
                <a16:creationId xmlns:a16="http://schemas.microsoft.com/office/drawing/2014/main" id="{E6394E2F-F5E6-0E4A-8BF9-AD210AA58DC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718245" y="5390061"/>
            <a:ext cx="374885" cy="976262"/>
          </a:xfrm>
          <a:prstGeom prst="rect">
            <a:avLst/>
          </a:prstGeom>
        </p:spPr>
      </p:pic>
      <p:pic>
        <p:nvPicPr>
          <p:cNvPr id="9" name="Picture 8">
            <a:extLst>
              <a:ext uri="{FF2B5EF4-FFF2-40B4-BE49-F238E27FC236}">
                <a16:creationId xmlns:a16="http://schemas.microsoft.com/office/drawing/2014/main" id="{7468933C-5865-7442-A25F-C2A4F24B5C36}"/>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967355" y="2860863"/>
            <a:ext cx="368716" cy="960198"/>
          </a:xfrm>
          <a:prstGeom prst="rect">
            <a:avLst/>
          </a:prstGeom>
        </p:spPr>
      </p:pic>
      <p:pic>
        <p:nvPicPr>
          <p:cNvPr id="21" name="02 The Wellerman.mp3" descr="02 The Wellerman.mp3">
            <a:hlinkClick r:id="" action="ppaction://media"/>
            <a:extLst>
              <a:ext uri="{FF2B5EF4-FFF2-40B4-BE49-F238E27FC236}">
                <a16:creationId xmlns:a16="http://schemas.microsoft.com/office/drawing/2014/main" id="{F61D45DB-B188-E14D-AB8E-27165C27861D}"/>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526644" y="5171168"/>
            <a:ext cx="812800" cy="812800"/>
          </a:xfrm>
          <a:prstGeom prst="rect">
            <a:avLst/>
          </a:prstGeom>
          <a:solidFill>
            <a:srgbClr val="0070C0"/>
          </a:solidFill>
          <a:effectLst>
            <a:outerShdw blurRad="50800" dist="38100" dir="2700000" algn="tl" rotWithShape="0">
              <a:prstClr val="black">
                <a:alpha val="40000"/>
              </a:prstClr>
            </a:outerShdw>
          </a:effectLst>
          <a:scene3d>
            <a:camera prst="orthographicFront"/>
            <a:lightRig rig="threePt" dir="t"/>
          </a:scene3d>
          <a:sp3d>
            <a:bevelT/>
          </a:sp3d>
        </p:spPr>
      </p:pic>
      <p:sp>
        <p:nvSpPr>
          <p:cNvPr id="24" name="TextBox 23">
            <a:extLst>
              <a:ext uri="{FF2B5EF4-FFF2-40B4-BE49-F238E27FC236}">
                <a16:creationId xmlns:a16="http://schemas.microsoft.com/office/drawing/2014/main" id="{46ED8A14-F7DF-5840-BBB0-4E2709D09C03}"/>
              </a:ext>
            </a:extLst>
          </p:cNvPr>
          <p:cNvSpPr txBox="1"/>
          <p:nvPr/>
        </p:nvSpPr>
        <p:spPr>
          <a:xfrm>
            <a:off x="9674087" y="6065699"/>
            <a:ext cx="2517914" cy="646331"/>
          </a:xfrm>
          <a:prstGeom prst="rect">
            <a:avLst/>
          </a:prstGeom>
          <a:noFill/>
        </p:spPr>
        <p:txBody>
          <a:bodyPr wrap="square" rtlCol="0">
            <a:spAutoFit/>
          </a:bodyPr>
          <a:lstStyle/>
          <a:p>
            <a:pPr algn="ctr"/>
            <a:r>
              <a:rPr lang="en-US" i="1"/>
              <a:t>The Wellerman</a:t>
            </a:r>
          </a:p>
          <a:p>
            <a:pPr algn="ctr"/>
            <a:r>
              <a:rPr lang="en-US" i="1"/>
              <a:t>(The Albany Shantymen)</a:t>
            </a:r>
          </a:p>
        </p:txBody>
      </p:sp>
    </p:spTree>
    <p:extLst>
      <p:ext uri="{BB962C8B-B14F-4D97-AF65-F5344CB8AC3E}">
        <p14:creationId xmlns:p14="http://schemas.microsoft.com/office/powerpoint/2010/main" val="157923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503"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1"/>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447</TotalTime>
  <Words>880</Words>
  <Application>Microsoft Office PowerPoint</Application>
  <PresentationFormat>Widescreen</PresentationFormat>
  <Paragraphs>76</Paragraphs>
  <Slides>12</Slides>
  <Notes>3</Notes>
  <HiddenSlides>0</HiddenSlides>
  <MMClips>7</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Helvetica</vt:lpstr>
      <vt:lpstr>Helvetica Light</vt:lpstr>
      <vt:lpstr>Office Theme</vt:lpstr>
      <vt:lpstr>Engaging and relevant contexts for learning  Visiting specialist, Shetland Islands Council  </vt:lpstr>
      <vt:lpstr>Shetland visiting specialists </vt:lpstr>
      <vt:lpstr>Sea Shanties</vt:lpstr>
      <vt:lpstr>What are sea shanties?</vt:lpstr>
      <vt:lpstr>The hard work that sailors did as they sang shanties….</vt:lpstr>
      <vt:lpstr>PowerPoint Presentation</vt:lpstr>
      <vt:lpstr>Recently, sea shanties have become very popular…</vt:lpstr>
      <vt:lpstr>PowerPoint Presentation</vt:lpstr>
      <vt:lpstr>Can you play the following rhythms to accompany ‘The Wellerman?’  Tap or clap each line four times.  You could even make up a body percussion pattern!</vt:lpstr>
      <vt:lpstr>PowerPoint Presentation</vt:lpstr>
      <vt:lpstr>PowerPoint Presentation</vt:lpstr>
      <vt:lpstr>There is even a shanty band in Shetland!</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Stevenson J (Jeremy)</cp:lastModifiedBy>
  <cp:revision>28</cp:revision>
  <dcterms:created xsi:type="dcterms:W3CDTF">2021-02-02T15:43:17Z</dcterms:created>
  <dcterms:modified xsi:type="dcterms:W3CDTF">2021-03-01T16:52:59Z</dcterms:modified>
</cp:coreProperties>
</file>