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0" r:id="rId2"/>
    <p:sldId id="259" r:id="rId3"/>
    <p:sldId id="261" r:id="rId4"/>
    <p:sldId id="262" r:id="rId5"/>
    <p:sldId id="26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D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9"/>
    <p:restoredTop sz="94663"/>
  </p:normalViewPr>
  <p:slideViewPr>
    <p:cSldViewPr snapToGrid="0">
      <p:cViewPr varScale="1">
        <p:scale>
          <a:sx n="83" d="100"/>
          <a:sy n="83" d="100"/>
        </p:scale>
        <p:origin x="404"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51C643-D55E-4EEA-A071-400F82D37146}" type="datetimeFigureOut">
              <a:rPr lang="en-GB" smtClean="0"/>
              <a:t>25/03/2021</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9241DF-0B4C-4350-B69D-F3507402665E}" type="slidenum">
              <a:rPr lang="en-GB" smtClean="0"/>
              <a:t>‹#›</a:t>
            </a:fld>
            <a:endParaRPr lang="en-GB"/>
          </a:p>
        </p:txBody>
      </p:sp>
    </p:spTree>
    <p:extLst>
      <p:ext uri="{BB962C8B-B14F-4D97-AF65-F5344CB8AC3E}">
        <p14:creationId xmlns:p14="http://schemas.microsoft.com/office/powerpoint/2010/main" val="38067592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29241DF-0B4C-4350-B69D-F3507402665E}" type="slidenum">
              <a:rPr lang="en-GB" smtClean="0"/>
              <a:t>1</a:t>
            </a:fld>
            <a:endParaRPr lang="en-GB"/>
          </a:p>
        </p:txBody>
      </p:sp>
    </p:spTree>
    <p:extLst>
      <p:ext uri="{BB962C8B-B14F-4D97-AF65-F5344CB8AC3E}">
        <p14:creationId xmlns:p14="http://schemas.microsoft.com/office/powerpoint/2010/main" val="116647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alpha val="50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
        <p:nvSpPr>
          <p:cNvPr id="3" name="Subtitle 2"/>
          <p:cNvSpPr>
            <a:spLocks noGrp="1"/>
          </p:cNvSpPr>
          <p:nvPr>
            <p:ph type="subTitle" idx="1"/>
          </p:nvPr>
        </p:nvSpPr>
        <p:spPr>
          <a:xfrm>
            <a:off x="557938" y="2200759"/>
            <a:ext cx="7671661" cy="3797085"/>
          </a:xfrm>
          <a:prstGeom prst="rect">
            <a:avLst/>
          </a:prstGeom>
          <a:solidFill>
            <a:schemeClr val="bg1"/>
          </a:solidFill>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
        <p:nvSpPr>
          <p:cNvPr id="8" name="Rectangle 7">
            <a:extLst>
              <a:ext uri="{FF2B5EF4-FFF2-40B4-BE49-F238E27FC236}">
                <a16:creationId xmlns:a16="http://schemas.microsoft.com/office/drawing/2014/main" id="{0EB8E9D5-8169-214E-B73A-351AFBAEB507}"/>
              </a:ext>
            </a:extLst>
          </p:cNvPr>
          <p:cNvSpPr/>
          <p:nvPr userDrawn="1"/>
        </p:nvSpPr>
        <p:spPr>
          <a:xfrm>
            <a:off x="-154983" y="0"/>
            <a:ext cx="12584624" cy="976393"/>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6A0E1B2-69FA-A54E-9DD8-5AC7EAF8AE8C}"/>
              </a:ext>
            </a:extLst>
          </p:cNvPr>
          <p:cNvSpPr txBox="1"/>
          <p:nvPr userDrawn="1"/>
        </p:nvSpPr>
        <p:spPr>
          <a:xfrm>
            <a:off x="449451" y="325464"/>
            <a:ext cx="8787539" cy="461665"/>
          </a:xfrm>
          <a:prstGeom prst="rect">
            <a:avLst/>
          </a:prstGeom>
          <a:noFill/>
        </p:spPr>
        <p:txBody>
          <a:bodyPr wrap="square" rtlCol="0">
            <a:spAutoFit/>
          </a:bodyPr>
          <a:lstStyle/>
          <a:p>
            <a:r>
              <a:rPr lang="en-US" sz="2400" dirty="0">
                <a:latin typeface="Helvetica Light" panose="020B0403020202020204" pitchFamily="34" charset="0"/>
              </a:rPr>
              <a:t>Remote learning entitlements</a:t>
            </a:r>
          </a:p>
        </p:txBody>
      </p:sp>
      <p:cxnSp>
        <p:nvCxnSpPr>
          <p:cNvPr id="11" name="Straight Connector 10">
            <a:extLst>
              <a:ext uri="{FF2B5EF4-FFF2-40B4-BE49-F238E27FC236}">
                <a16:creationId xmlns:a16="http://schemas.microsoft.com/office/drawing/2014/main" id="{B81C36DD-D9B0-724E-B237-5F765FDB9FD0}"/>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2941728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F45A645E-3A57-A04B-B7F3-05222B16B5A2}"/>
              </a:ext>
            </a:extLst>
          </p:cNvPr>
          <p:cNvCxnSpPr/>
          <p:nvPr userDrawn="1"/>
        </p:nvCxnSpPr>
        <p:spPr>
          <a:xfrm>
            <a:off x="526942" y="6400800"/>
            <a:ext cx="11282766" cy="0"/>
          </a:xfrm>
          <a:prstGeom prst="line">
            <a:avLst/>
          </a:prstGeom>
        </p:spPr>
        <p:style>
          <a:lnRef idx="1">
            <a:schemeClr val="dk1"/>
          </a:lnRef>
          <a:fillRef idx="0">
            <a:schemeClr val="dk1"/>
          </a:fillRef>
          <a:effectRef idx="0">
            <a:schemeClr val="dk1"/>
          </a:effectRef>
          <a:fontRef idx="minor">
            <a:schemeClr val="tx1"/>
          </a:fontRef>
        </p:style>
      </p:cxnSp>
      <p:sp>
        <p:nvSpPr>
          <p:cNvPr id="6" name="Title 1">
            <a:extLst>
              <a:ext uri="{FF2B5EF4-FFF2-40B4-BE49-F238E27FC236}">
                <a16:creationId xmlns:a16="http://schemas.microsoft.com/office/drawing/2014/main" id="{46E4B72D-A922-3641-A3B1-4835BDCC04A8}"/>
              </a:ext>
            </a:extLst>
          </p:cNvPr>
          <p:cNvSpPr>
            <a:spLocks noGrp="1"/>
          </p:cNvSpPr>
          <p:nvPr>
            <p:ph type="ctrTitle"/>
          </p:nvPr>
        </p:nvSpPr>
        <p:spPr>
          <a:xfrm>
            <a:off x="578603" y="1385835"/>
            <a:ext cx="7635499" cy="551454"/>
          </a:xfrm>
          <a:prstGeom prst="rect">
            <a:avLst/>
          </a:prstGeom>
        </p:spPr>
        <p:txBody>
          <a:bodyPr lIns="0" tIns="0" rIns="0" bIns="0" anchor="t"/>
          <a:lstStyle>
            <a:lvl1pPr algn="l">
              <a:defRPr sz="3600">
                <a:solidFill>
                  <a:schemeClr val="tx1">
                    <a:lumMod val="75000"/>
                    <a:lumOff val="25000"/>
                  </a:schemeClr>
                </a:solidFill>
                <a:latin typeface="Helvetica" pitchFamily="2" charset="0"/>
              </a:defRPr>
            </a:lvl1pPr>
          </a:lstStyle>
          <a:p>
            <a:r>
              <a:rPr lang="en-US" dirty="0"/>
              <a:t>Click to edit Master title style</a:t>
            </a:r>
            <a:endParaRPr lang="en-GB" dirty="0"/>
          </a:p>
        </p:txBody>
      </p:sp>
    </p:spTree>
    <p:extLst>
      <p:ext uri="{BB962C8B-B14F-4D97-AF65-F5344CB8AC3E}">
        <p14:creationId xmlns:p14="http://schemas.microsoft.com/office/powerpoint/2010/main" val="330862696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B102CE3-9909-464A-85BF-3440FEA83F0F}"/>
              </a:ext>
            </a:extLst>
          </p:cNvPr>
          <p:cNvSpPr/>
          <p:nvPr userDrawn="1"/>
        </p:nvSpPr>
        <p:spPr>
          <a:xfrm>
            <a:off x="-1" y="1"/>
            <a:ext cx="12192001" cy="691375"/>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A57A87D-F018-DA45-8373-ECD8B8656E31}"/>
              </a:ext>
            </a:extLst>
          </p:cNvPr>
          <p:cNvSpPr txBox="1"/>
          <p:nvPr userDrawn="1"/>
        </p:nvSpPr>
        <p:spPr>
          <a:xfrm>
            <a:off x="449451" y="258558"/>
            <a:ext cx="8787539" cy="276999"/>
          </a:xfrm>
          <a:prstGeom prst="rect">
            <a:avLst/>
          </a:prstGeom>
          <a:noFill/>
        </p:spPr>
        <p:txBody>
          <a:bodyPr wrap="square" lIns="0" tIns="0" rIns="0" bIns="0" rtlCol="0">
            <a:spAutoFit/>
          </a:bodyPr>
          <a:lstStyle/>
          <a:p>
            <a:r>
              <a:rPr lang="en-GB" sz="1800" dirty="0">
                <a:solidFill>
                  <a:srgbClr val="002060"/>
                </a:solidFill>
                <a:latin typeface="Helvetica" pitchFamily="2" charset="0"/>
                <a:cs typeface="Arial" panose="020B0604020202020204" pitchFamily="34" charset="0"/>
              </a:rPr>
              <a:t>Remote </a:t>
            </a:r>
            <a:r>
              <a:rPr lang="en-GB" sz="1800" dirty="0" smtClean="0">
                <a:solidFill>
                  <a:srgbClr val="002060"/>
                </a:solidFill>
                <a:latin typeface="Helvetica" pitchFamily="2" charset="0"/>
                <a:cs typeface="Arial" panose="020B0604020202020204" pitchFamily="34" charset="0"/>
              </a:rPr>
              <a:t>learning entitlements:</a:t>
            </a:r>
            <a:r>
              <a:rPr lang="en-GB" sz="1800" baseline="0" dirty="0" smtClean="0">
                <a:solidFill>
                  <a:srgbClr val="002060"/>
                </a:solidFill>
                <a:latin typeface="Helvetica" pitchFamily="2" charset="0"/>
                <a:cs typeface="Arial" panose="020B0604020202020204" pitchFamily="34" charset="0"/>
              </a:rPr>
              <a:t> Examples from the national overviews of practice</a:t>
            </a:r>
            <a:endParaRPr lang="en-US" sz="1800" dirty="0">
              <a:latin typeface="Helvetica" pitchFamily="2" charset="0"/>
            </a:endParaRPr>
          </a:p>
        </p:txBody>
      </p:sp>
    </p:spTree>
    <p:extLst>
      <p:ext uri="{BB962C8B-B14F-4D97-AF65-F5344CB8AC3E}">
        <p14:creationId xmlns:p14="http://schemas.microsoft.com/office/powerpoint/2010/main" val="3255787119"/>
      </p:ext>
    </p:extLst>
  </p:cSld>
  <p:clrMap bg1="lt1" tx1="dk1" bg2="lt2" tx2="dk2" accent1="accent1" accent2="accent2" accent3="accent3" accent4="accent4" accent5="accent5" accent6="accent6" hlink="hlink" folHlink="folHlink"/>
  <p:sldLayoutIdLst>
    <p:sldLayoutId id="2147483649" r:id="rId1"/>
    <p:sldLayoutId id="214748365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cid:06018B3D-6EFC-43A3-B7D4-8C60B4C26D27@lan" TargetMode="External"/><Relationship Id="rId5" Type="http://schemas.openxmlformats.org/officeDocument/2006/relationships/image" Target="../media/image2.png"/><Relationship Id="rId4" Type="http://schemas.openxmlformats.org/officeDocument/2006/relationships/hyperlink" Target="https://education.gov.scot/improvement/covid-19-education-recovery/national-overviews/national-overview-of-practice-repor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5">
            <a:extLst>
              <a:ext uri="{FF2B5EF4-FFF2-40B4-BE49-F238E27FC236}">
                <a16:creationId xmlns:a16="http://schemas.microsoft.com/office/drawing/2014/main" id="{43D2AE86-83DA-B644-A499-0F9A0F25B988}"/>
              </a:ext>
            </a:extLst>
          </p:cNvPr>
          <p:cNvSpPr txBox="1">
            <a:spLocks/>
          </p:cNvSpPr>
          <p:nvPr/>
        </p:nvSpPr>
        <p:spPr>
          <a:xfrm>
            <a:off x="593725" y="1379788"/>
            <a:ext cx="5078278" cy="551454"/>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tx1">
                    <a:lumMod val="75000"/>
                    <a:lumOff val="25000"/>
                  </a:schemeClr>
                </a:solidFill>
                <a:latin typeface="Helvetica" pitchFamily="2" charset="0"/>
                <a:ea typeface="+mj-ea"/>
                <a:cs typeface="+mj-cs"/>
              </a:defRPr>
            </a:lvl1pPr>
          </a:lstStyle>
          <a:p>
            <a:endParaRPr lang="en-US" dirty="0"/>
          </a:p>
        </p:txBody>
      </p:sp>
      <p:sp>
        <p:nvSpPr>
          <p:cNvPr id="11" name="Title 10">
            <a:extLst>
              <a:ext uri="{FF2B5EF4-FFF2-40B4-BE49-F238E27FC236}">
                <a16:creationId xmlns:a16="http://schemas.microsoft.com/office/drawing/2014/main" id="{6A8298AD-252A-6B46-BBF1-9FA4A7AC002D}"/>
              </a:ext>
            </a:extLst>
          </p:cNvPr>
          <p:cNvSpPr>
            <a:spLocks noGrp="1"/>
          </p:cNvSpPr>
          <p:nvPr>
            <p:ph type="ctrTitle"/>
          </p:nvPr>
        </p:nvSpPr>
        <p:spPr>
          <a:xfrm>
            <a:off x="578603" y="1385835"/>
            <a:ext cx="5643777" cy="551454"/>
          </a:xfrm>
        </p:spPr>
        <p:txBody>
          <a:bodyPr/>
          <a:lstStyle/>
          <a:p>
            <a:r>
              <a:rPr lang="en-GB" dirty="0"/>
              <a:t>U</a:t>
            </a:r>
            <a:r>
              <a:rPr lang="en-GB" dirty="0" smtClean="0"/>
              <a:t>sing </a:t>
            </a:r>
            <a:r>
              <a:rPr lang="en-GB" dirty="0"/>
              <a:t>feedback to adapt and make improvements to the delivery and quality of remote learning</a:t>
            </a: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r>
            <a:br>
              <a:rPr lang="en-GB" dirty="0">
                <a:latin typeface="Arial" panose="020B0604020202020204" pitchFamily="34" charset="0"/>
                <a:cs typeface="Arial" panose="020B0604020202020204" pitchFamily="34" charset="0"/>
              </a:rPr>
            </a:br>
            <a:r>
              <a:rPr lang="en-GB" b="1" dirty="0" smtClean="0">
                <a:latin typeface="Arial" panose="020B0604020202020204" pitchFamily="34" charset="0"/>
                <a:cs typeface="Arial" panose="020B0604020202020204" pitchFamily="34" charset="0"/>
              </a:rPr>
              <a:t>James Young High </a:t>
            </a:r>
            <a:r>
              <a:rPr lang="en-GB" b="1" dirty="0" smtClean="0">
                <a:latin typeface="Arial" panose="020B0604020202020204" pitchFamily="34" charset="0"/>
                <a:cs typeface="Arial" panose="020B0604020202020204" pitchFamily="34" charset="0"/>
              </a:rPr>
              <a:t>School</a:t>
            </a:r>
            <a:r>
              <a:rPr lang="en-GB" b="1" dirty="0">
                <a:latin typeface="Arial" panose="020B0604020202020204" pitchFamily="34" charset="0"/>
                <a:cs typeface="Arial" panose="020B0604020202020204" pitchFamily="34" charset="0"/>
              </a:rPr>
              <a:t>, </a:t>
            </a:r>
            <a:r>
              <a:rPr lang="en-GB" dirty="0" smtClean="0">
                <a:latin typeface="Arial" panose="020B0604020202020204" pitchFamily="34" charset="0"/>
                <a:cs typeface="Arial" panose="020B0604020202020204" pitchFamily="34" charset="0"/>
              </a:rPr>
              <a:t>West Lothian </a:t>
            </a:r>
            <a:r>
              <a:rPr lang="en-GB" dirty="0" smtClean="0">
                <a:latin typeface="Arial" panose="020B0604020202020204" pitchFamily="34" charset="0"/>
                <a:cs typeface="Arial" panose="020B0604020202020204" pitchFamily="34" charset="0"/>
              </a:rPr>
              <a:t>Council </a:t>
            </a:r>
            <a:r>
              <a:rPr lang="en-US" dirty="0"/>
              <a:t/>
            </a:r>
            <a:br>
              <a:rPr lang="en-US" dirty="0"/>
            </a:br>
            <a:endParaRPr lang="en-US" dirty="0"/>
          </a:p>
        </p:txBody>
      </p:sp>
      <p:pic>
        <p:nvPicPr>
          <p:cNvPr id="5" name="Picture 4" descr="Education Scotland RGB (45mm)"/>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725" y="5632557"/>
            <a:ext cx="1619250" cy="647700"/>
          </a:xfrm>
          <a:prstGeom prst="rect">
            <a:avLst/>
          </a:prstGeom>
          <a:noFill/>
        </p:spPr>
      </p:pic>
      <p:sp>
        <p:nvSpPr>
          <p:cNvPr id="2" name="TextBox 1"/>
          <p:cNvSpPr txBox="1"/>
          <p:nvPr/>
        </p:nvSpPr>
        <p:spPr>
          <a:xfrm>
            <a:off x="2947760" y="5910925"/>
            <a:ext cx="4555672" cy="369332"/>
          </a:xfrm>
          <a:prstGeom prst="rect">
            <a:avLst/>
          </a:prstGeom>
          <a:noFill/>
        </p:spPr>
        <p:txBody>
          <a:bodyPr wrap="square" rtlCol="0">
            <a:spAutoFit/>
          </a:bodyPr>
          <a:lstStyle/>
          <a:p>
            <a:r>
              <a:rPr lang="en-GB" dirty="0" smtClean="0">
                <a:solidFill>
                  <a:srgbClr val="0070C0"/>
                </a:solidFill>
                <a:latin typeface="Arial" panose="020B0604020202020204" pitchFamily="34" charset="0"/>
                <a:cs typeface="Arial" panose="020B0604020202020204" pitchFamily="34" charset="0"/>
              </a:rPr>
              <a:t>&gt;</a:t>
            </a:r>
            <a:r>
              <a:rPr lang="en-GB" dirty="0" smtClean="0">
                <a:solidFill>
                  <a:srgbClr val="0070C0"/>
                </a:solidFill>
                <a:latin typeface="Arial" panose="020B0604020202020204" pitchFamily="34" charset="0"/>
                <a:cs typeface="Arial" panose="020B0604020202020204" pitchFamily="34" charset="0"/>
                <a:hlinkClick r:id="rId4"/>
              </a:rPr>
              <a:t>National overviews of practice</a:t>
            </a:r>
            <a:r>
              <a:rPr lang="en-GB" dirty="0" smtClean="0">
                <a:solidFill>
                  <a:srgbClr val="0070C0"/>
                </a:solidFill>
                <a:latin typeface="Arial" panose="020B0604020202020204" pitchFamily="34" charset="0"/>
                <a:cs typeface="Arial" panose="020B0604020202020204" pitchFamily="34" charset="0"/>
              </a:rPr>
              <a:t>&lt;</a:t>
            </a:r>
            <a:endParaRPr lang="en-GB" dirty="0">
              <a:solidFill>
                <a:srgbClr val="0070C0"/>
              </a:solidFill>
              <a:latin typeface="Arial" panose="020B0604020202020204" pitchFamily="34" charset="0"/>
              <a:cs typeface="Arial" panose="020B0604020202020204" pitchFamily="34" charset="0"/>
            </a:endParaRPr>
          </a:p>
        </p:txBody>
      </p:sp>
      <p:pic>
        <p:nvPicPr>
          <p:cNvPr id="7" name="Picture 6" descr="cid:06018B3D-6EFC-43A3-B7D4-8C60B4C26D27@lan"/>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7276780" y="1173223"/>
            <a:ext cx="4532811" cy="4566749"/>
          </a:xfrm>
          <a:prstGeom prst="rect">
            <a:avLst/>
          </a:prstGeom>
          <a:noFill/>
          <a:ln>
            <a:noFill/>
          </a:ln>
        </p:spPr>
      </p:pic>
    </p:spTree>
    <p:extLst>
      <p:ext uri="{BB962C8B-B14F-4D97-AF65-F5344CB8AC3E}">
        <p14:creationId xmlns:p14="http://schemas.microsoft.com/office/powerpoint/2010/main" val="1718980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3671490754"/>
              </p:ext>
            </p:extLst>
          </p:nvPr>
        </p:nvGraphicFramePr>
        <p:xfrm>
          <a:off x="345782" y="1631738"/>
          <a:ext cx="11836223" cy="4351338"/>
        </p:xfrm>
        <a:graphic>
          <a:graphicData uri="http://schemas.openxmlformats.org/drawingml/2006/table">
            <a:tbl>
              <a:tblPr firstRow="1" firstCol="1" bandRow="1">
                <a:tableStyleId>{5C22544A-7EE6-4342-B048-85BDC9FD1C3A}</a:tableStyleId>
              </a:tblPr>
              <a:tblGrid>
                <a:gridCol w="11836223">
                  <a:extLst>
                    <a:ext uri="{9D8B030D-6E8A-4147-A177-3AD203B41FA5}">
                      <a16:colId xmlns:a16="http://schemas.microsoft.com/office/drawing/2014/main" val="820176041"/>
                    </a:ext>
                  </a:extLst>
                </a:gridCol>
              </a:tblGrid>
              <a:tr h="4351338">
                <a:tc>
                  <a:txBody>
                    <a:bodyPr/>
                    <a:lstStyle/>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dirty="0">
                        <a:solidFill>
                          <a:schemeClr val="tx1"/>
                        </a:solidFill>
                        <a:effectLst/>
                        <a:latin typeface="Arial" panose="020B0604020202020204" pitchFamily="34" charset="0"/>
                        <a:cs typeface="Arial" panose="020B0604020202020204" pitchFamily="34" charset="0"/>
                      </a:endParaRPr>
                    </a:p>
                    <a:p>
                      <a:r>
                        <a:rPr lang="en-GB" sz="1800" b="0" kern="1200" dirty="0" smtClean="0">
                          <a:solidFill>
                            <a:schemeClr val="tx1"/>
                          </a:solidFill>
                          <a:effectLst/>
                          <a:latin typeface="Arial" panose="020B0604020202020204" pitchFamily="34" charset="0"/>
                          <a:ea typeface="+mn-ea"/>
                          <a:cs typeface="Arial" panose="020B0604020202020204" pitchFamily="34" charset="0"/>
                        </a:rPr>
                        <a:t>As a result of feedback the school has made a number of changes which are impacting positively on remote learning. These include:</a:t>
                      </a:r>
                    </a:p>
                    <a:p>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r>
                        <a:rPr lang="en-GB" sz="1800" b="0" kern="1200" dirty="0" smtClean="0">
                          <a:solidFill>
                            <a:schemeClr val="tx1"/>
                          </a:solidFill>
                          <a:effectLst/>
                          <a:latin typeface="Arial" panose="020B0604020202020204" pitchFamily="34" charset="0"/>
                          <a:ea typeface="+mn-ea"/>
                          <a:cs typeface="Arial" panose="020B0604020202020204" pitchFamily="34" charset="0"/>
                        </a:rPr>
                        <a:t>•	amendments to the timetable and curriculum</a:t>
                      </a:r>
                    </a:p>
                    <a:p>
                      <a:r>
                        <a:rPr lang="en-GB" sz="1800" b="0" kern="1200" dirty="0" smtClean="0">
                          <a:solidFill>
                            <a:schemeClr val="tx1"/>
                          </a:solidFill>
                          <a:effectLst/>
                          <a:latin typeface="Arial" panose="020B0604020202020204" pitchFamily="34" charset="0"/>
                          <a:ea typeface="+mn-ea"/>
                          <a:cs typeface="Arial" panose="020B0604020202020204" pitchFamily="34" charset="0"/>
                        </a:rPr>
                        <a:t>•	the establishment of a pupil engagement team, and</a:t>
                      </a:r>
                    </a:p>
                    <a:p>
                      <a:r>
                        <a:rPr lang="en-GB" sz="1800" b="0" kern="1200" dirty="0" smtClean="0">
                          <a:solidFill>
                            <a:schemeClr val="tx1"/>
                          </a:solidFill>
                          <a:effectLst/>
                          <a:latin typeface="Arial" panose="020B0604020202020204" pitchFamily="34" charset="0"/>
                          <a:ea typeface="+mn-ea"/>
                          <a:cs typeface="Arial" panose="020B0604020202020204" pitchFamily="34" charset="0"/>
                        </a:rPr>
                        <a:t>•	the appointment of a principal teacher of pedagogy.</a:t>
                      </a:r>
                    </a:p>
                    <a:p>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r>
                        <a:rPr lang="en-GB" sz="1800" b="0" kern="1200" dirty="0" smtClean="0">
                          <a:solidFill>
                            <a:schemeClr val="tx1"/>
                          </a:solidFill>
                          <a:effectLst/>
                          <a:latin typeface="Arial" panose="020B0604020202020204" pitchFamily="34" charset="0"/>
                          <a:ea typeface="+mn-ea"/>
                          <a:cs typeface="Arial" panose="020B0604020202020204" pitchFamily="34" charset="0"/>
                        </a:rPr>
                        <a:t>After the first lockdown, young people expressed that the ‘normal’ 32 period weekly timetable was not working for them. The </a:t>
                      </a:r>
                      <a:r>
                        <a:rPr lang="en-GB" sz="1800" b="0" kern="1200" dirty="0" err="1" smtClean="0">
                          <a:solidFill>
                            <a:schemeClr val="tx1"/>
                          </a:solidFill>
                          <a:effectLst/>
                          <a:latin typeface="Arial" panose="020B0604020202020204" pitchFamily="34" charset="0"/>
                          <a:ea typeface="+mn-ea"/>
                          <a:cs typeface="Arial" panose="020B0604020202020204" pitchFamily="34" charset="0"/>
                        </a:rPr>
                        <a:t>BGE</a:t>
                      </a:r>
                      <a:r>
                        <a:rPr lang="en-GB" sz="1800" b="0" kern="1200" dirty="0" smtClean="0">
                          <a:solidFill>
                            <a:schemeClr val="tx1"/>
                          </a:solidFill>
                          <a:effectLst/>
                          <a:latin typeface="Arial" panose="020B0604020202020204" pitchFamily="34" charset="0"/>
                          <a:ea typeface="+mn-ea"/>
                          <a:cs typeface="Arial" panose="020B0604020202020204" pitchFamily="34" charset="0"/>
                        </a:rPr>
                        <a:t> timetable was amended to ensure that young people can now enjoy their full curriculum over a two week period. Space has been created in the timetable to ensure that young people’s wellbeing needs, such as spending time with their families and spending time outdoors, are prioritised. The Senior Phase curriculum continues to include extended periods of time in subjects: a change that was initiated as a result of feedback during the first lockdown. </a:t>
                      </a:r>
                    </a:p>
                  </a:txBody>
                  <a:tcPr marL="35297" marR="35297" marT="18629" marB="18629" anchor="ctr">
                    <a:noFill/>
                  </a:tcPr>
                </a:tc>
                <a:extLst>
                  <a:ext uri="{0D108BD9-81ED-4DB2-BD59-A6C34878D82A}">
                    <a16:rowId xmlns:a16="http://schemas.microsoft.com/office/drawing/2014/main" val="759255095"/>
                  </a:ext>
                </a:extLst>
              </a:tr>
            </a:tbl>
          </a:graphicData>
        </a:graphic>
      </p:graphicFrame>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James Young High </a:t>
            </a:r>
            <a:r>
              <a:rPr lang="en-GB" dirty="0" smtClean="0">
                <a:solidFill>
                  <a:srgbClr val="002060"/>
                </a:solidFill>
                <a:latin typeface="Arial" panose="020B0604020202020204" pitchFamily="34" charset="0"/>
                <a:cs typeface="Arial" panose="020B0604020202020204" pitchFamily="34" charset="0"/>
              </a:rPr>
              <a:t>School</a:t>
            </a:r>
            <a:endParaRPr lang="en-US" dirty="0"/>
          </a:p>
        </p:txBody>
      </p:sp>
    </p:spTree>
    <p:extLst>
      <p:ext uri="{BB962C8B-B14F-4D97-AF65-F5344CB8AC3E}">
        <p14:creationId xmlns:p14="http://schemas.microsoft.com/office/powerpoint/2010/main" val="20935563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p:cNvGraphicFramePr>
            <a:graphicFrameLocks noGrp="1"/>
          </p:cNvGraphicFramePr>
          <p:nvPr>
            <p:extLst>
              <p:ext uri="{D42A27DB-BD31-4B8C-83A1-F6EECF244321}">
                <p14:modId xmlns:p14="http://schemas.microsoft.com/office/powerpoint/2010/main" val="2912389875"/>
              </p:ext>
            </p:extLst>
          </p:nvPr>
        </p:nvGraphicFramePr>
        <p:xfrm>
          <a:off x="345782" y="1631738"/>
          <a:ext cx="11836223" cy="4351338"/>
        </p:xfrm>
        <a:graphic>
          <a:graphicData uri="http://schemas.openxmlformats.org/drawingml/2006/table">
            <a:tbl>
              <a:tblPr firstRow="1" firstCol="1" bandRow="1">
                <a:tableStyleId>{5C22544A-7EE6-4342-B048-85BDC9FD1C3A}</a:tableStyleId>
              </a:tblPr>
              <a:tblGrid>
                <a:gridCol w="11836223">
                  <a:extLst>
                    <a:ext uri="{9D8B030D-6E8A-4147-A177-3AD203B41FA5}">
                      <a16:colId xmlns:a16="http://schemas.microsoft.com/office/drawing/2014/main" val="820176041"/>
                    </a:ext>
                  </a:extLst>
                </a:gridCol>
              </a:tblGrid>
              <a:tr h="4351338">
                <a:tc>
                  <a:txBody>
                    <a:bodyPr/>
                    <a:lstStyle/>
                    <a:p>
                      <a:pPr marL="457200" algn="just">
                        <a:lnSpc>
                          <a:spcPct val="100000"/>
                        </a:lnSpc>
                        <a:spcAft>
                          <a:spcPts val="0"/>
                        </a:spcAft>
                        <a:tabLst>
                          <a:tab pos="457200" algn="l"/>
                          <a:tab pos="914400" algn="l"/>
                          <a:tab pos="1371600" algn="l"/>
                          <a:tab pos="1828800" algn="l"/>
                          <a:tab pos="2971800" algn="l"/>
                          <a:tab pos="3429000" algn="l"/>
                          <a:tab pos="5715000" algn="r"/>
                        </a:tabLst>
                      </a:pPr>
                      <a:endParaRPr lang="en-GB" sz="1800" b="0" dirty="0">
                        <a:solidFill>
                          <a:schemeClr val="tx1"/>
                        </a:solidFill>
                        <a:effectLst/>
                        <a:latin typeface="Arial" panose="020B0604020202020204" pitchFamily="34" charset="0"/>
                        <a:cs typeface="Arial" panose="020B0604020202020204" pitchFamily="34" charset="0"/>
                      </a:endParaRPr>
                    </a:p>
                    <a:p>
                      <a:r>
                        <a:rPr lang="en-GB" sz="1800" b="0" kern="1200" dirty="0" smtClean="0">
                          <a:solidFill>
                            <a:schemeClr val="tx1"/>
                          </a:solidFill>
                          <a:effectLst/>
                          <a:latin typeface="Arial" panose="020B0604020202020204" pitchFamily="34" charset="0"/>
                          <a:ea typeface="+mn-ea"/>
                          <a:cs typeface="Arial" panose="020B0604020202020204" pitchFamily="34" charset="0"/>
                        </a:rPr>
                        <a:t>The pupil engagement team was established in response to parental feedback: parents were uncertain as to whether young people were engaging effectively. This team has worked hard to increase young people’s engagement: the percentage of young people engaging has improved considerably from the first lockdown.   </a:t>
                      </a:r>
                    </a:p>
                    <a:p>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r>
                        <a:rPr lang="en-GB" sz="1800" b="0" kern="1200" dirty="0" smtClean="0">
                          <a:solidFill>
                            <a:schemeClr val="tx1"/>
                          </a:solidFill>
                          <a:effectLst/>
                          <a:latin typeface="Arial" panose="020B0604020202020204" pitchFamily="34" charset="0"/>
                          <a:ea typeface="+mn-ea"/>
                          <a:cs typeface="Arial" panose="020B0604020202020204" pitchFamily="34" charset="0"/>
                        </a:rPr>
                        <a:t>The appointment of a principal teacher (PT) of pedagogy was made to support staff after the first lockdown. Staff had gained much confidence at this time in using digital technologies; however, during the second lockdown they expressed that they were not confident in delivering, for example, live learning. The PT has worked with staff to enable them to deliver high-quality teaching and learning more easily.  </a:t>
                      </a:r>
                    </a:p>
                    <a:p>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p>
                      <a:r>
                        <a:rPr lang="en-GB" sz="1800" b="0" kern="1200" dirty="0" smtClean="0">
                          <a:solidFill>
                            <a:schemeClr val="tx1"/>
                          </a:solidFill>
                          <a:effectLst/>
                          <a:latin typeface="Arial" panose="020B0604020202020204" pitchFamily="34" charset="0"/>
                          <a:ea typeface="+mn-ea"/>
                          <a:cs typeface="Arial" panose="020B0604020202020204" pitchFamily="34" charset="0"/>
                        </a:rPr>
                        <a:t>The headteacher identified that tracking and monitoring data continues to be used to determine young people’s progress. As a result, the school is confident that its current offer is supporting young people to progress well. Young people are also able to talk about their learning in a similar way to the way in which they would have been able to do prior to lockdown. </a:t>
                      </a:r>
                      <a:endParaRPr lang="en-GB" sz="1800" b="0" kern="1200" dirty="0" smtClean="0">
                        <a:solidFill>
                          <a:schemeClr val="tx1"/>
                        </a:solidFill>
                        <a:effectLst/>
                        <a:latin typeface="Arial" panose="020B0604020202020204" pitchFamily="34" charset="0"/>
                        <a:ea typeface="+mn-ea"/>
                        <a:cs typeface="Arial" panose="020B0604020202020204" pitchFamily="34" charset="0"/>
                      </a:endParaRPr>
                    </a:p>
                  </a:txBody>
                  <a:tcPr marL="35297" marR="35297" marT="18629" marB="18629" anchor="ctr">
                    <a:noFill/>
                  </a:tcPr>
                </a:tc>
                <a:extLst>
                  <a:ext uri="{0D108BD9-81ED-4DB2-BD59-A6C34878D82A}">
                    <a16:rowId xmlns:a16="http://schemas.microsoft.com/office/drawing/2014/main" val="759255095"/>
                  </a:ext>
                </a:extLst>
              </a:tr>
            </a:tbl>
          </a:graphicData>
        </a:graphic>
      </p:graphicFrame>
      <p:sp>
        <p:nvSpPr>
          <p:cNvPr id="2" name="Title 1">
            <a:extLst>
              <a:ext uri="{FF2B5EF4-FFF2-40B4-BE49-F238E27FC236}">
                <a16:creationId xmlns:a16="http://schemas.microsoft.com/office/drawing/2014/main" id="{0EC0D5D1-4B72-A047-B5E5-3172327E2C52}"/>
              </a:ext>
            </a:extLst>
          </p:cNvPr>
          <p:cNvSpPr>
            <a:spLocks noGrp="1"/>
          </p:cNvSpPr>
          <p:nvPr>
            <p:ph type="ctrTitle"/>
          </p:nvPr>
        </p:nvSpPr>
        <p:spPr/>
        <p:txBody>
          <a:bodyPr/>
          <a:lstStyle/>
          <a:p>
            <a:r>
              <a:rPr lang="en-GB" dirty="0" smtClean="0">
                <a:solidFill>
                  <a:srgbClr val="002060"/>
                </a:solidFill>
                <a:latin typeface="Arial" panose="020B0604020202020204" pitchFamily="34" charset="0"/>
                <a:cs typeface="Arial" panose="020B0604020202020204" pitchFamily="34" charset="0"/>
              </a:rPr>
              <a:t>James Young High School continued </a:t>
            </a:r>
            <a:endParaRPr lang="en-US" dirty="0"/>
          </a:p>
        </p:txBody>
      </p:sp>
    </p:spTree>
    <p:extLst>
      <p:ext uri="{BB962C8B-B14F-4D97-AF65-F5344CB8AC3E}">
        <p14:creationId xmlns:p14="http://schemas.microsoft.com/office/powerpoint/2010/main" val="3853544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3" name="Picture 2" descr="A picture containing timeline&#10;&#10;Description automatically generated"/>
          <p:cNvPicPr/>
          <p:nvPr/>
        </p:nvPicPr>
        <p:blipFill>
          <a:blip r:embed="rId2" cstate="print">
            <a:extLst>
              <a:ext uri="{28A0092B-C50C-407E-A947-70E740481C1C}">
                <a14:useLocalDpi xmlns:a14="http://schemas.microsoft.com/office/drawing/2010/main" val="0"/>
              </a:ext>
            </a:extLst>
          </a:blip>
          <a:stretch>
            <a:fillRect/>
          </a:stretch>
        </p:blipFill>
        <p:spPr>
          <a:xfrm>
            <a:off x="273524" y="790311"/>
            <a:ext cx="11060425" cy="5710381"/>
          </a:xfrm>
          <a:prstGeom prst="rect">
            <a:avLst/>
          </a:prstGeom>
        </p:spPr>
      </p:pic>
    </p:spTree>
    <p:extLst>
      <p:ext uri="{BB962C8B-B14F-4D97-AF65-F5344CB8AC3E}">
        <p14:creationId xmlns:p14="http://schemas.microsoft.com/office/powerpoint/2010/main" val="37742669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pic>
        <p:nvPicPr>
          <p:cNvPr id="3" name="Picture 2" descr="Timeline&#10;&#10;Description automatically generated"/>
          <p:cNvPicPr/>
          <p:nvPr/>
        </p:nvPicPr>
        <p:blipFill>
          <a:blip r:embed="rId2"/>
          <a:stretch>
            <a:fillRect/>
          </a:stretch>
        </p:blipFill>
        <p:spPr>
          <a:xfrm>
            <a:off x="434889" y="824410"/>
            <a:ext cx="10876008" cy="5545653"/>
          </a:xfrm>
          <a:prstGeom prst="rect">
            <a:avLst/>
          </a:prstGeom>
        </p:spPr>
      </p:pic>
    </p:spTree>
    <p:extLst>
      <p:ext uri="{BB962C8B-B14F-4D97-AF65-F5344CB8AC3E}">
        <p14:creationId xmlns:p14="http://schemas.microsoft.com/office/powerpoint/2010/main" val="107424549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654</TotalTime>
  <Words>391</Words>
  <Application>Microsoft Office PowerPoint</Application>
  <PresentationFormat>Widescreen</PresentationFormat>
  <Paragraphs>19</Paragraphs>
  <Slides>5</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Calibri</vt:lpstr>
      <vt:lpstr>Helvetica</vt:lpstr>
      <vt:lpstr>Helvetica Light</vt:lpstr>
      <vt:lpstr>Office Theme</vt:lpstr>
      <vt:lpstr>Using feedback to adapt and make improvements to the delivery and quality of remote learning  James Young High School, West Lothian Council  </vt:lpstr>
      <vt:lpstr>James Young High School</vt:lpstr>
      <vt:lpstr>James Young High School continued </vt:lpstr>
      <vt:lpstr>PowerPoint Presentation</vt:lpstr>
      <vt:lpstr>PowerPoint Presentation</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L (Louise)</dc:creator>
  <cp:lastModifiedBy>Gordon L (Louise)</cp:lastModifiedBy>
  <cp:revision>35</cp:revision>
  <dcterms:created xsi:type="dcterms:W3CDTF">2021-02-02T15:43:17Z</dcterms:created>
  <dcterms:modified xsi:type="dcterms:W3CDTF">2021-03-25T17:15:14Z</dcterms:modified>
</cp:coreProperties>
</file>