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60" r:id="rId2"/>
    <p:sldId id="259"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9"/>
    <p:restoredTop sz="94663"/>
  </p:normalViewPr>
  <p:slideViewPr>
    <p:cSldViewPr snapToGrid="0">
      <p:cViewPr varScale="1">
        <p:scale>
          <a:sx n="72" d="100"/>
          <a:sy n="72" d="100"/>
        </p:scale>
        <p:origin x="34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19/03/2021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a:solidFill>
                  <a:srgbClr val="002060"/>
                </a:solidFill>
                <a:latin typeface="Helvetica" pitchFamily="2" charset="0"/>
                <a:cs typeface="Arial" panose="020B0604020202020204" pitchFamily="34" charset="0"/>
              </a:rPr>
              <a:t>Remote </a:t>
            </a:r>
            <a:r>
              <a:rPr lang="en-GB" sz="1800" dirty="0" smtClean="0">
                <a:solidFill>
                  <a:srgbClr val="002060"/>
                </a:solidFill>
                <a:latin typeface="Helvetica" pitchFamily="2" charset="0"/>
                <a:cs typeface="Arial" panose="020B0604020202020204" pitchFamily="34" charset="0"/>
              </a:rPr>
              <a:t>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cid:9BF720EB-ED07-4474-ACB4-984DBF59C6BA@lan" TargetMode="External"/><Relationship Id="rId3" Type="http://schemas.openxmlformats.org/officeDocument/2006/relationships/image" Target="../media/image1.jpe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cid:329CA4BC-69AA-4DC5-A1EB-51BFCA92B4E7@lan" TargetMode="Externa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smtClean="0">
                <a:latin typeface="Arial" panose="020B0604020202020204" pitchFamily="34" charset="0"/>
                <a:cs typeface="Arial" panose="020B0604020202020204" pitchFamily="34" charset="0"/>
              </a:rPr>
              <a:t>Shared online learning hub to support remote learning </a:t>
            </a: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err="1" smtClean="0">
                <a:latin typeface="Arial" panose="020B0604020202020204" pitchFamily="34" charset="0"/>
                <a:cs typeface="Arial" panose="020B0604020202020204" pitchFamily="34" charset="0"/>
              </a:rPr>
              <a:t>Langlands</a:t>
            </a:r>
            <a:r>
              <a:rPr lang="en-GB" b="1" dirty="0" smtClean="0">
                <a:latin typeface="Arial" panose="020B0604020202020204" pitchFamily="34" charset="0"/>
                <a:cs typeface="Arial" panose="020B0604020202020204" pitchFamily="34" charset="0"/>
              </a:rPr>
              <a:t> School, Ashton School and </a:t>
            </a:r>
            <a:r>
              <a:rPr lang="en-GB" b="1" dirty="0" err="1" smtClean="0">
                <a:latin typeface="Arial" panose="020B0604020202020204" pitchFamily="34" charset="0"/>
                <a:cs typeface="Arial" panose="020B0604020202020204" pitchFamily="34" charset="0"/>
              </a:rPr>
              <a:t>Linburn</a:t>
            </a:r>
            <a:r>
              <a:rPr lang="en-GB" b="1" dirty="0" smtClean="0">
                <a:latin typeface="Arial" panose="020B0604020202020204" pitchFamily="34" charset="0"/>
                <a:cs typeface="Arial" panose="020B0604020202020204" pitchFamily="34" charset="0"/>
              </a:rPr>
              <a:t> Academy, </a:t>
            </a:r>
            <a:r>
              <a:rPr lang="en-GB" dirty="0" smtClean="0">
                <a:latin typeface="Arial" panose="020B0604020202020204" pitchFamily="34" charset="0"/>
                <a:cs typeface="Arial" panose="020B0604020202020204" pitchFamily="34" charset="0"/>
              </a:rPr>
              <a:t>Glasgow City Council </a:t>
            </a:r>
            <a:r>
              <a:rPr lang="en-US" dirty="0"/>
              <a:t/>
            </a:r>
            <a:br>
              <a:rPr lang="en-US" dirty="0"/>
            </a:br>
            <a:endParaRPr lang="en-US" dirty="0"/>
          </a:p>
        </p:txBody>
      </p:sp>
      <p:pic>
        <p:nvPicPr>
          <p:cNvPr id="5" name="Picture 4" descr="Education Scotland RGB (45mm)"/>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3725" y="5632557"/>
            <a:ext cx="1619250" cy="647700"/>
          </a:xfrm>
          <a:prstGeom prst="rect">
            <a:avLst/>
          </a:prstGeom>
          <a:noFill/>
        </p:spPr>
      </p:pic>
      <p:sp>
        <p:nvSpPr>
          <p:cNvPr id="2" name="TextBox 1"/>
          <p:cNvSpPr txBox="1"/>
          <p:nvPr/>
        </p:nvSpPr>
        <p:spPr>
          <a:xfrm>
            <a:off x="2947760" y="5910925"/>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7" name="Picture 6" descr="cid:329CA4BC-69AA-4DC5-A1EB-51BFCA92B4E7@lan"/>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6957165" y="1379787"/>
            <a:ext cx="4558560" cy="4531137"/>
          </a:xfrm>
          <a:prstGeom prst="rect">
            <a:avLst/>
          </a:prstGeom>
          <a:noFill/>
          <a:ln>
            <a:noFill/>
          </a:ln>
        </p:spPr>
      </p:pic>
      <p:pic>
        <p:nvPicPr>
          <p:cNvPr id="9" name="Picture 8" descr="cid:9BF720EB-ED07-4474-ACB4-984DBF59C6BA@lan"/>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6923302" y="1379788"/>
            <a:ext cx="4910421" cy="4405875"/>
          </a:xfrm>
          <a:prstGeom prst="rect">
            <a:avLst/>
          </a:prstGeom>
          <a:noFill/>
          <a:ln>
            <a:noFill/>
          </a:ln>
        </p:spPr>
      </p:pic>
    </p:spTree>
    <p:extLst>
      <p:ext uri="{BB962C8B-B14F-4D97-AF65-F5344CB8AC3E}">
        <p14:creationId xmlns:p14="http://schemas.microsoft.com/office/powerpoint/2010/main" val="1718980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a:xfrm>
            <a:off x="397790" y="1385835"/>
            <a:ext cx="11654725" cy="442965"/>
          </a:xfrm>
        </p:spPr>
        <p:txBody>
          <a:bodyPr/>
          <a:lstStyle/>
          <a:p>
            <a:r>
              <a:rPr lang="en-GB" dirty="0" err="1" smtClean="0">
                <a:solidFill>
                  <a:srgbClr val="002060"/>
                </a:solidFill>
                <a:latin typeface="Arial" panose="020B0604020202020204" pitchFamily="34" charset="0"/>
                <a:cs typeface="Arial" panose="020B0604020202020204" pitchFamily="34" charset="0"/>
              </a:rPr>
              <a:t>Langlands</a:t>
            </a:r>
            <a:r>
              <a:rPr lang="en-GB" dirty="0" smtClean="0">
                <a:solidFill>
                  <a:srgbClr val="002060"/>
                </a:solidFill>
                <a:latin typeface="Arial" panose="020B0604020202020204" pitchFamily="34" charset="0"/>
                <a:cs typeface="Arial" panose="020B0604020202020204" pitchFamily="34" charset="0"/>
              </a:rPr>
              <a:t> School, Ashton School  and </a:t>
            </a:r>
            <a:r>
              <a:rPr lang="en-GB" dirty="0" err="1" smtClean="0">
                <a:solidFill>
                  <a:srgbClr val="002060"/>
                </a:solidFill>
                <a:latin typeface="Arial" panose="020B0604020202020204" pitchFamily="34" charset="0"/>
                <a:cs typeface="Arial" panose="020B0604020202020204" pitchFamily="34" charset="0"/>
              </a:rPr>
              <a:t>Linburn</a:t>
            </a:r>
            <a:r>
              <a:rPr lang="en-GB" dirty="0" smtClean="0">
                <a:solidFill>
                  <a:srgbClr val="002060"/>
                </a:solidFill>
                <a:latin typeface="Arial" panose="020B0604020202020204" pitchFamily="34" charset="0"/>
                <a:cs typeface="Arial" panose="020B0604020202020204" pitchFamily="34" charset="0"/>
              </a:rPr>
              <a:t> Academy</a:t>
            </a:r>
            <a:endParaRPr lang="en-US" dirty="0"/>
          </a:p>
        </p:txBody>
      </p:sp>
      <p:sp>
        <p:nvSpPr>
          <p:cNvPr id="3" name="TextBox 2">
            <a:extLst>
              <a:ext uri="{FF2B5EF4-FFF2-40B4-BE49-F238E27FC236}">
                <a16:creationId xmlns:a16="http://schemas.microsoft.com/office/drawing/2014/main" id="{FADEE2A6-377D-0044-9148-52AF3D0DE193}"/>
              </a:ext>
            </a:extLst>
          </p:cNvPr>
          <p:cNvSpPr txBox="1"/>
          <p:nvPr/>
        </p:nvSpPr>
        <p:spPr>
          <a:xfrm>
            <a:off x="237744" y="2088038"/>
            <a:ext cx="11954255" cy="4247317"/>
          </a:xfrm>
          <a:prstGeom prst="rect">
            <a:avLst/>
          </a:prstGeom>
          <a:noFill/>
        </p:spPr>
        <p:txBody>
          <a:bodyPr wrap="square" numCol="2" spcCol="540000" rtlCol="0">
            <a:spAutoFit/>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A group of schools for children and young people with complex learning needs created an online hub to support remote learning. </a:t>
            </a: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Staff </a:t>
            </a:r>
            <a:r>
              <a:rPr lang="en-GB" dirty="0">
                <a:latin typeface="Arial" panose="020B0604020202020204" pitchFamily="34" charset="0"/>
                <a:cs typeface="Arial" panose="020B0604020202020204" pitchFamily="34" charset="0"/>
              </a:rPr>
              <a:t>in schools recognised the challenges in identifying appropriate resources and activities to meet the needs of children with complex needs and that parents and carers can easily deliver at home</a:t>
            </a:r>
            <a:r>
              <a:rPr lang="en-GB"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Staff </a:t>
            </a:r>
            <a:r>
              <a:rPr lang="en-GB" dirty="0">
                <a:latin typeface="Arial" panose="020B0604020202020204" pitchFamily="34" charset="0"/>
                <a:cs typeface="Arial" panose="020B0604020202020204" pitchFamily="34" charset="0"/>
              </a:rPr>
              <a:t>across schools supported each other and the remote learning of pupils by sharing activities within the hub. Activities such as music, art and physical education were particularly well received.  </a:t>
            </a: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Staff </a:t>
            </a:r>
            <a:r>
              <a:rPr lang="en-GB" dirty="0">
                <a:latin typeface="Arial" panose="020B0604020202020204" pitchFamily="34" charset="0"/>
                <a:cs typeface="Arial" panose="020B0604020202020204" pitchFamily="34" charset="0"/>
              </a:rPr>
              <a:t>in one school recognised the challenges for parents to deliver physical education and created imaginative and enjoyable physical activities that were inclusive of children and young people with specific communication and mobility needs. </a:t>
            </a: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The </a:t>
            </a:r>
            <a:r>
              <a:rPr lang="en-GB" dirty="0">
                <a:latin typeface="Arial" panose="020B0604020202020204" pitchFamily="34" charset="0"/>
                <a:cs typeface="Arial" panose="020B0604020202020204" pitchFamily="34" charset="0"/>
              </a:rPr>
              <a:t>creation of the hub has also resulted in collegiate working and collaboration within the senior leadership teams of the schools involved. </a:t>
            </a: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They </a:t>
            </a:r>
            <a:r>
              <a:rPr lang="en-GB" dirty="0">
                <a:latin typeface="Arial" panose="020B0604020202020204" pitchFamily="34" charset="0"/>
                <a:cs typeface="Arial" panose="020B0604020202020204" pitchFamily="34" charset="0"/>
              </a:rPr>
              <a:t>have developed opportunities for weekly meetings to share information related to remote learning and the phased return of pupils. </a:t>
            </a:r>
          </a:p>
          <a:p>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7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35563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640</TotalTime>
  <Words>204</Words>
  <Application>Microsoft Office PowerPoint</Application>
  <PresentationFormat>Widescreen</PresentationFormat>
  <Paragraphs>16</Paragraphs>
  <Slides>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Helvetica</vt:lpstr>
      <vt:lpstr>Helvetica Light</vt:lpstr>
      <vt:lpstr>Office Theme</vt:lpstr>
      <vt:lpstr>Shared online learning hub to support remote learning   Langlands School, Ashton School and Linburn Academy, Glasgow City Council  </vt:lpstr>
      <vt:lpstr>Langlands School, Ashton School  and Linburn Academy</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L (Louise)</dc:creator>
  <cp:lastModifiedBy>Stevenson J (Jeremy)</cp:lastModifiedBy>
  <cp:revision>43</cp:revision>
  <dcterms:created xsi:type="dcterms:W3CDTF">2021-02-02T15:43:17Z</dcterms:created>
  <dcterms:modified xsi:type="dcterms:W3CDTF">2021-03-19T11:57:00Z</dcterms:modified>
</cp:coreProperties>
</file>