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675" r:id="rId6"/>
  </p:sldMasterIdLst>
  <p:notesMasterIdLst>
    <p:notesMasterId r:id="rId41"/>
  </p:notesMasterIdLst>
  <p:handoutMasterIdLst>
    <p:handoutMasterId r:id="rId42"/>
  </p:handoutMasterIdLst>
  <p:sldIdLst>
    <p:sldId id="418" r:id="rId7"/>
    <p:sldId id="350" r:id="rId8"/>
    <p:sldId id="447" r:id="rId9"/>
    <p:sldId id="431" r:id="rId10"/>
    <p:sldId id="432" r:id="rId11"/>
    <p:sldId id="433" r:id="rId12"/>
    <p:sldId id="440" r:id="rId13"/>
    <p:sldId id="448" r:id="rId14"/>
    <p:sldId id="434" r:id="rId15"/>
    <p:sldId id="435" r:id="rId16"/>
    <p:sldId id="441" r:id="rId17"/>
    <p:sldId id="442" r:id="rId18"/>
    <p:sldId id="436" r:id="rId19"/>
    <p:sldId id="443" r:id="rId20"/>
    <p:sldId id="444" r:id="rId21"/>
    <p:sldId id="437" r:id="rId22"/>
    <p:sldId id="446" r:id="rId23"/>
    <p:sldId id="438" r:id="rId24"/>
    <p:sldId id="445" r:id="rId25"/>
    <p:sldId id="351" r:id="rId26"/>
    <p:sldId id="355" r:id="rId27"/>
    <p:sldId id="428" r:id="rId28"/>
    <p:sldId id="429" r:id="rId29"/>
    <p:sldId id="356" r:id="rId30"/>
    <p:sldId id="374" r:id="rId31"/>
    <p:sldId id="419" r:id="rId32"/>
    <p:sldId id="427" r:id="rId33"/>
    <p:sldId id="420" r:id="rId34"/>
    <p:sldId id="357" r:id="rId35"/>
    <p:sldId id="421" r:id="rId36"/>
    <p:sldId id="422" r:id="rId37"/>
    <p:sldId id="423" r:id="rId38"/>
    <p:sldId id="424" r:id="rId39"/>
    <p:sldId id="426" r:id="rId4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4" userDrawn="1">
          <p15:clr>
            <a:srgbClr val="A4A3A4"/>
          </p15:clr>
        </p15:guide>
        <p15:guide id="3" pos="1186" userDrawn="1">
          <p15:clr>
            <a:srgbClr val="A4A3A4"/>
          </p15:clr>
        </p15:guide>
        <p15:guide id="4" pos="69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B5"/>
    <a:srgbClr val="004297"/>
    <a:srgbClr val="B3D236"/>
    <a:srgbClr val="00994F"/>
    <a:srgbClr val="FFEF66"/>
    <a:srgbClr val="2BC5CD"/>
    <a:srgbClr val="00C4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84" autoAdjust="0"/>
    <p:restoredTop sz="76194" autoAdjust="0"/>
  </p:normalViewPr>
  <p:slideViewPr>
    <p:cSldViewPr snapToGrid="0">
      <p:cViewPr varScale="1">
        <p:scale>
          <a:sx n="70" d="100"/>
          <a:sy n="70" d="100"/>
        </p:scale>
        <p:origin x="60" y="78"/>
      </p:cViewPr>
      <p:guideLst>
        <p:guide orient="horz" pos="1684"/>
        <p:guide pos="1186"/>
        <p:guide pos="69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3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EEAC2-6BA7-4ABE-8AD8-0D26EC897E9A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A8C41-7247-444A-9DC9-E9ACA2EFD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070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5B34D-ADEC-457E-B4B9-B8BA594A1FF5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8C683-9137-4122-84BD-5AA5692D6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23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685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87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55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359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577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562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9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8C683-9137-4122-84BD-5AA5692D6AF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320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9856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045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566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0530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0432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6360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484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3751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0791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4119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3306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1122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8837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098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4445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7081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7422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5150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911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299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90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01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221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785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072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E0AD8FB3-F09D-6E4A-A8A1-46C2E4CE7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549275"/>
            <a:ext cx="104409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 b="0">
                <a:solidFill>
                  <a:srgbClr val="004297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258F88D-EF15-1844-A048-015CEF46BCFD}"/>
              </a:ext>
            </a:extLst>
          </p:cNvPr>
          <p:cNvSpPr/>
          <p:nvPr userDrawn="1"/>
        </p:nvSpPr>
        <p:spPr>
          <a:xfrm>
            <a:off x="11496675" y="549275"/>
            <a:ext cx="695325" cy="755650"/>
          </a:xfrm>
          <a:prstGeom prst="rect">
            <a:avLst/>
          </a:prstGeom>
          <a:solidFill>
            <a:srgbClr val="00A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8813" y="1808163"/>
            <a:ext cx="10440987" cy="4243387"/>
          </a:xfrm>
        </p:spPr>
        <p:txBody>
          <a:bodyPr/>
          <a:lstStyle>
            <a:lvl1pPr>
              <a:defRPr sz="2400" b="0" baseline="0"/>
            </a:lvl1pPr>
            <a:lvl2pPr marL="742950" indent="-285750">
              <a:buFont typeface="Arial"/>
              <a:buChar char="•"/>
              <a:defRPr sz="2400"/>
            </a:lvl2pPr>
            <a:lvl3pPr marL="1257300" indent="-342900">
              <a:buFont typeface="Lucida Grande"/>
              <a:buChar char="-"/>
              <a:defRPr sz="2400"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 sz="2400"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 sz="2400"/>
            </a:lvl5pPr>
            <a:lvl6pPr>
              <a:buClr>
                <a:srgbClr val="00ABB5"/>
              </a:buClr>
              <a:defRPr sz="2400"/>
            </a:lvl6pPr>
          </a:lstStyle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6450542" y="6550223"/>
            <a:ext cx="5252987" cy="30777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GB" sz="1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Secondary inspection findings:</a:t>
            </a:r>
            <a:r>
              <a:rPr lang="en-GB" sz="1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secondary</a:t>
            </a:r>
            <a:r>
              <a:rPr lang="en-GB" sz="1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curriculum 2016-19</a:t>
            </a:r>
            <a:endParaRPr lang="en-GB" sz="14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C873B4-274D-BF40-88F2-895D52B42A67}"/>
              </a:ext>
            </a:extLst>
          </p:cNvPr>
          <p:cNvGrpSpPr/>
          <p:nvPr userDrawn="1"/>
        </p:nvGrpSpPr>
        <p:grpSpPr>
          <a:xfrm>
            <a:off x="11608840" y="876564"/>
            <a:ext cx="495494" cy="94689"/>
            <a:chOff x="146719" y="274861"/>
            <a:chExt cx="376808" cy="7200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C2763E-35B8-EC4E-9DF3-B4A5992B01F9}"/>
                </a:ext>
              </a:extLst>
            </p:cNvPr>
            <p:cNvSpPr/>
            <p:nvPr userDrawn="1"/>
          </p:nvSpPr>
          <p:spPr>
            <a:xfrm>
              <a:off x="1467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93BBF52-7B56-1148-97AD-3EA072256385}"/>
                </a:ext>
              </a:extLst>
            </p:cNvPr>
            <p:cNvSpPr/>
            <p:nvPr userDrawn="1"/>
          </p:nvSpPr>
          <p:spPr>
            <a:xfrm>
              <a:off x="2991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BD029A7-E64F-384C-9FC0-1639BE50AF26}"/>
                </a:ext>
              </a:extLst>
            </p:cNvPr>
            <p:cNvSpPr/>
            <p:nvPr userDrawn="1"/>
          </p:nvSpPr>
          <p:spPr>
            <a:xfrm>
              <a:off x="4515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45068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80" userDrawn="1">
          <p15:clr>
            <a:srgbClr val="FBAE40"/>
          </p15:clr>
        </p15:guide>
        <p15:guide id="2" orient="horz" pos="2954" userDrawn="1">
          <p15:clr>
            <a:srgbClr val="FBAE40"/>
          </p15:clr>
        </p15:guide>
        <p15:guide id="4" orient="horz" pos="11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85392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3812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0990" y="1301318"/>
            <a:ext cx="4391558" cy="711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9A135177-A62D-AE4F-B70C-E14F38C1AC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27342" y="6304472"/>
            <a:ext cx="451273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4658F7-F5D7-544B-93EE-00D2D982E3D8}"/>
              </a:ext>
            </a:extLst>
          </p:cNvPr>
          <p:cNvCxnSpPr>
            <a:cxnSpLocks/>
          </p:cNvCxnSpPr>
          <p:nvPr userDrawn="1"/>
        </p:nvCxnSpPr>
        <p:spPr>
          <a:xfrm flipV="1">
            <a:off x="7127342" y="6216650"/>
            <a:ext cx="4391558" cy="16636"/>
          </a:xfrm>
          <a:prstGeom prst="line">
            <a:avLst/>
          </a:prstGeom>
          <a:ln w="12700" cmpd="sng">
            <a:solidFill>
              <a:srgbClr val="B3D2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62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1168" y="830264"/>
            <a:ext cx="2747433" cy="4759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6751" y="830264"/>
            <a:ext cx="8041216" cy="47593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1344635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7400253" y="6301465"/>
            <a:ext cx="4223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3250796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7462966" y="6301465"/>
            <a:ext cx="4144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245695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313889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153628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7447288" y="6301465"/>
            <a:ext cx="41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2486630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757254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11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FBAE40"/>
          </p15:clr>
        </p15:guide>
        <p15:guide id="2" orient="horz" pos="295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1124388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33858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6539515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0114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4123900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4084B-DEC6-1C48-B5BF-E6CF3D98C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01F56-1E5E-3145-98E5-2A5D2EAFF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7F1A3-CD70-E341-B831-6E8C386C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FF55C-F0A9-B841-B706-1AC0F2C456F1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7F411-FCA5-7645-B717-641CF8A3E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05A8-7A84-824E-AAB7-5AF22E45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BC6293-17B8-3B42-8EF2-730FADD3F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4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7462966" y="6301465"/>
            <a:ext cx="4144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008376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3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96765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32968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7447288" y="6301465"/>
            <a:ext cx="41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45589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923925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66844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4188069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559329"/>
            <a:ext cx="10837862" cy="74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8813" y="1887538"/>
            <a:ext cx="10837862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29" name="Text Box 7"/>
          <p:cNvSpPr txBox="1">
            <a:spLocks noChangeArrowheads="1"/>
          </p:cNvSpPr>
          <p:nvPr/>
        </p:nvSpPr>
        <p:spPr bwMode="auto">
          <a:xfrm>
            <a:off x="7127342" y="6304472"/>
            <a:ext cx="45127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GB" sz="12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Cross Sectoral inspection findings 2018-2019</a:t>
            </a:r>
          </a:p>
        </p:txBody>
      </p:sp>
      <p:sp>
        <p:nvSpPr>
          <p:cNvPr id="1030" name="Picture 9" descr="Education Scotland White (higher res)"/>
          <p:cNvSpPr>
            <a:spLocks noChangeAspect="1" noChangeArrowheads="1"/>
          </p:cNvSpPr>
          <p:nvPr/>
        </p:nvSpPr>
        <p:spPr bwMode="auto">
          <a:xfrm>
            <a:off x="9359900" y="5892800"/>
            <a:ext cx="2159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sz="1800"/>
          </a:p>
        </p:txBody>
      </p:sp>
      <p:cxnSp>
        <p:nvCxnSpPr>
          <p:cNvPr id="3" name="Straight Connector 2"/>
          <p:cNvCxnSpPr>
            <a:endCxn id="1030" idx="3"/>
          </p:cNvCxnSpPr>
          <p:nvPr/>
        </p:nvCxnSpPr>
        <p:spPr>
          <a:xfrm flipV="1">
            <a:off x="676690" y="6216650"/>
            <a:ext cx="10842210" cy="41072"/>
          </a:xfrm>
          <a:prstGeom prst="line">
            <a:avLst/>
          </a:prstGeom>
          <a:ln w="12700" cmpd="sng">
            <a:solidFill>
              <a:srgbClr val="B3D2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78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2" r:id="rId11"/>
    <p:sldLayoutId id="2147483688" r:id="rId12"/>
    <p:sldLayoutId id="2147483671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0">
          <a:solidFill>
            <a:srgbClr val="00ABB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Font typeface="Arial"/>
        <a:buNone/>
        <a:defRPr sz="20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2pPr>
      <a:lvl3pPr marL="1257300" marR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0ABB5"/>
        </a:buClr>
        <a:buSzTx/>
        <a:buFont typeface="Lucida Grande"/>
        <a:buChar char="-"/>
        <a:tabLst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Wingdings" charset="2"/>
        <a:buChar char="Ø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Lucida Grande"/>
        <a:buChar char="-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Tx/>
        <a:buChar char="»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pos="7242" userDrawn="1">
          <p15:clr>
            <a:srgbClr val="F26B43"/>
          </p15:clr>
        </p15:guide>
        <p15:guide id="3" pos="3817" userDrawn="1">
          <p15:clr>
            <a:srgbClr val="F26B43"/>
          </p15:clr>
        </p15:guide>
        <p15:guide id="4" pos="2139" userDrawn="1">
          <p15:clr>
            <a:srgbClr val="F26B43"/>
          </p15:clr>
        </p15:guide>
        <p15:guide id="5" pos="5541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  <p15:guide id="8" orient="horz" pos="3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004C4BC-75CF-F74B-9D54-540A01F6DBFD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E503A902-7947-5248-B77F-D0FC8494BD69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D9510B89-7EC9-2D44-A614-AAD07CEA1646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rgbClr val="B3D236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64FFFB5A-E51E-EE4E-BC1B-525086FC9D90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rgbClr val="B3D23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5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004C4BC-75CF-F74B-9D54-540A01F6DBFD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E503A902-7947-5248-B77F-D0FC8494BD69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D9510B89-7EC9-2D44-A614-AAD07CEA1646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rgbClr val="00ABB5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64FFFB5A-E51E-EE4E-BC1B-525086FC9D90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rgbClr val="00ABB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7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21.xml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22.svg"/><Relationship Id="rId5" Type="http://schemas.openxmlformats.org/officeDocument/2006/relationships/slide" Target="slide29.xml"/><Relationship Id="rId10" Type="http://schemas.openxmlformats.org/officeDocument/2006/relationships/image" Target="../media/image16.png"/><Relationship Id="rId4" Type="http://schemas.openxmlformats.org/officeDocument/2006/relationships/slide" Target="slide24.xml"/><Relationship Id="rId9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6352" y="1664208"/>
            <a:ext cx="7494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Insert new slide with front cover of Secondary Curriculum Briefing cover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351C44-ECD0-6345-8710-FB0A72684809}"/>
              </a:ext>
            </a:extLst>
          </p:cNvPr>
          <p:cNvSpPr/>
          <p:nvPr/>
        </p:nvSpPr>
        <p:spPr>
          <a:xfrm>
            <a:off x="-8467" y="0"/>
            <a:ext cx="12200467" cy="6858000"/>
          </a:xfrm>
          <a:prstGeom prst="rect">
            <a:avLst/>
          </a:prstGeom>
          <a:solidFill>
            <a:srgbClr val="00A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1A5F1B0-B1DF-2641-AFB4-BAE308700B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974" y="417146"/>
            <a:ext cx="1702333" cy="6732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83386C-D04C-B245-ACD0-D978FCD7BDDF}"/>
              </a:ext>
            </a:extLst>
          </p:cNvPr>
          <p:cNvSpPr txBox="1"/>
          <p:nvPr/>
        </p:nvSpPr>
        <p:spPr>
          <a:xfrm>
            <a:off x="180873" y="1664208"/>
            <a:ext cx="5697742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4400" b="1" dirty="0" smtClean="0">
                <a:solidFill>
                  <a:srgbClr val="00994F"/>
                </a:solidFill>
                <a:highlight>
                  <a:srgbClr val="B3D236"/>
                </a:highlight>
              </a:rPr>
              <a:t>Secondary Inspection Findings: Secondary </a:t>
            </a:r>
            <a:endParaRPr lang="en-GB" sz="4400" b="1" dirty="0">
              <a:solidFill>
                <a:srgbClr val="00994F"/>
              </a:solidFill>
              <a:highlight>
                <a:srgbClr val="B3D236"/>
              </a:highlight>
            </a:endParaRPr>
          </a:p>
          <a:p>
            <a:r>
              <a:rPr lang="en-GB" sz="4400" b="1" dirty="0" smtClean="0">
                <a:solidFill>
                  <a:srgbClr val="00994F"/>
                </a:solidFill>
                <a:highlight>
                  <a:srgbClr val="B3D236"/>
                </a:highlight>
              </a:rPr>
              <a:t>Curriculum 2016-19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419935-A140-B14C-A437-8ECCCA630B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9" t="208" r="23471" b="1"/>
          <a:stretch/>
        </p:blipFill>
        <p:spPr>
          <a:xfrm>
            <a:off x="6059488" y="0"/>
            <a:ext cx="6132512" cy="685799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57CC37-1CA9-A643-999F-5526FE87552A}"/>
              </a:ext>
            </a:extLst>
          </p:cNvPr>
          <p:cNvCxnSpPr>
            <a:cxnSpLocks/>
          </p:cNvCxnSpPr>
          <p:nvPr/>
        </p:nvCxnSpPr>
        <p:spPr>
          <a:xfrm>
            <a:off x="6059488" y="6799629"/>
            <a:ext cx="6132512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4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8799"/>
            <a:ext cx="7756767" cy="4373601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/>
              <a:t>Reviewing </a:t>
            </a:r>
            <a:r>
              <a:rPr lang="en-GB" sz="2800" b="1" dirty="0" err="1"/>
              <a:t>BGE</a:t>
            </a:r>
            <a:r>
              <a:rPr lang="en-GB" sz="2800" b="1" dirty="0"/>
              <a:t> as driver to raise attainment</a:t>
            </a:r>
            <a:r>
              <a:rPr lang="en-GB" sz="2800" dirty="0"/>
              <a:t>: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Need to achieve better balance between teacher-led and </a:t>
            </a:r>
            <a:r>
              <a:rPr lang="en-GB" sz="2800" dirty="0" smtClean="0"/>
              <a:t>learner-led </a:t>
            </a:r>
            <a:r>
              <a:rPr lang="en-GB" sz="2800" dirty="0"/>
              <a:t>activities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Provision of personalisation and choice does not always provide appropriate progression and challenge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Need to review points of specialisation S1-S3 to avoid limiting choices for progression in senior phase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endParaRPr lang="en-GB" sz="2800" dirty="0"/>
          </a:p>
          <a:p>
            <a:r>
              <a:rPr lang="en-GB" sz="2800" b="1" dirty="0"/>
              <a:t>5. Providing a broad general education </a:t>
            </a:r>
            <a:r>
              <a:rPr lang="en-GB" sz="2800" b="1" dirty="0" err="1"/>
              <a:t>S1-S3</a:t>
            </a:r>
            <a:endParaRPr lang="en-GB" sz="2800" b="1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BC269915-3B45-454C-9E20-399370FDE902}"/>
              </a:ext>
            </a:extLst>
          </p:cNvPr>
          <p:cNvGrpSpPr/>
          <p:nvPr/>
        </p:nvGrpSpPr>
        <p:grpSpPr>
          <a:xfrm>
            <a:off x="9174997" y="1806979"/>
            <a:ext cx="3017003" cy="2882495"/>
            <a:chOff x="9174997" y="1806979"/>
            <a:chExt cx="3017003" cy="288249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D256D1B-EB82-7A45-B923-827BFA34A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0" r="16234"/>
            <a:stretch/>
          </p:blipFill>
          <p:spPr>
            <a:xfrm>
              <a:off x="9177393" y="1806979"/>
              <a:ext cx="3014607" cy="2882495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6E9F506-0D32-8C40-A4B8-2F5E9E702E8C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BDEC30B-5BFA-4640-8878-458B3558D70D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3" name="Rectangl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E37B8C-8A23-ED49-A580-24EE44D17D72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47FDAE-2C6D-7D4A-AA1E-0C266FF32441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39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618958"/>
            <a:ext cx="8137525" cy="4480187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/>
              <a:t>Improving </a:t>
            </a:r>
            <a:r>
              <a:rPr lang="en-GB" sz="2800" b="1" dirty="0" err="1"/>
              <a:t>S3</a:t>
            </a:r>
            <a:r>
              <a:rPr lang="en-GB" sz="2800" b="1" dirty="0"/>
              <a:t> to support transition to senior phase</a:t>
            </a:r>
            <a:r>
              <a:rPr lang="en-GB" sz="2800" dirty="0"/>
              <a:t>:</a:t>
            </a:r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Progression routes through </a:t>
            </a:r>
            <a:r>
              <a:rPr lang="en-GB" sz="2800" dirty="0" err="1"/>
              <a:t>BGE</a:t>
            </a:r>
            <a:r>
              <a:rPr lang="en-GB" sz="2800" dirty="0"/>
              <a:t> not always supporting smooth progression to senior phase</a:t>
            </a:r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Balance between specialisation to support depth and challenge while ensuring young people continue to receive entitlement to </a:t>
            </a:r>
            <a:r>
              <a:rPr lang="en-GB" sz="2800" dirty="0" err="1"/>
              <a:t>BGE</a:t>
            </a:r>
            <a:endParaRPr lang="en-GB" sz="2800" dirty="0"/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err="1"/>
              <a:t>S3</a:t>
            </a:r>
            <a:r>
              <a:rPr lang="en-GB" sz="2800" dirty="0"/>
              <a:t> is not about a curriculum dominated by the assessment standards for qualifications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42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5. Providing a broad general education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S1-S3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42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D1CF0F4-068C-574C-9335-D01F3B84D7E8}"/>
              </a:ext>
            </a:extLst>
          </p:cNvPr>
          <p:cNvGrpSpPr/>
          <p:nvPr/>
        </p:nvGrpSpPr>
        <p:grpSpPr>
          <a:xfrm>
            <a:off x="9174997" y="1806979"/>
            <a:ext cx="3017003" cy="2882495"/>
            <a:chOff x="9174997" y="1806979"/>
            <a:chExt cx="3017003" cy="288249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741F50D-C7CB-CB40-996F-C33D6C3B77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0" r="16234"/>
            <a:stretch/>
          </p:blipFill>
          <p:spPr>
            <a:xfrm>
              <a:off x="9177393" y="1806979"/>
              <a:ext cx="3014607" cy="2882495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F88CA1C-3157-8942-AFA9-7D7D3535E818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8E90FE3-B752-A44F-B508-15FFBC7B8DD4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E594C0-89ED-DC4B-BC43-F1F4407F8AAE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D52F0CC-3808-B648-8581-39968BC52560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65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8799"/>
            <a:ext cx="8137525" cy="3920359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/>
              <a:t>Monitoring and tracking in </a:t>
            </a:r>
            <a:r>
              <a:rPr lang="en-GB" sz="2800" b="1" dirty="0" err="1"/>
              <a:t>BGE</a:t>
            </a:r>
            <a:r>
              <a:rPr lang="en-GB" sz="2800" b="1" dirty="0"/>
              <a:t> </a:t>
            </a:r>
            <a:r>
              <a:rPr lang="en-GB" sz="2800" dirty="0"/>
              <a:t>to ensure appropriate provision of learning pathways: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Lack of valid and reliable assessment information about progress and achievement across all curriculum areas</a:t>
            </a:r>
            <a:endParaRPr lang="en-GB" sz="1000" dirty="0"/>
          </a:p>
          <a:p>
            <a:pPr marL="809625" lvl="0" indent="-452438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800" dirty="0"/>
              <a:t>Can result in young people undertaking courses leading to qualifications at inappropriate </a:t>
            </a:r>
            <a:r>
              <a:rPr lang="en-GB" sz="2800" dirty="0" err="1"/>
              <a:t>SCQF</a:t>
            </a:r>
            <a:r>
              <a:rPr lang="en-GB" sz="2800" dirty="0"/>
              <a:t> levels 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42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5. Providing a broad general education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S1-S3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42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9174997" y="1806979"/>
            <a:ext cx="3017003" cy="2882495"/>
            <a:chOff x="9174997" y="1806979"/>
            <a:chExt cx="3017003" cy="288249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D65B067-D4A7-2B44-B069-61FDF0CE6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0" r="16234"/>
            <a:stretch/>
          </p:blipFill>
          <p:spPr>
            <a:xfrm>
              <a:off x="9177393" y="1806979"/>
              <a:ext cx="3014607" cy="2882495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AE254F3-13F0-494A-88D4-7B19AEBF3D34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AFFE8C4-8C42-C345-B93A-607B822B8700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4BB46BA-A8C3-F34D-BBEE-AFFE90B65E84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F3ACDE-FA52-1045-8F07-8043B9DCF9B6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84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885252" cy="4245796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/>
              <a:t>Designing the curriculum framework/model</a:t>
            </a:r>
            <a:r>
              <a:rPr lang="en-GB" sz="2800" dirty="0"/>
              <a:t>: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Quality of leadership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The ‘enacted curriculum’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Effectiveness of </a:t>
            </a:r>
            <a:r>
              <a:rPr lang="en-GB" sz="2800" dirty="0" err="1"/>
              <a:t>BGE</a:t>
            </a:r>
            <a:r>
              <a:rPr lang="en-GB" sz="2800" dirty="0"/>
              <a:t> in supporting progression to senior phase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Range and quality of learning pathways to meet young people’s needs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710789" y="835903"/>
            <a:ext cx="10697397" cy="22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endParaRPr lang="en-GB" sz="2800" dirty="0"/>
          </a:p>
          <a:p>
            <a:r>
              <a:rPr lang="en-GB" sz="2800" b="1" dirty="0"/>
              <a:t>6. Providing flexible progression pathways in the senior phase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3481214-34DA-E544-AB9C-C2BB20ECE929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C3804AC-B639-C94B-BD93-6175E019B62C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0ACE47C-A254-5C47-BE17-A7B1084E25E3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729132" y="1828799"/>
            <a:ext cx="3462868" cy="2616200"/>
            <a:chOff x="8729132" y="1828799"/>
            <a:chExt cx="3462868" cy="26162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8" r="4632"/>
            <a:stretch/>
          </p:blipFill>
          <p:spPr>
            <a:xfrm>
              <a:off x="8729132" y="1828799"/>
              <a:ext cx="3462868" cy="2556829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AE254F3-13F0-494A-88D4-7B19AEBF3D34}"/>
                </a:ext>
              </a:extLst>
            </p:cNvPr>
            <p:cNvCxnSpPr>
              <a:cxnSpLocks/>
            </p:cNvCxnSpPr>
            <p:nvPr/>
          </p:nvCxnSpPr>
          <p:spPr>
            <a:xfrm>
              <a:off x="8729132" y="4423366"/>
              <a:ext cx="3462868" cy="21633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725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8800"/>
            <a:ext cx="8137525" cy="3489434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/>
              <a:t>Approaches to maximising senior phase offer</a:t>
            </a:r>
            <a:r>
              <a:rPr lang="en-GB" sz="2800" dirty="0"/>
              <a:t>: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Structural changes to timetable and column choices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Collaboration with other schools and providers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Planning </a:t>
            </a:r>
            <a:r>
              <a:rPr lang="en-GB" sz="2800" dirty="0" err="1"/>
              <a:t>S4-S6</a:t>
            </a:r>
            <a:r>
              <a:rPr lang="en-GB" sz="2800" dirty="0"/>
              <a:t> as one cohort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Multi-level classes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Use of technology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2800" dirty="0"/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7106"/>
            <a:ext cx="10697397" cy="22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42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6. Providing flexible progression pathways in the senior phase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221C94B-1D87-1443-A693-64601D306407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2C5023D-45A0-8A40-B182-B0AFA8CC5411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CCA5A1-F3E4-9C49-BCC8-5404E6B2C1C3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729132" y="1828799"/>
            <a:ext cx="3462868" cy="2616200"/>
            <a:chOff x="8729132" y="1828799"/>
            <a:chExt cx="3462868" cy="26162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8" r="4632"/>
            <a:stretch/>
          </p:blipFill>
          <p:spPr>
            <a:xfrm>
              <a:off x="8729132" y="1828799"/>
              <a:ext cx="3462868" cy="2556829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AE254F3-13F0-494A-88D4-7B19AEBF3D34}"/>
                </a:ext>
              </a:extLst>
            </p:cNvPr>
            <p:cNvCxnSpPr>
              <a:cxnSpLocks/>
            </p:cNvCxnSpPr>
            <p:nvPr/>
          </p:nvCxnSpPr>
          <p:spPr>
            <a:xfrm>
              <a:off x="8729132" y="4423366"/>
              <a:ext cx="3462868" cy="21633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555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312" y="1808163"/>
            <a:ext cx="7970156" cy="4541766"/>
          </a:xfrm>
        </p:spPr>
        <p:txBody>
          <a:bodyPr lIns="0" tIns="0" rIns="0" bIns="0" numCol="1" spcCol="180000"/>
          <a:lstStyle/>
          <a:p>
            <a:pPr marL="231775" lvl="0" indent="-2317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Using self-evaluation evidence to inform the curriculum offer</a:t>
            </a:r>
          </a:p>
          <a:p>
            <a:pPr marL="231775" lvl="0" indent="-2317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Monitoring and tracking in senior phase to support </a:t>
            </a:r>
          </a:p>
          <a:p>
            <a:pPr marL="571500" lvl="0" indent="-339725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600" dirty="0"/>
              <a:t>appropriate interventions to support young people</a:t>
            </a:r>
          </a:p>
          <a:p>
            <a:pPr marL="571500" lvl="0" indent="-339725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600" dirty="0"/>
              <a:t>decisions about level of qualifications young people are most likely to succeed in</a:t>
            </a:r>
          </a:p>
          <a:p>
            <a:pPr marL="571500" lvl="0" indent="-339725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600" dirty="0"/>
              <a:t>informed decision making across all learning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64999" y="1017106"/>
            <a:ext cx="10697397" cy="22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42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6. Providing flexible progression pathways in the senior phase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C9C1690-C817-DF4A-B023-25366E28D76A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0" name="Rectangle 1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350EBFA-4438-4740-9132-7F8E148FAD0A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C8589B3-CF09-8749-9DEF-8B3FDD970BA7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729132" y="1828799"/>
            <a:ext cx="3462868" cy="2616200"/>
            <a:chOff x="8729132" y="1828799"/>
            <a:chExt cx="3462868" cy="26162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8" r="4632"/>
            <a:stretch/>
          </p:blipFill>
          <p:spPr>
            <a:xfrm>
              <a:off x="8729132" y="1828799"/>
              <a:ext cx="3462868" cy="2556829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AE254F3-13F0-494A-88D4-7B19AEBF3D34}"/>
                </a:ext>
              </a:extLst>
            </p:cNvPr>
            <p:cNvCxnSpPr>
              <a:cxnSpLocks/>
            </p:cNvCxnSpPr>
            <p:nvPr/>
          </p:nvCxnSpPr>
          <p:spPr>
            <a:xfrm>
              <a:off x="8729132" y="4423366"/>
              <a:ext cx="3462868" cy="21633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168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8800"/>
            <a:ext cx="8137525" cy="3489434"/>
          </a:xfrm>
        </p:spPr>
        <p:txBody>
          <a:bodyPr lIns="0" tIns="0" rIns="0" bIns="0" numCol="1" spcCol="180000"/>
          <a:lstStyle/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Curriculum framework mainly based around courses within curriculum areas and subjects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Need to develop further </a:t>
            </a:r>
            <a:r>
              <a:rPr lang="en-GB" sz="2800" dirty="0" err="1"/>
              <a:t>IDL</a:t>
            </a:r>
            <a:r>
              <a:rPr lang="en-GB" sz="2800" dirty="0"/>
              <a:t> so young people can apply and consolidate learning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Learning pathways not planned as coherent experience across four contexts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Young people need supported to make connections across their learning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endParaRPr lang="en-GB" sz="2800" dirty="0"/>
          </a:p>
          <a:p>
            <a:r>
              <a:rPr lang="en-GB" sz="2800" b="1" dirty="0"/>
              <a:t>7. Using the four contexts of the curriculum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21BDA442-526A-2A4B-8083-23CE40598E91}"/>
              </a:ext>
            </a:extLst>
          </p:cNvPr>
          <p:cNvGrpSpPr/>
          <p:nvPr/>
        </p:nvGrpSpPr>
        <p:grpSpPr>
          <a:xfrm>
            <a:off x="9174997" y="1815783"/>
            <a:ext cx="3017004" cy="2873692"/>
            <a:chOff x="9174997" y="1815783"/>
            <a:chExt cx="3017004" cy="287369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82AE0B8-1C41-C04E-BB5B-9111F09389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4" r="9570"/>
            <a:stretch/>
          </p:blipFill>
          <p:spPr>
            <a:xfrm>
              <a:off x="9192891" y="1815783"/>
              <a:ext cx="2999110" cy="2873692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C1C1A52-232F-174D-98A8-FA777A8C0A4C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7550548-57DE-1E43-B270-01E86D040066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3" name="Rectangl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E8CDB4E-CD91-884B-9E5C-48EE31C714CA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90A1286-5617-784A-9203-DDF23DDF76CA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0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8137525" cy="4446492"/>
          </a:xfrm>
        </p:spPr>
        <p:txBody>
          <a:bodyPr lIns="0" tIns="0" rIns="0" bIns="0" numCol="1" spcCol="180000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b="1" kern="1200" dirty="0"/>
              <a:t>Developing </a:t>
            </a:r>
            <a:r>
              <a:rPr lang="en-GB" sz="2800" b="1" kern="1200" dirty="0" err="1"/>
              <a:t>SLLW</a:t>
            </a:r>
            <a:r>
              <a:rPr lang="en-GB" sz="2800" b="1" kern="1200" dirty="0"/>
              <a:t> : </a:t>
            </a:r>
          </a:p>
          <a:p>
            <a:pPr marL="231775" indent="-21748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Development of literacy and numeracy skills across different contexts requires improvement</a:t>
            </a:r>
          </a:p>
          <a:p>
            <a:pPr marL="231775" indent="-21748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Health and wellbeing as a whole school responsibility is at an early stage of implementation</a:t>
            </a:r>
          </a:p>
          <a:p>
            <a:pPr marL="231775" lvl="0" indent="-21748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Considerable work remains to embed the use of digital technology to develop digital literacy and support learning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7</a:t>
            </a:r>
            <a:r>
              <a:rPr lang="en-GB" sz="2800" b="1" dirty="0"/>
              <a:t>. Using the four contexts of the curriculum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D2DEBA-565F-8245-9AF7-DB7B71B8F8FE}"/>
              </a:ext>
            </a:extLst>
          </p:cNvPr>
          <p:cNvGrpSpPr/>
          <p:nvPr/>
        </p:nvGrpSpPr>
        <p:grpSpPr>
          <a:xfrm>
            <a:off x="9184341" y="1795628"/>
            <a:ext cx="3007659" cy="2893847"/>
            <a:chOff x="9184341" y="1795628"/>
            <a:chExt cx="3007659" cy="289384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EB8977B-E97A-BC4C-8267-E2E5BF9FAE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96" r="13414"/>
            <a:stretch/>
          </p:blipFill>
          <p:spPr>
            <a:xfrm>
              <a:off x="9192891" y="1795628"/>
              <a:ext cx="2999109" cy="2893847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EED089C-B371-D04A-B211-B0659606942F}"/>
                </a:ext>
              </a:extLst>
            </p:cNvPr>
            <p:cNvCxnSpPr>
              <a:cxnSpLocks/>
            </p:cNvCxnSpPr>
            <p:nvPr/>
          </p:nvCxnSpPr>
          <p:spPr>
            <a:xfrm>
              <a:off x="9184341" y="4651967"/>
              <a:ext cx="3007659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47556F6-F51D-E348-91A0-2027BCE10221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5" name="Rectangl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5354808-078B-1446-A7F2-81F92F125559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84CFB94-8A77-4F4F-8452-0AD369D4D6A4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0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8799"/>
            <a:ext cx="8137525" cy="4067503"/>
          </a:xfrm>
        </p:spPr>
        <p:txBody>
          <a:bodyPr lIns="0" tIns="0" rIns="0" bIns="0" numCol="1" spcCol="180000"/>
          <a:lstStyle/>
          <a:p>
            <a:pPr marL="231775" lvl="0" indent="-2317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Teachers recognise their responsibilities to provide universal support</a:t>
            </a:r>
          </a:p>
          <a:p>
            <a:pPr marL="231775" lvl="0" indent="-2317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Increasingly, high-quality conversations encourage dialogue between subject teachers and young people</a:t>
            </a:r>
          </a:p>
          <a:p>
            <a:pPr marL="231775" lvl="0" indent="-2317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Variability of data on progress and attainment in </a:t>
            </a:r>
            <a:r>
              <a:rPr lang="en-GB" sz="2800" dirty="0" err="1"/>
              <a:t>BGE</a:t>
            </a:r>
            <a:r>
              <a:rPr lang="en-GB" sz="2800" dirty="0"/>
              <a:t> not supporting young people in making informed choices for progression in senior phase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r>
              <a:rPr lang="en-GB" sz="2800" b="1" dirty="0"/>
              <a:t>8. Providing the universal support entitlement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C21BD86C-282E-784D-97F2-F3EE70E81583}"/>
              </a:ext>
            </a:extLst>
          </p:cNvPr>
          <p:cNvGrpSpPr/>
          <p:nvPr/>
        </p:nvGrpSpPr>
        <p:grpSpPr>
          <a:xfrm>
            <a:off x="9159500" y="1790010"/>
            <a:ext cx="3032500" cy="2899465"/>
            <a:chOff x="9159500" y="1790010"/>
            <a:chExt cx="3032500" cy="289946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5147201-BBDB-2C4B-82B1-21D1AC4D5B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047" b="10814"/>
            <a:stretch/>
          </p:blipFill>
          <p:spPr>
            <a:xfrm>
              <a:off x="9159500" y="1790010"/>
              <a:ext cx="3032500" cy="2899465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ADBB72B-7FB4-7740-B121-3BDA1322564F}"/>
                </a:ext>
              </a:extLst>
            </p:cNvPr>
            <p:cNvCxnSpPr>
              <a:cxnSpLocks/>
            </p:cNvCxnSpPr>
            <p:nvPr/>
          </p:nvCxnSpPr>
          <p:spPr>
            <a:xfrm>
              <a:off x="9161550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9BD0B13-B819-7D4A-8A81-742DC1C09427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3" name="Rectangl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FBAFE45-915F-9240-9023-4EB25C275164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9F71075-3B67-9349-99FF-992085F35D91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22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3661"/>
            <a:ext cx="8310375" cy="4388880"/>
          </a:xfrm>
        </p:spPr>
        <p:txBody>
          <a:bodyPr lIns="0" tIns="0" rIns="0" bIns="0" numCol="1" spcCol="180000"/>
          <a:lstStyle/>
          <a:p>
            <a:pPr marL="266700" lvl="0" indent="-2540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Arrangements are in place to provide range of careers advice</a:t>
            </a:r>
          </a:p>
          <a:p>
            <a:pPr marL="266700" lvl="0" indent="-2540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Insufficient information on progression opportunities for those requiring additional support</a:t>
            </a:r>
          </a:p>
          <a:p>
            <a:pPr marL="266700" lvl="0" indent="-2540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A clearer whole school approach to delivering the universal support entitlement is required</a:t>
            </a:r>
          </a:p>
          <a:p>
            <a:pPr marL="266700" lvl="0" indent="-2540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Need to review role of pastoral care teachers, effectiveness of tutor periods and universal support periods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8. Providing the universal support entitlement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775247-CAC9-C049-9027-B2B3F31B82CB}"/>
              </a:ext>
            </a:extLst>
          </p:cNvPr>
          <p:cNvGrpSpPr/>
          <p:nvPr/>
        </p:nvGrpSpPr>
        <p:grpSpPr>
          <a:xfrm>
            <a:off x="9159500" y="1790010"/>
            <a:ext cx="3032500" cy="2899465"/>
            <a:chOff x="9159500" y="1790010"/>
            <a:chExt cx="3032500" cy="289946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BC4B5DE-DDC0-BB4A-B5E5-FA51EADB02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047" b="10814"/>
            <a:stretch/>
          </p:blipFill>
          <p:spPr>
            <a:xfrm>
              <a:off x="9159500" y="1790010"/>
              <a:ext cx="3032500" cy="2899465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757A498-E734-494F-85E3-FFD6B66F702D}"/>
                </a:ext>
              </a:extLst>
            </p:cNvPr>
            <p:cNvCxnSpPr>
              <a:cxnSpLocks/>
            </p:cNvCxnSpPr>
            <p:nvPr/>
          </p:nvCxnSpPr>
          <p:spPr>
            <a:xfrm>
              <a:off x="9161550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EF4BFF6-E03E-1645-B3F4-2DA8A736CA02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1" name="Rectangl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61BC077-090F-A44C-B831-D33310FFC433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FBCA6E-A37E-BE44-9DAC-7809FCF1D5DB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42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C703FB-4AE8-F541-B96F-CC6D51EC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8523" y="549275"/>
            <a:ext cx="4954627" cy="755650"/>
          </a:xfrm>
          <a:noFill/>
        </p:spPr>
        <p:txBody>
          <a:bodyPr>
            <a:noAutofit/>
          </a:bodyPr>
          <a:lstStyle/>
          <a:p>
            <a:r>
              <a:rPr lang="en-GB" sz="3200" dirty="0"/>
              <a:t>Scrutiny</a:t>
            </a:r>
            <a:r>
              <a:rPr lang="en-GB" sz="3200" dirty="0">
                <a:solidFill>
                  <a:srgbClr val="004297"/>
                </a:solidFill>
              </a:rPr>
              <a:t> findings</a:t>
            </a:r>
            <a:endParaRPr lang="en-US" sz="3200" dirty="0">
              <a:solidFill>
                <a:srgbClr val="004297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8BA71BB-9DC5-1641-827F-58FF63DFF236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4C9D4B-B0E7-084F-8CFF-2E5C8B5B8CA8}"/>
              </a:ext>
            </a:extLst>
          </p:cNvPr>
          <p:cNvSpPr txBox="1">
            <a:spLocks/>
          </p:cNvSpPr>
          <p:nvPr/>
        </p:nvSpPr>
        <p:spPr>
          <a:xfrm>
            <a:off x="3395664" y="1808164"/>
            <a:ext cx="7329164" cy="3929695"/>
          </a:xfrm>
          <a:prstGeom prst="rect">
            <a:avLst/>
          </a:prstGeom>
          <a:noFill/>
        </p:spPr>
        <p:txBody>
          <a:bodyPr wrap="square" lIns="0" tIns="0" rIns="0" bIns="0" numCol="1" spcCol="540000" rtlCol="0">
            <a:noAutofit/>
          </a:bodyPr>
          <a:lstStyle/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Context for curriculum change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Curriculum empowerment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Developing the school curriculum rationale for S1-S6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Providing a coherent curriculum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Providing a broad general education S1-S3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5A30E2-EC5D-5C4A-82D5-A05CFA8B4E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0" t="2084" r="11098"/>
          <a:stretch/>
        </p:blipFill>
        <p:spPr>
          <a:xfrm>
            <a:off x="155575" y="0"/>
            <a:ext cx="2789237" cy="596645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DAA442-E3EA-8F4C-BC74-4CE741E7315B}"/>
              </a:ext>
            </a:extLst>
          </p:cNvPr>
          <p:cNvCxnSpPr>
            <a:cxnSpLocks/>
          </p:cNvCxnSpPr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D005A76-3457-5F44-9706-169B0B2D2220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14E2383-8946-E644-AB98-5D09BA30D7B2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EFD5D-55AA-7F4B-BFED-1DE036454F86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43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1055688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635905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227274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5CAF17-D665-B348-8BDE-3BE466193058}"/>
              </a:ext>
            </a:extLst>
          </p:cNvPr>
          <p:cNvSpPr txBox="1"/>
          <p:nvPr/>
        </p:nvSpPr>
        <p:spPr>
          <a:xfrm>
            <a:off x="658813" y="4143719"/>
            <a:ext cx="2736851" cy="828089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100" dirty="0">
                <a:solidFill>
                  <a:srgbClr val="2BC5CD"/>
                </a:solidFill>
              </a:rPr>
              <a:t>What is working consistently well?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778965-1DE0-0741-A29F-9D252239877E}"/>
              </a:ext>
            </a:extLst>
          </p:cNvPr>
          <p:cNvSpPr txBox="1"/>
          <p:nvPr/>
        </p:nvSpPr>
        <p:spPr>
          <a:xfrm>
            <a:off x="4769665" y="4089846"/>
            <a:ext cx="2663825" cy="828089"/>
          </a:xfrm>
          <a:prstGeom prst="rect">
            <a:avLst/>
          </a:prstGeom>
          <a:noFill/>
        </p:spPr>
        <p:txBody>
          <a:bodyPr wrap="square" lIns="90000" tIns="90000" rIns="90000" bIns="90000" rtlCol="0">
            <a:spAutoFit/>
          </a:bodyPr>
          <a:lstStyle/>
          <a:p>
            <a:pPr lvl="0" algn="ctr"/>
            <a:r>
              <a:rPr lang="en-GB" sz="2100" dirty="0">
                <a:solidFill>
                  <a:srgbClr val="FFC000"/>
                </a:solidFill>
              </a:rPr>
              <a:t>What is</a:t>
            </a:r>
          </a:p>
          <a:p>
            <a:pPr lvl="0" algn="ctr"/>
            <a:r>
              <a:rPr lang="en-GB" sz="2100" dirty="0">
                <a:solidFill>
                  <a:srgbClr val="FFC000"/>
                </a:solidFill>
              </a:rPr>
              <a:t>improving?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3DFBD6-D11D-F242-B918-B0C3409F85E7}"/>
              </a:ext>
            </a:extLst>
          </p:cNvPr>
          <p:cNvGrpSpPr/>
          <p:nvPr/>
        </p:nvGrpSpPr>
        <p:grpSpPr>
          <a:xfrm>
            <a:off x="1116048" y="2029686"/>
            <a:ext cx="1817813" cy="1798856"/>
            <a:chOff x="1067974" y="2029686"/>
            <a:chExt cx="1817813" cy="1798856"/>
          </a:xfrm>
        </p:grpSpPr>
        <p:sp>
          <p:nvSpPr>
            <p:cNvPr id="13" name="Shape 4500">
              <a:extLst>
                <a:ext uri="{FF2B5EF4-FFF2-40B4-BE49-F238E27FC236}">
                  <a16:creationId xmlns:a16="http://schemas.microsoft.com/office/drawing/2014/main" id="{E3FC50D0-7953-7F43-8413-02ED74BC15EA}"/>
                </a:ext>
              </a:extLst>
            </p:cNvPr>
            <p:cNvSpPr/>
            <p:nvPr/>
          </p:nvSpPr>
          <p:spPr>
            <a:xfrm>
              <a:off x="1067974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57795E3D-2CD2-6A47-8495-C6327497D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46703" y="2504463"/>
              <a:ext cx="799890" cy="79989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FF4906B-1ABE-E34A-ADE1-3F548E94E32B}"/>
              </a:ext>
            </a:extLst>
          </p:cNvPr>
          <p:cNvGrpSpPr/>
          <p:nvPr/>
        </p:nvGrpSpPr>
        <p:grpSpPr>
          <a:xfrm>
            <a:off x="5107226" y="2004980"/>
            <a:ext cx="1817813" cy="1798856"/>
            <a:chOff x="3897313" y="2009808"/>
            <a:chExt cx="1817813" cy="1798856"/>
          </a:xfrm>
        </p:grpSpPr>
        <p:sp>
          <p:nvSpPr>
            <p:cNvPr id="39" name="Shape 4500">
              <a:extLst>
                <a:ext uri="{FF2B5EF4-FFF2-40B4-BE49-F238E27FC236}">
                  <a16:creationId xmlns:a16="http://schemas.microsoft.com/office/drawing/2014/main" id="{0AA35A65-9AB1-FB42-B5DC-5561BD4B51BC}"/>
                </a:ext>
              </a:extLst>
            </p:cNvPr>
            <p:cNvSpPr/>
            <p:nvPr/>
          </p:nvSpPr>
          <p:spPr>
            <a:xfrm>
              <a:off x="3897313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71E09E54-C35A-0242-99B5-8B3D0157B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275025" y="2378042"/>
              <a:ext cx="1062388" cy="1062388"/>
            </a:xfrm>
            <a:prstGeom prst="rect">
              <a:avLst/>
            </a:prstGeom>
          </p:spPr>
        </p:pic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462455" y="549274"/>
            <a:ext cx="10689021" cy="75565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dirty="0">
                <a:solidFill>
                  <a:srgbClr val="004297"/>
                </a:solidFill>
              </a:rPr>
              <a:t>Secondary Curriculum: Conclusions and recommendations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0A119C-B97B-E14E-8EA0-936DDC1BC9FF}"/>
              </a:ext>
            </a:extLst>
          </p:cNvPr>
          <p:cNvGrpSpPr/>
          <p:nvPr/>
        </p:nvGrpSpPr>
        <p:grpSpPr>
          <a:xfrm>
            <a:off x="8693230" y="1919826"/>
            <a:ext cx="2736850" cy="3213564"/>
            <a:chOff x="6017683" y="1974690"/>
            <a:chExt cx="2736850" cy="32135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E49A90-1EDD-9644-9EE6-A47C3DDA0DD9}"/>
                </a:ext>
              </a:extLst>
            </p:cNvPr>
            <p:cNvSpPr txBox="1"/>
            <p:nvPr/>
          </p:nvSpPr>
          <p:spPr>
            <a:xfrm>
              <a:off x="6017683" y="4037000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0149AF8-EC8A-294B-95F4-573F8FE1A4CF}"/>
                </a:ext>
              </a:extLst>
            </p:cNvPr>
            <p:cNvGrpSpPr/>
            <p:nvPr/>
          </p:nvGrpSpPr>
          <p:grpSpPr>
            <a:xfrm>
              <a:off x="6477202" y="1974690"/>
              <a:ext cx="1817813" cy="1798856"/>
              <a:chOff x="6477202" y="1974690"/>
              <a:chExt cx="1817813" cy="1798856"/>
            </a:xfrm>
          </p:grpSpPr>
          <p:sp>
            <p:nvSpPr>
              <p:cNvPr id="38" name="Shape 4500">
                <a:extLst>
                  <a:ext uri="{FF2B5EF4-FFF2-40B4-BE49-F238E27FC236}">
                    <a16:creationId xmlns:a16="http://schemas.microsoft.com/office/drawing/2014/main" id="{ED076875-10ED-0C4C-A466-4DE86D858476}"/>
                  </a:ext>
                </a:extLst>
              </p:cNvPr>
              <p:cNvSpPr/>
              <p:nvPr/>
            </p:nvSpPr>
            <p:spPr>
              <a:xfrm>
                <a:off x="6477202" y="1974690"/>
                <a:ext cx="1817813" cy="1798856"/>
              </a:xfrm>
              <a:prstGeom prst="ellipse">
                <a:avLst/>
              </a:prstGeom>
              <a:solidFill>
                <a:srgbClr val="B3D236"/>
              </a:soli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B1464E35-0602-0E4B-8DB4-D44B2D2231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6908922" y="2393998"/>
                <a:ext cx="960241" cy="960241"/>
              </a:xfrm>
              <a:prstGeom prst="rect">
                <a:avLst/>
              </a:prstGeom>
            </p:spPr>
          </p:pic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8BA0630-939E-1640-980D-69959B82BD19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5" name="Rectangl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5C17ED7-128E-5940-8621-DF48923E342B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Rectangle 2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FB3A18F-2C24-2B4C-B8E5-2F217F619ACE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30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0" grpId="0"/>
      <p:bldP spid="32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49" y="1828800"/>
            <a:ext cx="8137525" cy="3899338"/>
          </a:xfrm>
        </p:spPr>
        <p:txBody>
          <a:bodyPr lIns="0" tIns="0" rIns="0" bIns="0" numCol="1" spcCol="18000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Within a context of constant change over recent years, secondary schools have continued to develop and evolve their curriculum.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Senior leaders and teachers continue to be committed to designing and delivering a curriculum, which meets their own school’s local context, afforded by </a:t>
            </a:r>
            <a:r>
              <a:rPr lang="en-GB" sz="2800" dirty="0" err="1"/>
              <a:t>CfE</a:t>
            </a:r>
            <a:r>
              <a:rPr lang="en-GB" sz="2800" dirty="0"/>
              <a:t>. 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8F33A48-BCCE-6C46-866D-6D7C84F11671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806D887-9B9A-8C49-B795-B5CC05AA987E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01B5575-DF1F-C445-8616-C2962B68F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0F739E5-2E17-D440-89BC-9D160B2228CF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15CC5DF-5EAC-B747-B27D-F83BFB06000E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163AEF-6FA4-5E46-BE3A-F9662703CEA3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43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1"/>
      <p:bldP spid="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2" y="1808163"/>
            <a:ext cx="8101013" cy="4109161"/>
          </a:xfrm>
        </p:spPr>
        <p:txBody>
          <a:bodyPr lIns="0" tIns="0" rIns="0" bIns="0" numCol="1" spcCol="180000"/>
          <a:lstStyle/>
          <a:p>
            <a:r>
              <a:rPr lang="en-GB" sz="2800" b="1" dirty="0"/>
              <a:t>Senior leaders:</a:t>
            </a:r>
            <a:endParaRPr lang="en-GB" sz="1000" b="1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en-GB" sz="2800" dirty="0"/>
              <a:t>Appreciate that their schools need to make important decisions to deliver their school’s curriculum rationale</a:t>
            </a:r>
            <a:r>
              <a:rPr lang="en-GB" sz="1000" dirty="0"/>
              <a:t> </a:t>
            </a:r>
          </a:p>
          <a:p>
            <a:pPr marL="457200" indent="-271463">
              <a:buFont typeface="Wingdings" panose="05000000000000000000" pitchFamily="2" charset="2"/>
              <a:buChar char="Ø"/>
            </a:pPr>
            <a:r>
              <a:rPr lang="en-GB" sz="2800" dirty="0" smtClean="0"/>
              <a:t> within </a:t>
            </a:r>
            <a:r>
              <a:rPr lang="en-GB" sz="2800" dirty="0"/>
              <a:t>the constraints of staffing and resources</a:t>
            </a:r>
          </a:p>
          <a:p>
            <a:pPr marL="452437"/>
            <a:endParaRPr lang="en-GB" sz="1000" dirty="0"/>
          </a:p>
          <a:p>
            <a:pPr marL="320675" indent="-307975">
              <a:buFont typeface="Arial" panose="020B0604020202020204" pitchFamily="34" charset="0"/>
              <a:buChar char="•"/>
            </a:pPr>
            <a:r>
              <a:rPr lang="en-GB" sz="2800" dirty="0"/>
              <a:t>Are aware that there is no ‘one size fits all’</a:t>
            </a:r>
          </a:p>
          <a:p>
            <a:pPr marL="320675">
              <a:buFont typeface="Wingdings" panose="05000000000000000000" pitchFamily="2" charset="2"/>
              <a:buChar char="Ø"/>
            </a:pPr>
            <a:r>
              <a:rPr lang="en-GB" sz="2800" dirty="0" smtClean="0"/>
              <a:t> decisions </a:t>
            </a:r>
            <a:r>
              <a:rPr lang="en-GB" sz="2800" dirty="0"/>
              <a:t>need to focus on providing learning pathways that meet the needs of all their young people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working consistently well?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CBA7F1-0C5F-944C-9396-21C095E84CD8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A55DBF7-DA10-5044-91F9-1AE66F47D3B6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7965C77A-405F-B34D-A002-F30CD9D18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4BB9D5B-1FA7-DD4F-AE12-5E4B72EB955F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0" name="Rectangle 1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CBA9017-404D-3143-A73E-8C8D32A98452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34844F5-BD6F-C74C-90FB-71FF87284525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20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50" y="1828800"/>
            <a:ext cx="8093126" cy="3489434"/>
          </a:xfrm>
        </p:spPr>
        <p:txBody>
          <a:bodyPr lIns="0" tIns="0" rIns="0" bIns="0" numCol="1" spcCol="180000"/>
          <a:lstStyle/>
          <a:p>
            <a:r>
              <a:rPr lang="en-GB" sz="2800" b="1" dirty="0"/>
              <a:t>Senior leaders:</a:t>
            </a:r>
            <a:endParaRPr lang="en-GB" sz="1000" b="1" dirty="0"/>
          </a:p>
          <a:p>
            <a:pPr marL="293688" indent="-293688">
              <a:buFont typeface="Arial" panose="020B0604020202020204" pitchFamily="34" charset="0"/>
              <a:buChar char="•"/>
            </a:pPr>
            <a:r>
              <a:rPr lang="en-GB" sz="2800" dirty="0"/>
              <a:t>Play an important role in managing the pace of change within schools to bring about sustained improvements in outcomes for learners.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working consistently well?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8F33A48-BCCE-6C46-866D-6D7C84F11671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806D887-9B9A-8C49-B795-B5CC05AA987E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01B5575-DF1F-C445-8616-C2962B68F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48D2A7B-0D9E-D447-ADA1-4F12C351BF59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2E42FAD-A4B8-F448-8B04-D8B81B7EEB61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31EF3F4-56C8-1A4A-84F1-96F6378C71A9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47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Secondary schools becoming more flexible and innovative in the range of provision on offer in the senior phase.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Effective partnerships with other schools, colleges, employers and third sector organisations </a:t>
            </a:r>
            <a:r>
              <a:rPr lang="en-GB" sz="2800" dirty="0" smtClean="0"/>
              <a:t>are enhancing </a:t>
            </a:r>
            <a:r>
              <a:rPr lang="en-GB" sz="2800" dirty="0"/>
              <a:t>the curriculum offer, including to provide vocational pathways. 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Secondary curriculum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9B05CC-6906-F248-9118-D2D2392A4C5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C975FFC-DA39-C14B-9DCB-B67CB663E7F3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C158783-52C7-4C42-93FD-789450260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CEDE487-191A-3345-9CF3-DB62DF4A0941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8" name="Rectangl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C702712-E8EC-1745-A835-863018B0E86A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5850EE-6535-1B40-BF46-CB5F603FD6D9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63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An increased learner-centred focus by building senior phase learning pathways around young people’s choices, needs and aspirations.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Positive relationships creating a supportive</a:t>
            </a:r>
            <a:r>
              <a:rPr lang="en-GB" sz="2800" b="1" dirty="0"/>
              <a:t> </a:t>
            </a:r>
            <a:r>
              <a:rPr lang="en-GB" sz="2800" dirty="0"/>
              <a:t>climate for learning in secondary schools with the wellbeing of young people at the heart of the ethos and life of schools.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Secondary curriculum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9ACB1F-844B-FA43-86B6-B387CF1C9CA4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4200BCF-56FE-3B49-A25B-CE4AD45A25C5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92307A8A-EA5E-144D-866B-EB5433A75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C708286-D1D3-4740-BDD5-A25956C05F70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AB4C262-4171-6B41-8932-FFA2163FE68C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1B82458-8681-1847-AFCB-F1D34B6EFD05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2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Young people having a wide range of opportunities for achievement beyond the classroom.</a:t>
            </a:r>
            <a:endParaRPr lang="en-GB" sz="1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An increase in the percentage of young people moving from school to a positive destination</a:t>
            </a:r>
            <a:r>
              <a:rPr lang="en-GB" dirty="0"/>
              <a:t>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Secondary curriculum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9ACB1F-844B-FA43-86B6-B387CF1C9CA4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4200BCF-56FE-3B49-A25B-CE4AD45A25C5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92307A8A-EA5E-144D-866B-EB5433A75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15AA94A-6CC7-1A46-9DD0-98C78B3B1ADB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6993D23-106E-494B-B450-6F30B560210E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BE9DC28-7EB5-414A-8B4C-27B06144A655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97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/>
              <a:t>These positive improvements in the secondary curriculum mean schools are well placed to realise the full benefits of school empowerment in relation to curriculum leadership.</a:t>
            </a:r>
            <a:endParaRPr lang="en-GB" sz="1000" dirty="0"/>
          </a:p>
          <a:p>
            <a:pPr marL="714375" indent="-261938">
              <a:buFont typeface="Wingdings" panose="05000000000000000000" pitchFamily="2" charset="2"/>
              <a:buChar char="Ø"/>
            </a:pPr>
            <a:r>
              <a:rPr lang="en-GB" sz="2800" dirty="0" smtClean="0"/>
              <a:t> Now </a:t>
            </a:r>
            <a:r>
              <a:rPr lang="en-GB" sz="2800" dirty="0"/>
              <a:t>need to be more creative and innovative in developing and delivering a curriculum to meet the needs of learners and the local context.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improving?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6886E-CFCA-E74E-92AD-5A9B060235D4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Secondary curriculum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9ACB1F-844B-FA43-86B6-B387CF1C9CA4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4200BCF-56FE-3B49-A25B-CE4AD45A25C5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92307A8A-EA5E-144D-866B-EB5433A75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192FA61-0333-DA40-AA3C-320A4FB765ED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45338F3-6390-034F-BD68-8D2AAA9B45BA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5DCCC7-5729-9344-A4F6-0BD64F33FFC0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9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lvl="0"/>
            <a:r>
              <a:rPr lang="en-GB" sz="2800" dirty="0"/>
              <a:t>Improving further improve the quality of the BGE curriculum: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as a driver to raise attainment both in S1-S3 and in the senior phase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by providing a range of learning pathways for young people from </a:t>
            </a:r>
            <a:r>
              <a:rPr lang="en-GB" sz="2800" dirty="0" err="1"/>
              <a:t>S1-S3</a:t>
            </a:r>
            <a:r>
              <a:rPr lang="en-GB" sz="2800" dirty="0"/>
              <a:t> which build on their prior learning and achievement.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6BB83F8-7706-6D4F-9B93-092240EAE092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0F15FC-716F-3743-BF52-76CD97B0F047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820CE8-BE73-C445-99A0-148658A3D131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53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lvl="0"/>
            <a:r>
              <a:rPr lang="en-GB" sz="2800" dirty="0"/>
              <a:t>Developing approaches to monitoring and tracking of young people’s attainment and achievement in the BGE in order to: 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analyse progress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evaluate the success of interventions for raising attainment of young people 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ensure appropriate progression pathways into the senior phase. 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solidFill>
                  <a:srgbClr val="004297"/>
                </a:solidFill>
              </a:rPr>
              <a:t>Secondary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1C11F8A-A08F-BB4D-987E-D558BA95857F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F429CB5-C117-254F-B8B5-5AF8FA1D09D1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AD6126-BBBB-FC45-99FF-21540D7242A7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6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D24A4AF-B183-EA40-8024-7D5B4A8BB8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0" t="2084" r="11098"/>
          <a:stretch/>
        </p:blipFill>
        <p:spPr>
          <a:xfrm>
            <a:off x="155575" y="0"/>
            <a:ext cx="2789237" cy="5966459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2307DFFC-ED2B-CD4C-82DE-C8A1E4C62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8523" y="549275"/>
            <a:ext cx="4954627" cy="755650"/>
          </a:xfrm>
          <a:noFill/>
        </p:spPr>
        <p:txBody>
          <a:bodyPr>
            <a:noAutofit/>
          </a:bodyPr>
          <a:lstStyle/>
          <a:p>
            <a:r>
              <a:rPr lang="en-GB" sz="3200" dirty="0"/>
              <a:t>Scrutiny</a:t>
            </a:r>
            <a:r>
              <a:rPr lang="en-GB" sz="3200" dirty="0">
                <a:solidFill>
                  <a:srgbClr val="004297"/>
                </a:solidFill>
              </a:rPr>
              <a:t> findings</a:t>
            </a:r>
            <a:endParaRPr lang="en-US" sz="3200" dirty="0">
              <a:solidFill>
                <a:srgbClr val="004297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A479FB-E490-CA40-B17C-EEE72945C9A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71F484-78CF-1A46-BF4C-6557B8DDF466}"/>
              </a:ext>
            </a:extLst>
          </p:cNvPr>
          <p:cNvSpPr txBox="1">
            <a:spLocks/>
          </p:cNvSpPr>
          <p:nvPr/>
        </p:nvSpPr>
        <p:spPr>
          <a:xfrm>
            <a:off x="3395664" y="1808164"/>
            <a:ext cx="7329164" cy="3929695"/>
          </a:xfrm>
          <a:prstGeom prst="rect">
            <a:avLst/>
          </a:prstGeom>
          <a:noFill/>
        </p:spPr>
        <p:txBody>
          <a:bodyPr wrap="square" lIns="0" tIns="0" rIns="0" bIns="0" numCol="1" spcCol="540000" rtlCol="0">
            <a:noAutofit/>
          </a:bodyPr>
          <a:lstStyle/>
          <a:p>
            <a:pPr marL="355600" indent="-341313">
              <a:spcAft>
                <a:spcPts val="2400"/>
              </a:spcAft>
              <a:buFont typeface="+mj-lt"/>
              <a:buAutoNum type="arabicPeriod" startAt="6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Providing flexible progression pathways in the senior phase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 startAt="6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Using the four contexts of the curriculum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 startAt="6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Providing the universal support entitlement</a:t>
            </a:r>
          </a:p>
          <a:p>
            <a:pPr marL="365125" indent="-349250">
              <a:spcAft>
                <a:spcPts val="2400"/>
              </a:spcAft>
              <a:buFont typeface="+mj-lt"/>
              <a:buAutoNum type="arabicPeriod" startAt="6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Conclusions and recommendations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7BB362-D7D8-AF4E-BC45-F07380BF34DD}"/>
              </a:ext>
            </a:extLst>
          </p:cNvPr>
          <p:cNvCxnSpPr>
            <a:cxnSpLocks/>
          </p:cNvCxnSpPr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BCBD0C7-E566-3E40-8FBB-6C70126A1336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A06DCD-8E5A-7A49-8281-3ECDF2EF2565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8F215D-A2C9-0B4D-B9F2-4CD077E095A3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71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lvl="0"/>
            <a:r>
              <a:rPr lang="en-GB" sz="2800" dirty="0"/>
              <a:t>Ensuring learning pathways: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are planned as a coherent experience across all aspects of the curriculum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support young people to make better connections across their learning. 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9F33790-D3D7-2148-B24E-C9632B5D9CA4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44F86FA-6A84-4047-A12D-5DD98C843706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FE664E5-EBB3-474C-87EB-08442CCAC86C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54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lvl="0"/>
            <a:r>
              <a:rPr lang="en-GB" sz="2800" dirty="0"/>
              <a:t>Building on the approaches to supporting young people in </a:t>
            </a:r>
            <a:r>
              <a:rPr lang="en-GB" sz="2800" b="1" dirty="0"/>
              <a:t>gaining and improving their skills</a:t>
            </a:r>
            <a:r>
              <a:rPr lang="en-GB" sz="2800" dirty="0"/>
              <a:t>: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through opportunities for personal achievement 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by planning learning as part of a coherent and progressive experience. 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B57579D-1BEF-C643-AACA-DAE0571AE695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B01DF4E-9A73-EB49-A5FA-40144EB785CA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1046C9E-BEF7-1E4C-8C80-19750D371C65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07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lvl="0"/>
            <a:r>
              <a:rPr lang="en-GB" sz="2800" dirty="0"/>
              <a:t>Continuing to improve approaches to providing the universal support entitlement for young people: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to better support them in reflecting on and reviewing their progress, attainment and achievement 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across all their learning </a:t>
            </a:r>
            <a:endParaRPr lang="en-GB" sz="1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800" dirty="0"/>
              <a:t>in making informed choices.  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2CFC19B-8F05-9F49-909D-4148C398EBE3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6428F9F-38A2-E643-9A7F-5A837521ACAF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DE84787-D57D-5842-989E-F0938B38953B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958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Increase the pace of progress in the implementation of DYW priorities in order to realise its ambitions.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Better support young people to understanding the range of learning pathways and courses available to them, particularly vocational courses.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FA05F12-16B3-2F42-907F-526E507D7A0B}"/>
              </a:ext>
            </a:extLst>
          </p:cNvPr>
          <p:cNvSpPr txBox="1"/>
          <p:nvPr/>
        </p:nvSpPr>
        <p:spPr>
          <a:xfrm>
            <a:off x="4515797" y="6279021"/>
            <a:ext cx="30873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5810D6A-0C4F-C341-93FD-6973521B819B}"/>
              </a:ext>
            </a:extLst>
          </p:cNvPr>
          <p:cNvSpPr/>
          <p:nvPr/>
        </p:nvSpPr>
        <p:spPr>
          <a:xfrm>
            <a:off x="4514329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83AC5C-969F-8E44-8CEF-15F99C89DA5D}"/>
              </a:ext>
            </a:extLst>
          </p:cNvPr>
          <p:cNvSpPr/>
          <p:nvPr/>
        </p:nvSpPr>
        <p:spPr>
          <a:xfrm>
            <a:off x="7389750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9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lvl="0"/>
            <a:r>
              <a:rPr lang="en-GB" sz="2800" dirty="0"/>
              <a:t>Further developing approaches to ongoing evaluation of curriculum development and change:</a:t>
            </a:r>
            <a:endParaRPr lang="en-GB" sz="1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to ensure the curriculum continues to evolve to take account of:</a:t>
            </a:r>
            <a:endParaRPr lang="en-GB" sz="1000" dirty="0"/>
          </a:p>
          <a:p>
            <a:pPr marL="342900" lvl="0" indent="14288">
              <a:buFont typeface="Wingdings" panose="05000000000000000000" pitchFamily="2" charset="2"/>
              <a:buChar char="Ø"/>
            </a:pPr>
            <a:r>
              <a:rPr lang="en-GB" sz="2800" dirty="0"/>
              <a:t>the needs of the differing cohorts of young people</a:t>
            </a:r>
            <a:endParaRPr lang="en-GB" sz="1000" dirty="0"/>
          </a:p>
          <a:p>
            <a:pPr marL="342900" lvl="0" indent="14288">
              <a:buFont typeface="Wingdings" panose="05000000000000000000" pitchFamily="2" charset="2"/>
              <a:buChar char="Ø"/>
            </a:pPr>
            <a:r>
              <a:rPr lang="en-GB" sz="2800" dirty="0"/>
              <a:t>the changing external environment. </a:t>
            </a:r>
          </a:p>
          <a:p>
            <a:pPr marL="184150" lvl="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are the challenges and areas for improvement?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47BB-BA6B-6444-BD56-7F151B6FB2C5}"/>
              </a:ext>
            </a:extLst>
          </p:cNvPr>
          <p:cNvSpPr txBox="1"/>
          <p:nvPr/>
        </p:nvSpPr>
        <p:spPr>
          <a:xfrm>
            <a:off x="658813" y="599090"/>
            <a:ext cx="26939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3A5121-7904-3142-BAF1-321C929E80B3}"/>
              </a:ext>
            </a:extLst>
          </p:cNvPr>
          <p:cNvGrpSpPr/>
          <p:nvPr/>
        </p:nvGrpSpPr>
        <p:grpSpPr>
          <a:xfrm>
            <a:off x="1055688" y="1808163"/>
            <a:ext cx="1904762" cy="1904762"/>
            <a:chOff x="1055688" y="1808163"/>
            <a:chExt cx="1904762" cy="190476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6E9451-D3A5-3344-8F56-1AE881CB143B}"/>
                </a:ext>
              </a:extLst>
            </p:cNvPr>
            <p:cNvSpPr/>
            <p:nvPr/>
          </p:nvSpPr>
          <p:spPr>
            <a:xfrm>
              <a:off x="1055688" y="1808163"/>
              <a:ext cx="1904762" cy="1904762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6D6C53-07D6-BF48-8F29-98889C48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3051" y="2205526"/>
              <a:ext cx="1110037" cy="111003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4E3E9D1-D078-2845-8083-409EF3E9F200}"/>
              </a:ext>
            </a:extLst>
          </p:cNvPr>
          <p:cNvSpPr txBox="1"/>
          <p:nvPr/>
        </p:nvSpPr>
        <p:spPr>
          <a:xfrm>
            <a:off x="5010323" y="6265573"/>
            <a:ext cx="209833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B3D236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AD4A58-9A03-CF42-8D98-A3C47C93F0AE}"/>
              </a:ext>
            </a:extLst>
          </p:cNvPr>
          <p:cNvSpPr/>
          <p:nvPr/>
        </p:nvSpPr>
        <p:spPr>
          <a:xfrm>
            <a:off x="501187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BCF450-C1CE-5E41-BC3B-80FD431FF70D}"/>
              </a:ext>
            </a:extLst>
          </p:cNvPr>
          <p:cNvSpPr/>
          <p:nvPr/>
        </p:nvSpPr>
        <p:spPr>
          <a:xfrm>
            <a:off x="686531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55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3661"/>
            <a:ext cx="8137525" cy="4227653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b="1" dirty="0"/>
              <a:t>Over period 2015 -18 :</a:t>
            </a:r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800" dirty="0"/>
              <a:t>Introduction of National Benchmarks and </a:t>
            </a:r>
            <a:r>
              <a:rPr lang="en-GB" sz="2800" dirty="0" err="1" smtClean="0"/>
              <a:t>SNSAs</a:t>
            </a:r>
            <a:endParaRPr lang="en-GB" sz="2800" dirty="0"/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800" dirty="0"/>
              <a:t>Updated national guidance on expectations of S3</a:t>
            </a:r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800" dirty="0"/>
              <a:t>Qualifications continued to evolved and develop</a:t>
            </a:r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800" dirty="0"/>
              <a:t>Priority given to excellence and equity in education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endParaRPr lang="en-GB" sz="2800" b="1" dirty="0">
              <a:solidFill>
                <a:schemeClr val="accent1"/>
              </a:solidFill>
              <a:latin typeface="Arial"/>
            </a:endParaRPr>
          </a:p>
          <a:p>
            <a:r>
              <a:rPr lang="en-GB" sz="2800" b="1" dirty="0">
                <a:latin typeface="Arial"/>
              </a:rPr>
              <a:t>1. </a:t>
            </a:r>
            <a:r>
              <a:rPr lang="en-GB" sz="2800" b="1" dirty="0"/>
              <a:t>Context for curriculum change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>
            <a:cxnSpLocks/>
          </p:cNvCxnSpPr>
          <p:nvPr/>
        </p:nvCxnSpPr>
        <p:spPr>
          <a:xfrm>
            <a:off x="658813" y="1536192"/>
            <a:ext cx="10837862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F7A2BB0-8715-394B-8E3E-5067064C4171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A35808-00F3-A648-AD6E-20DA144B00F7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495BF1-61F6-9D4D-A491-54BC2CFF8FA9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37FE29-1E8B-C341-8C92-CE50C0D02541}"/>
              </a:ext>
            </a:extLst>
          </p:cNvPr>
          <p:cNvGrpSpPr/>
          <p:nvPr/>
        </p:nvGrpSpPr>
        <p:grpSpPr>
          <a:xfrm>
            <a:off x="9174997" y="1817599"/>
            <a:ext cx="3017004" cy="2871876"/>
            <a:chOff x="9174997" y="1817599"/>
            <a:chExt cx="3017004" cy="287187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1218AD7-DDBD-1146-B122-99BAD93544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71" t="8897" r="18871" b="17627"/>
            <a:stretch/>
          </p:blipFill>
          <p:spPr>
            <a:xfrm>
              <a:off x="9177393" y="1817599"/>
              <a:ext cx="3014608" cy="2871876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046FCED-B441-3344-BA98-7A616087B3B9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208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800" b="1" dirty="0"/>
              <a:t>2. Curriculum empowerment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6BFD47AA-228E-1840-B548-7BEA5E41A956}"/>
              </a:ext>
            </a:extLst>
          </p:cNvPr>
          <p:cNvGrpSpPr/>
          <p:nvPr/>
        </p:nvGrpSpPr>
        <p:grpSpPr>
          <a:xfrm>
            <a:off x="-2844403" y="1808163"/>
            <a:ext cx="2340843" cy="2340843"/>
            <a:chOff x="860291" y="1808163"/>
            <a:chExt cx="2340843" cy="234084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B787D83-1BD9-0A4D-AB7A-70F82E303F4D}"/>
                </a:ext>
              </a:extLst>
            </p:cNvPr>
            <p:cNvSpPr/>
            <p:nvPr/>
          </p:nvSpPr>
          <p:spPr>
            <a:xfrm>
              <a:off x="860291" y="1808163"/>
              <a:ext cx="2340843" cy="2340843"/>
            </a:xfrm>
            <a:prstGeom prst="ellipse">
              <a:avLst/>
            </a:prstGeom>
            <a:solidFill>
              <a:srgbClr val="00ABB5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DDD6BEE6-E88B-A64E-A6BD-7D3D9210A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06656" y="2154528"/>
              <a:ext cx="1648113" cy="1648113"/>
            </a:xfrm>
            <a:prstGeom prst="rect">
              <a:avLst/>
            </a:prstGeom>
          </p:spPr>
        </p:pic>
      </p:grp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E4E00B0-DD08-A14F-B8FE-ABC1ECB007C9}"/>
              </a:ext>
            </a:extLst>
          </p:cNvPr>
          <p:cNvSpPr txBox="1">
            <a:spLocks/>
          </p:cNvSpPr>
          <p:nvPr/>
        </p:nvSpPr>
        <p:spPr bwMode="auto">
          <a:xfrm>
            <a:off x="658813" y="1823661"/>
            <a:ext cx="8137525" cy="422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180000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Embracing empowerment to design and deliver curriculum to meet local needs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Strong senior leadership, effective self-evaluation and professional learning are key drivers in delivering high-quality curriculum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PTs and FHs are key leaders of learning, teaching and curriculum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More </a:t>
            </a:r>
            <a:r>
              <a:rPr lang="en-GB" sz="2800" dirty="0" smtClean="0"/>
              <a:t>involvement of families </a:t>
            </a:r>
            <a:r>
              <a:rPr lang="en-GB" sz="2800" dirty="0"/>
              <a:t>and young </a:t>
            </a:r>
            <a:r>
              <a:rPr lang="en-GB" sz="2800" dirty="0" smtClean="0"/>
              <a:t>people</a:t>
            </a:r>
            <a:endParaRPr lang="en-GB" sz="2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3023608-BA78-9443-9D1A-DB389618C3C3}"/>
              </a:ext>
            </a:extLst>
          </p:cNvPr>
          <p:cNvGrpSpPr/>
          <p:nvPr/>
        </p:nvGrpSpPr>
        <p:grpSpPr>
          <a:xfrm>
            <a:off x="9174997" y="1817599"/>
            <a:ext cx="3146156" cy="2871876"/>
            <a:chOff x="9174997" y="1817599"/>
            <a:chExt cx="3146156" cy="287187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66236FF-2D76-354B-AD59-A056DCCD1F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02" r="11079"/>
            <a:stretch/>
          </p:blipFill>
          <p:spPr>
            <a:xfrm>
              <a:off x="9175711" y="1817599"/>
              <a:ext cx="3016290" cy="2871876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610724B-BA07-2F4B-81B3-850B980F4A58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146156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82BDD1B-C1B9-DD4C-B53C-9FEDB40724F9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21" name="Rectangl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60B8CA8-DCEC-1744-B147-DA4CBD236B18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2E81C3C-3798-C04E-B979-3D140DA4D462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26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828800"/>
            <a:ext cx="7725770" cy="3489434"/>
          </a:xfrm>
        </p:spPr>
        <p:txBody>
          <a:bodyPr lIns="0" tIns="0" rIns="0" bIns="0" numCol="1" spcCol="180000"/>
          <a:lstStyle/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Clear curriculum rationale linked to vision values and aims</a:t>
            </a:r>
            <a:endParaRPr lang="en-GB" sz="1000" dirty="0"/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Using wide range of evidence and information to inform curriculum development</a:t>
            </a:r>
            <a:endParaRPr lang="en-GB" sz="1000" dirty="0"/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Decisions about the curriculum framework within the school’s local context take account of a number of factors to support improvement</a:t>
            </a:r>
          </a:p>
          <a:p>
            <a:pPr marL="277813" lvl="0" indent="-277813">
              <a:spcBef>
                <a:spcPts val="0"/>
              </a:spcBef>
              <a:spcAft>
                <a:spcPts val="1200"/>
              </a:spcAft>
            </a:pPr>
            <a:endParaRPr lang="en-GB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7105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r>
              <a:rPr lang="en-GB" sz="2800" b="1" dirty="0"/>
              <a:t>3. Developing the school curriculum rationale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5CB2093-4670-8F40-8257-319AFA63ACC0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9" name="Rectangle 1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83F3ECD-BE4F-F94F-A781-BA461B08033B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6B0BE7-6748-4246-A210-4736B02EC14A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A1F911-7682-6849-BE9D-6CF8DA2677BA}"/>
              </a:ext>
            </a:extLst>
          </p:cNvPr>
          <p:cNvGrpSpPr/>
          <p:nvPr/>
        </p:nvGrpSpPr>
        <p:grpSpPr>
          <a:xfrm>
            <a:off x="9174997" y="1808163"/>
            <a:ext cx="3017004" cy="2881312"/>
            <a:chOff x="9174997" y="1808163"/>
            <a:chExt cx="3017004" cy="288131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9D038DD-7B79-2D4C-A925-307ECD3AB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25" t="10513" r="22955" b="5845"/>
            <a:stretch/>
          </p:blipFill>
          <p:spPr>
            <a:xfrm>
              <a:off x="9175711" y="1808163"/>
              <a:ext cx="3016290" cy="2881312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BF214B9-749C-A34C-9EB3-A7F7006A4BF3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71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992385" cy="3120298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Examples of factors influencing curriculum rationale - how to: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Raise attainment and achievement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Build on prior learning, support interest and aspirations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Increase range of learning pathways 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7105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3. Developing the school curriculum rationale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D6CBEFD-B7BF-E845-9288-51A281E4F9E8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3" name="Rectangl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FB0B061-797D-3E4C-878B-3AAA8ACBE452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813C30-9E69-F44C-BE32-F22E7581FD60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A1F911-7682-6849-BE9D-6CF8DA2677BA}"/>
              </a:ext>
            </a:extLst>
          </p:cNvPr>
          <p:cNvGrpSpPr/>
          <p:nvPr/>
        </p:nvGrpSpPr>
        <p:grpSpPr>
          <a:xfrm>
            <a:off x="9174997" y="1808163"/>
            <a:ext cx="3017004" cy="2881312"/>
            <a:chOff x="9174997" y="1808163"/>
            <a:chExt cx="3017004" cy="288131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9D038DD-7B79-2D4C-A925-307ECD3AB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25" t="10513" r="22955" b="5845"/>
            <a:stretch/>
          </p:blipFill>
          <p:spPr>
            <a:xfrm>
              <a:off x="9175711" y="1808163"/>
              <a:ext cx="3016290" cy="2881312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F214B9-749C-A34C-9EB3-A7F7006A4BF3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804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08163"/>
            <a:ext cx="7992385" cy="3120298"/>
          </a:xfrm>
        </p:spPr>
        <p:txBody>
          <a:bodyPr lIns="0" tIns="0" rIns="0" bIns="0" numCol="1" spcCol="180000"/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Examples of factors influencing curriculum rationale - how to: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Develop skills through opportunities for personal achievement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More time for in-depth learning</a:t>
            </a:r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Debate about number of subjects/courses in any one year in senior phase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7105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3. Developing the school curriculum rationale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4A51640-359B-654B-97F5-81ECF0FB2E27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3" name="Rectangl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7CDBF27-A8C3-F245-B026-2B969483A967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0BC7B9C-DFBC-AB43-B092-B07A94FB79FE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A1F911-7682-6849-BE9D-6CF8DA2677BA}"/>
              </a:ext>
            </a:extLst>
          </p:cNvPr>
          <p:cNvGrpSpPr/>
          <p:nvPr/>
        </p:nvGrpSpPr>
        <p:grpSpPr>
          <a:xfrm>
            <a:off x="9174997" y="1808163"/>
            <a:ext cx="3017004" cy="2881312"/>
            <a:chOff x="9174997" y="1808163"/>
            <a:chExt cx="3017004" cy="288131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9D038DD-7B79-2D4C-A925-307ECD3AB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25" t="10513" r="22955" b="5845"/>
            <a:stretch/>
          </p:blipFill>
          <p:spPr>
            <a:xfrm>
              <a:off x="9175711" y="1808163"/>
              <a:ext cx="3016290" cy="2881312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F214B9-749C-A34C-9EB3-A7F7006A4BF3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96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828800"/>
            <a:ext cx="8137525" cy="4088524"/>
          </a:xfrm>
        </p:spPr>
        <p:txBody>
          <a:bodyPr lIns="0" tIns="0" rIns="0" bIns="0" numCol="1" spcCol="180000"/>
          <a:lstStyle/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Effective pastoral transitions from primary to secondary schools</a:t>
            </a:r>
            <a:endParaRPr lang="en-GB" sz="1000" dirty="0"/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Curriculum not yet experienced as coherent whole when moving from P7 to S1</a:t>
            </a:r>
            <a:endParaRPr lang="en-GB" sz="1000" dirty="0"/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Further work required across all curriculum areas to jointly plan programmes of learning across primary and secondary</a:t>
            </a:r>
          </a:p>
          <a:p>
            <a:pPr marL="277813" lvl="0" indent="-263525">
              <a:spcBef>
                <a:spcPts val="0"/>
              </a:spcBef>
              <a:spcAft>
                <a:spcPts val="1200"/>
              </a:spcAft>
            </a:pPr>
            <a:endParaRPr lang="en-GB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endParaRPr lang="en-GB" sz="2800" dirty="0"/>
          </a:p>
          <a:p>
            <a:r>
              <a:rPr lang="en-GB" sz="2800" b="1" dirty="0"/>
              <a:t>4. Providing a coherent curriculum 3-18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19FE2-4902-2D40-9387-16628D3702F8}"/>
              </a:ext>
            </a:extLst>
          </p:cNvPr>
          <p:cNvSpPr txBox="1"/>
          <p:nvPr/>
        </p:nvSpPr>
        <p:spPr>
          <a:xfrm>
            <a:off x="658813" y="558904"/>
            <a:ext cx="27368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curriculum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E42CDF3E-89B8-EE4E-8B22-9B5F74A47CDA}"/>
              </a:ext>
            </a:extLst>
          </p:cNvPr>
          <p:cNvGrpSpPr/>
          <p:nvPr/>
        </p:nvGrpSpPr>
        <p:grpSpPr>
          <a:xfrm>
            <a:off x="9174997" y="1811271"/>
            <a:ext cx="3017003" cy="2878203"/>
            <a:chOff x="9174997" y="1811271"/>
            <a:chExt cx="3017003" cy="287820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196927C-4559-5D44-898A-36BA7F112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74"/>
            <a:stretch/>
          </p:blipFill>
          <p:spPr>
            <a:xfrm>
              <a:off x="9177393" y="1811271"/>
              <a:ext cx="3014607" cy="2878203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6B31B23-979F-DF44-9252-9B5E65266662}"/>
                </a:ext>
              </a:extLst>
            </p:cNvPr>
            <p:cNvCxnSpPr>
              <a:cxnSpLocks/>
            </p:cNvCxnSpPr>
            <p:nvPr/>
          </p:nvCxnSpPr>
          <p:spPr>
            <a:xfrm>
              <a:off x="9174997" y="4651967"/>
              <a:ext cx="3017003" cy="0"/>
            </a:xfrm>
            <a:prstGeom prst="line">
              <a:avLst/>
            </a:prstGeom>
            <a:ln w="127000">
              <a:solidFill>
                <a:srgbClr val="00AB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DE334B6-8B59-7C43-A129-99A5724E4DB6}"/>
              </a:ext>
            </a:extLst>
          </p:cNvPr>
          <p:cNvSpPr txBox="1"/>
          <p:nvPr/>
        </p:nvSpPr>
        <p:spPr>
          <a:xfrm>
            <a:off x="4248897" y="6279021"/>
            <a:ext cx="36211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4297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ABB5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kumimoji="0" lang="en-GB" sz="2200" b="1" i="0" u="none" strike="noStrike" kern="1200" cap="none" spc="0" normalizeH="0" baseline="0" noProof="0" dirty="0" err="1">
              <a:ln>
                <a:noFill/>
              </a:ln>
              <a:solidFill>
                <a:srgbClr val="00ABB5"/>
              </a:solidFill>
              <a:effectLst/>
              <a:uLnTx/>
              <a:uFillTx/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3" name="Rectangl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67E60BF-1E94-6143-96DB-66BCA2827C2C}"/>
              </a:ext>
            </a:extLst>
          </p:cNvPr>
          <p:cNvSpPr/>
          <p:nvPr/>
        </p:nvSpPr>
        <p:spPr>
          <a:xfrm>
            <a:off x="4191601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2A3C3E5-35FD-8A48-B994-245D0BDAC006}"/>
              </a:ext>
            </a:extLst>
          </p:cNvPr>
          <p:cNvSpPr/>
          <p:nvPr/>
        </p:nvSpPr>
        <p:spPr>
          <a:xfrm>
            <a:off x="7645244" y="6322435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51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8" grpId="0"/>
    </p:bldLst>
  </p:timing>
</p:sld>
</file>

<file path=ppt/theme/theme1.xml><?xml version="1.0" encoding="utf-8"?>
<a:theme xmlns:a="http://schemas.openxmlformats.org/drawingml/2006/main" name="Powerpoint_templat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C8A5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FFFFFF"/>
        </a:dk1>
        <a:lt1>
          <a:srgbClr val="FFFFFF"/>
        </a:lt1>
        <a:dk2>
          <a:srgbClr val="FFFFFF"/>
        </a:dk2>
        <a:lt2>
          <a:srgbClr val="808080"/>
        </a:lt2>
        <a:accent1>
          <a:srgbClr val="009BAA"/>
        </a:accent1>
        <a:accent2>
          <a:srgbClr val="B2D235"/>
        </a:accent2>
        <a:accent3>
          <a:srgbClr val="FFFFFF"/>
        </a:accent3>
        <a:accent4>
          <a:srgbClr val="DADADA"/>
        </a:accent4>
        <a:accent5>
          <a:srgbClr val="AACBD2"/>
        </a:accent5>
        <a:accent6>
          <a:srgbClr val="A1BE2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CDC23D987C44B816AEEDA25B50CC4" ma:contentTypeVersion="0" ma:contentTypeDescription="Create a new document." ma:contentTypeScope="" ma:versionID="b6878043c1e9ea6bb1d8ccfc5647808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c96ba11fc0b0f11135d6dc28d8a2ff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75B553-2AE0-4B0C-913C-4B15DEBD22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62884D-D5C0-450B-A88F-C4FBAB0CDE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7967039-C71A-4B84-9858-0728C216CC08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6398</TotalTime>
  <Words>2225</Words>
  <Application>Microsoft Office PowerPoint</Application>
  <PresentationFormat>Widescreen</PresentationFormat>
  <Paragraphs>274</Paragraphs>
  <Slides>34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Arial Unicode MS</vt:lpstr>
      <vt:lpstr>Calibri</vt:lpstr>
      <vt:lpstr>Calibri Light</vt:lpstr>
      <vt:lpstr>Lato</vt:lpstr>
      <vt:lpstr>Lucida Grande</vt:lpstr>
      <vt:lpstr>Wingdings</vt:lpstr>
      <vt:lpstr>Powerpoint_template</vt:lpstr>
      <vt:lpstr>Custom Design</vt:lpstr>
      <vt:lpstr>1_Custom Design</vt:lpstr>
      <vt:lpstr>PowerPoint Presentation</vt:lpstr>
      <vt:lpstr>Scrutiny findings</vt:lpstr>
      <vt:lpstr>Scrutiny findings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DLECJGEdS@gov.scot</dc:creator>
  <cp:lastModifiedBy>McIver V (Valerie)</cp:lastModifiedBy>
  <cp:revision>353</cp:revision>
  <cp:lastPrinted>2020-03-11T13:15:49Z</cp:lastPrinted>
  <dcterms:created xsi:type="dcterms:W3CDTF">2019-05-28T13:41:58Z</dcterms:created>
  <dcterms:modified xsi:type="dcterms:W3CDTF">2020-12-08T12:18:10Z</dcterms:modified>
</cp:coreProperties>
</file>