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
  </p:notesMasterIdLst>
  <p:sldIdLst>
    <p:sldId id="260" r:id="rId2"/>
    <p:sldId id="259" r:id="rId3"/>
    <p:sldId id="261" r:id="rId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EDC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39"/>
    <p:restoredTop sz="94663"/>
  </p:normalViewPr>
  <p:slideViewPr>
    <p:cSldViewPr snapToGrid="0">
      <p:cViewPr varScale="1">
        <p:scale>
          <a:sx n="68" d="100"/>
          <a:sy n="68" d="100"/>
        </p:scale>
        <p:origin x="510"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351C643-D55E-4EEA-A071-400F82D37146}" type="datetimeFigureOut">
              <a:rPr lang="en-GB" smtClean="0"/>
              <a:t>19/03/2021</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29241DF-0B4C-4350-B69D-F3507402665E}" type="slidenum">
              <a:rPr lang="en-GB" smtClean="0"/>
              <a:t>‹#›</a:t>
            </a:fld>
            <a:endParaRPr lang="en-GB"/>
          </a:p>
        </p:txBody>
      </p:sp>
    </p:spTree>
    <p:extLst>
      <p:ext uri="{BB962C8B-B14F-4D97-AF65-F5344CB8AC3E}">
        <p14:creationId xmlns:p14="http://schemas.microsoft.com/office/powerpoint/2010/main" val="38067592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129241DF-0B4C-4350-B69D-F3507402665E}" type="slidenum">
              <a:rPr lang="en-GB" smtClean="0"/>
              <a:t>1</a:t>
            </a:fld>
            <a:endParaRPr lang="en-GB"/>
          </a:p>
        </p:txBody>
      </p:sp>
    </p:spTree>
    <p:extLst>
      <p:ext uri="{BB962C8B-B14F-4D97-AF65-F5344CB8AC3E}">
        <p14:creationId xmlns:p14="http://schemas.microsoft.com/office/powerpoint/2010/main" val="116647936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Pr>
        <a:solidFill>
          <a:schemeClr val="bg1">
            <a:alpha val="50000"/>
          </a:schemeClr>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578603" y="1385835"/>
            <a:ext cx="7635499" cy="551454"/>
          </a:xfrm>
          <a:prstGeom prst="rect">
            <a:avLst/>
          </a:prstGeom>
        </p:spPr>
        <p:txBody>
          <a:bodyPr lIns="0" tIns="0" rIns="0" bIns="0" anchor="t"/>
          <a:lstStyle>
            <a:lvl1pPr algn="l">
              <a:defRPr sz="3600">
                <a:solidFill>
                  <a:schemeClr val="tx1">
                    <a:lumMod val="75000"/>
                    <a:lumOff val="25000"/>
                  </a:schemeClr>
                </a:solidFill>
                <a:latin typeface="Helvetica" pitchFamily="2" charset="0"/>
              </a:defRPr>
            </a:lvl1pPr>
          </a:lstStyle>
          <a:p>
            <a:r>
              <a:rPr lang="en-US" dirty="0"/>
              <a:t>Click to edit Master title style</a:t>
            </a:r>
            <a:endParaRPr lang="en-GB" dirty="0"/>
          </a:p>
        </p:txBody>
      </p:sp>
      <p:sp>
        <p:nvSpPr>
          <p:cNvPr id="3" name="Subtitle 2"/>
          <p:cNvSpPr>
            <a:spLocks noGrp="1"/>
          </p:cNvSpPr>
          <p:nvPr>
            <p:ph type="subTitle" idx="1"/>
          </p:nvPr>
        </p:nvSpPr>
        <p:spPr>
          <a:xfrm>
            <a:off x="557938" y="2200759"/>
            <a:ext cx="7671661" cy="3797085"/>
          </a:xfrm>
          <a:prstGeom prst="rect">
            <a:avLst/>
          </a:prstGeom>
          <a:solidFill>
            <a:schemeClr val="bg1"/>
          </a:solidFill>
        </p:spPr>
        <p:txBody>
          <a:bodyPr/>
          <a:lstStyle>
            <a:lvl1pPr marL="0" indent="0" algn="l">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sp>
        <p:nvSpPr>
          <p:cNvPr id="8" name="Rectangle 7">
            <a:extLst>
              <a:ext uri="{FF2B5EF4-FFF2-40B4-BE49-F238E27FC236}">
                <a16:creationId xmlns:a16="http://schemas.microsoft.com/office/drawing/2014/main" id="{0EB8E9D5-8169-214E-B73A-351AFBAEB507}"/>
              </a:ext>
            </a:extLst>
          </p:cNvPr>
          <p:cNvSpPr/>
          <p:nvPr userDrawn="1"/>
        </p:nvSpPr>
        <p:spPr>
          <a:xfrm>
            <a:off x="-154983" y="0"/>
            <a:ext cx="12584624" cy="976393"/>
          </a:xfrm>
          <a:prstGeom prst="rect">
            <a:avLst/>
          </a:prstGeom>
          <a:solidFill>
            <a:schemeClr val="bg1"/>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E6A0E1B2-69FA-A54E-9DD8-5AC7EAF8AE8C}"/>
              </a:ext>
            </a:extLst>
          </p:cNvPr>
          <p:cNvSpPr txBox="1"/>
          <p:nvPr userDrawn="1"/>
        </p:nvSpPr>
        <p:spPr>
          <a:xfrm>
            <a:off x="449451" y="325464"/>
            <a:ext cx="8787539" cy="461665"/>
          </a:xfrm>
          <a:prstGeom prst="rect">
            <a:avLst/>
          </a:prstGeom>
          <a:noFill/>
        </p:spPr>
        <p:txBody>
          <a:bodyPr wrap="square" rtlCol="0">
            <a:spAutoFit/>
          </a:bodyPr>
          <a:lstStyle/>
          <a:p>
            <a:r>
              <a:rPr lang="en-US" sz="2400" dirty="0">
                <a:latin typeface="Helvetica Light" panose="020B0403020202020204" pitchFamily="34" charset="0"/>
              </a:rPr>
              <a:t>Remote learning entitlements</a:t>
            </a:r>
          </a:p>
        </p:txBody>
      </p:sp>
      <p:cxnSp>
        <p:nvCxnSpPr>
          <p:cNvPr id="11" name="Straight Connector 10">
            <a:extLst>
              <a:ext uri="{FF2B5EF4-FFF2-40B4-BE49-F238E27FC236}">
                <a16:creationId xmlns:a16="http://schemas.microsoft.com/office/drawing/2014/main" id="{B81C36DD-D9B0-724E-B237-5F765FDB9FD0}"/>
              </a:ext>
            </a:extLst>
          </p:cNvPr>
          <p:cNvCxnSpPr/>
          <p:nvPr userDrawn="1"/>
        </p:nvCxnSpPr>
        <p:spPr>
          <a:xfrm>
            <a:off x="526942" y="6400800"/>
            <a:ext cx="11282766" cy="0"/>
          </a:xfrm>
          <a:prstGeom prst="line">
            <a:avLst/>
          </a:prstGeom>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32941728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cxnSp>
        <p:nvCxnSpPr>
          <p:cNvPr id="5" name="Straight Connector 4">
            <a:extLst>
              <a:ext uri="{FF2B5EF4-FFF2-40B4-BE49-F238E27FC236}">
                <a16:creationId xmlns:a16="http://schemas.microsoft.com/office/drawing/2014/main" id="{F45A645E-3A57-A04B-B7F3-05222B16B5A2}"/>
              </a:ext>
            </a:extLst>
          </p:cNvPr>
          <p:cNvCxnSpPr/>
          <p:nvPr userDrawn="1"/>
        </p:nvCxnSpPr>
        <p:spPr>
          <a:xfrm>
            <a:off x="526942" y="6400800"/>
            <a:ext cx="11282766" cy="0"/>
          </a:xfrm>
          <a:prstGeom prst="line">
            <a:avLst/>
          </a:prstGeom>
        </p:spPr>
        <p:style>
          <a:lnRef idx="1">
            <a:schemeClr val="dk1"/>
          </a:lnRef>
          <a:fillRef idx="0">
            <a:schemeClr val="dk1"/>
          </a:fillRef>
          <a:effectRef idx="0">
            <a:schemeClr val="dk1"/>
          </a:effectRef>
          <a:fontRef idx="minor">
            <a:schemeClr val="tx1"/>
          </a:fontRef>
        </p:style>
      </p:cxnSp>
      <p:sp>
        <p:nvSpPr>
          <p:cNvPr id="6" name="Title 1">
            <a:extLst>
              <a:ext uri="{FF2B5EF4-FFF2-40B4-BE49-F238E27FC236}">
                <a16:creationId xmlns:a16="http://schemas.microsoft.com/office/drawing/2014/main" id="{46E4B72D-A922-3641-A3B1-4835BDCC04A8}"/>
              </a:ext>
            </a:extLst>
          </p:cNvPr>
          <p:cNvSpPr>
            <a:spLocks noGrp="1"/>
          </p:cNvSpPr>
          <p:nvPr>
            <p:ph type="ctrTitle"/>
          </p:nvPr>
        </p:nvSpPr>
        <p:spPr>
          <a:xfrm>
            <a:off x="578603" y="1385835"/>
            <a:ext cx="7635499" cy="551454"/>
          </a:xfrm>
          <a:prstGeom prst="rect">
            <a:avLst/>
          </a:prstGeom>
        </p:spPr>
        <p:txBody>
          <a:bodyPr lIns="0" tIns="0" rIns="0" bIns="0" anchor="t"/>
          <a:lstStyle>
            <a:lvl1pPr algn="l">
              <a:defRPr sz="3600">
                <a:solidFill>
                  <a:schemeClr val="tx1">
                    <a:lumMod val="75000"/>
                    <a:lumOff val="25000"/>
                  </a:schemeClr>
                </a:solidFill>
                <a:latin typeface="Helvetica" pitchFamily="2" charset="0"/>
              </a:defRPr>
            </a:lvl1pPr>
          </a:lstStyle>
          <a:p>
            <a:r>
              <a:rPr lang="en-US" dirty="0"/>
              <a:t>Click to edit Master title style</a:t>
            </a:r>
            <a:endParaRPr lang="en-GB" dirty="0"/>
          </a:p>
        </p:txBody>
      </p:sp>
    </p:spTree>
    <p:extLst>
      <p:ext uri="{BB962C8B-B14F-4D97-AF65-F5344CB8AC3E}">
        <p14:creationId xmlns:p14="http://schemas.microsoft.com/office/powerpoint/2010/main" val="3308626963"/>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BB102CE3-9909-464A-85BF-3440FEA83F0F}"/>
              </a:ext>
            </a:extLst>
          </p:cNvPr>
          <p:cNvSpPr/>
          <p:nvPr userDrawn="1"/>
        </p:nvSpPr>
        <p:spPr>
          <a:xfrm>
            <a:off x="-1" y="1"/>
            <a:ext cx="12192001" cy="691375"/>
          </a:xfrm>
          <a:prstGeom prst="rect">
            <a:avLst/>
          </a:prstGeom>
          <a:solidFill>
            <a:schemeClr val="bg1"/>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4A57A87D-F018-DA45-8373-ECD8B8656E31}"/>
              </a:ext>
            </a:extLst>
          </p:cNvPr>
          <p:cNvSpPr txBox="1"/>
          <p:nvPr userDrawn="1"/>
        </p:nvSpPr>
        <p:spPr>
          <a:xfrm>
            <a:off x="449451" y="258558"/>
            <a:ext cx="8787539" cy="276999"/>
          </a:xfrm>
          <a:prstGeom prst="rect">
            <a:avLst/>
          </a:prstGeom>
          <a:noFill/>
        </p:spPr>
        <p:txBody>
          <a:bodyPr wrap="square" lIns="0" tIns="0" rIns="0" bIns="0" rtlCol="0">
            <a:spAutoFit/>
          </a:bodyPr>
          <a:lstStyle/>
          <a:p>
            <a:r>
              <a:rPr lang="en-GB" sz="1800" dirty="0">
                <a:solidFill>
                  <a:srgbClr val="002060"/>
                </a:solidFill>
                <a:latin typeface="Helvetica" pitchFamily="2" charset="0"/>
                <a:cs typeface="Arial" panose="020B0604020202020204" pitchFamily="34" charset="0"/>
              </a:rPr>
              <a:t>Remote </a:t>
            </a:r>
            <a:r>
              <a:rPr lang="en-GB" sz="1800" dirty="0" smtClean="0">
                <a:solidFill>
                  <a:srgbClr val="002060"/>
                </a:solidFill>
                <a:latin typeface="Helvetica" pitchFamily="2" charset="0"/>
                <a:cs typeface="Arial" panose="020B0604020202020204" pitchFamily="34" charset="0"/>
              </a:rPr>
              <a:t>learning entitlements:</a:t>
            </a:r>
            <a:r>
              <a:rPr lang="en-GB" sz="1800" baseline="0" dirty="0" smtClean="0">
                <a:solidFill>
                  <a:srgbClr val="002060"/>
                </a:solidFill>
                <a:latin typeface="Helvetica" pitchFamily="2" charset="0"/>
                <a:cs typeface="Arial" panose="020B0604020202020204" pitchFamily="34" charset="0"/>
              </a:rPr>
              <a:t> Examples from the national overviews of practice</a:t>
            </a:r>
            <a:endParaRPr lang="en-US" sz="1800" dirty="0">
              <a:latin typeface="Helvetica" pitchFamily="2" charset="0"/>
            </a:endParaRPr>
          </a:p>
        </p:txBody>
      </p:sp>
    </p:spTree>
    <p:extLst>
      <p:ext uri="{BB962C8B-B14F-4D97-AF65-F5344CB8AC3E}">
        <p14:creationId xmlns:p14="http://schemas.microsoft.com/office/powerpoint/2010/main" val="3255787119"/>
      </p:ext>
    </p:extLst>
  </p:cSld>
  <p:clrMap bg1="lt1" tx1="dk1" bg2="lt2" tx2="dk2" accent1="accent1" accent2="accent2" accent3="accent3" accent4="accent4" accent5="accent5" accent6="accent6" hlink="hlink" folHlink="folHlink"/>
  <p:sldLayoutIdLst>
    <p:sldLayoutId id="2147483649" r:id="rId1"/>
    <p:sldLayoutId id="2147483655"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cid:9BF720EB-ED07-4474-ACB4-984DBF59C6BA@lan" TargetMode="External"/><Relationship Id="rId3" Type="http://schemas.openxmlformats.org/officeDocument/2006/relationships/image" Target="../media/image1.jpeg"/><Relationship Id="rId7"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cid:329CA4BC-69AA-4DC5-A1EB-51BFCA92B4E7@lan" TargetMode="External"/><Relationship Id="rId5" Type="http://schemas.openxmlformats.org/officeDocument/2006/relationships/image" Target="../media/image2.png"/><Relationship Id="rId4" Type="http://schemas.openxmlformats.org/officeDocument/2006/relationships/hyperlink" Target="https://education.gov.scot/improvement/covid-19-education-recovery/national-overviews/national-overview-of-practice-reports/"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5">
            <a:extLst>
              <a:ext uri="{FF2B5EF4-FFF2-40B4-BE49-F238E27FC236}">
                <a16:creationId xmlns:a16="http://schemas.microsoft.com/office/drawing/2014/main" id="{43D2AE86-83DA-B644-A499-0F9A0F25B988}"/>
              </a:ext>
            </a:extLst>
          </p:cNvPr>
          <p:cNvSpPr txBox="1">
            <a:spLocks/>
          </p:cNvSpPr>
          <p:nvPr/>
        </p:nvSpPr>
        <p:spPr>
          <a:xfrm>
            <a:off x="593725" y="1379788"/>
            <a:ext cx="5078278" cy="551454"/>
          </a:xfrm>
          <a:prstGeom prst="rect">
            <a:avLst/>
          </a:prstGeom>
        </p:spPr>
        <p:txBody>
          <a:bodyPr lIns="0" tIns="0" rIns="0" bIns="0" anchor="t"/>
          <a:lstStyle>
            <a:lvl1pPr algn="l" defTabSz="914400" rtl="0" eaLnBrk="1" latinLnBrk="0" hangingPunct="1">
              <a:lnSpc>
                <a:spcPct val="90000"/>
              </a:lnSpc>
              <a:spcBef>
                <a:spcPct val="0"/>
              </a:spcBef>
              <a:buNone/>
              <a:defRPr sz="3600" kern="1200">
                <a:solidFill>
                  <a:schemeClr val="tx1">
                    <a:lumMod val="75000"/>
                    <a:lumOff val="25000"/>
                  </a:schemeClr>
                </a:solidFill>
                <a:latin typeface="Helvetica" pitchFamily="2" charset="0"/>
                <a:ea typeface="+mj-ea"/>
                <a:cs typeface="+mj-cs"/>
              </a:defRPr>
            </a:lvl1pPr>
          </a:lstStyle>
          <a:p>
            <a:endParaRPr lang="en-US" dirty="0"/>
          </a:p>
        </p:txBody>
      </p:sp>
      <p:sp>
        <p:nvSpPr>
          <p:cNvPr id="11" name="Title 10">
            <a:extLst>
              <a:ext uri="{FF2B5EF4-FFF2-40B4-BE49-F238E27FC236}">
                <a16:creationId xmlns:a16="http://schemas.microsoft.com/office/drawing/2014/main" id="{6A8298AD-252A-6B46-BBF1-9FA4A7AC002D}"/>
              </a:ext>
            </a:extLst>
          </p:cNvPr>
          <p:cNvSpPr>
            <a:spLocks noGrp="1"/>
          </p:cNvSpPr>
          <p:nvPr>
            <p:ph type="ctrTitle"/>
          </p:nvPr>
        </p:nvSpPr>
        <p:spPr>
          <a:xfrm>
            <a:off x="578603" y="1385835"/>
            <a:ext cx="5643777" cy="551454"/>
          </a:xfrm>
        </p:spPr>
        <p:txBody>
          <a:bodyPr/>
          <a:lstStyle/>
          <a:p>
            <a:r>
              <a:rPr lang="en-GB" dirty="0" smtClean="0">
                <a:latin typeface="Arial" panose="020B0604020202020204" pitchFamily="34" charset="0"/>
                <a:cs typeface="Arial" panose="020B0604020202020204" pitchFamily="34" charset="0"/>
              </a:rPr>
              <a:t>Consistent resources to support communication </a:t>
            </a:r>
            <a:r>
              <a:rPr lang="en-GB" dirty="0">
                <a:latin typeface="Arial" panose="020B0604020202020204" pitchFamily="34" charset="0"/>
                <a:cs typeface="Arial" panose="020B0604020202020204" pitchFamily="34" charset="0"/>
              </a:rPr>
              <a:t/>
            </a:r>
            <a:br>
              <a:rPr lang="en-GB" dirty="0">
                <a:latin typeface="Arial" panose="020B0604020202020204" pitchFamily="34" charset="0"/>
                <a:cs typeface="Arial" panose="020B0604020202020204" pitchFamily="34" charset="0"/>
              </a:rPr>
            </a:br>
            <a:r>
              <a:rPr lang="en-GB" dirty="0">
                <a:latin typeface="Arial" panose="020B0604020202020204" pitchFamily="34" charset="0"/>
                <a:cs typeface="Arial" panose="020B0604020202020204" pitchFamily="34" charset="0"/>
              </a:rPr>
              <a:t/>
            </a:r>
            <a:br>
              <a:rPr lang="en-GB" dirty="0">
                <a:latin typeface="Arial" panose="020B0604020202020204" pitchFamily="34" charset="0"/>
                <a:cs typeface="Arial" panose="020B0604020202020204" pitchFamily="34" charset="0"/>
              </a:rPr>
            </a:br>
            <a:r>
              <a:rPr lang="en-GB" b="1" dirty="0" err="1" smtClean="0">
                <a:latin typeface="Arial" panose="020B0604020202020204" pitchFamily="34" charset="0"/>
                <a:cs typeface="Arial" panose="020B0604020202020204" pitchFamily="34" charset="0"/>
              </a:rPr>
              <a:t>Kirkriggs</a:t>
            </a:r>
            <a:r>
              <a:rPr lang="en-GB" b="1" dirty="0" smtClean="0">
                <a:latin typeface="Arial" panose="020B0604020202020204" pitchFamily="34" charset="0"/>
                <a:cs typeface="Arial" panose="020B0604020202020204" pitchFamily="34" charset="0"/>
              </a:rPr>
              <a:t>  School, </a:t>
            </a:r>
            <a:r>
              <a:rPr lang="en-GB" dirty="0" smtClean="0">
                <a:latin typeface="Arial" panose="020B0604020202020204" pitchFamily="34" charset="0"/>
                <a:cs typeface="Arial" panose="020B0604020202020204" pitchFamily="34" charset="0"/>
              </a:rPr>
              <a:t>Glasgow City Council </a:t>
            </a:r>
            <a:r>
              <a:rPr lang="en-US" dirty="0"/>
              <a:t/>
            </a:r>
            <a:br>
              <a:rPr lang="en-US" dirty="0"/>
            </a:br>
            <a:endParaRPr lang="en-US" dirty="0"/>
          </a:p>
        </p:txBody>
      </p:sp>
      <p:pic>
        <p:nvPicPr>
          <p:cNvPr id="5" name="Picture 4" descr="Education Scotland RGB (45mm)"/>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93725" y="5632557"/>
            <a:ext cx="1619250" cy="647700"/>
          </a:xfrm>
          <a:prstGeom prst="rect">
            <a:avLst/>
          </a:prstGeom>
          <a:noFill/>
        </p:spPr>
      </p:pic>
      <p:sp>
        <p:nvSpPr>
          <p:cNvPr id="2" name="TextBox 1"/>
          <p:cNvSpPr txBox="1"/>
          <p:nvPr/>
        </p:nvSpPr>
        <p:spPr>
          <a:xfrm>
            <a:off x="2947760" y="5910925"/>
            <a:ext cx="4555672" cy="369332"/>
          </a:xfrm>
          <a:prstGeom prst="rect">
            <a:avLst/>
          </a:prstGeom>
          <a:noFill/>
        </p:spPr>
        <p:txBody>
          <a:bodyPr wrap="square" rtlCol="0">
            <a:spAutoFit/>
          </a:bodyPr>
          <a:lstStyle/>
          <a:p>
            <a:r>
              <a:rPr lang="en-GB" dirty="0" smtClean="0">
                <a:solidFill>
                  <a:srgbClr val="0070C0"/>
                </a:solidFill>
                <a:latin typeface="Arial" panose="020B0604020202020204" pitchFamily="34" charset="0"/>
                <a:cs typeface="Arial" panose="020B0604020202020204" pitchFamily="34" charset="0"/>
              </a:rPr>
              <a:t>&gt;</a:t>
            </a:r>
            <a:r>
              <a:rPr lang="en-GB" dirty="0" smtClean="0">
                <a:solidFill>
                  <a:srgbClr val="0070C0"/>
                </a:solidFill>
                <a:latin typeface="Arial" panose="020B0604020202020204" pitchFamily="34" charset="0"/>
                <a:cs typeface="Arial" panose="020B0604020202020204" pitchFamily="34" charset="0"/>
                <a:hlinkClick r:id="rId4"/>
              </a:rPr>
              <a:t>National overviews of practice</a:t>
            </a:r>
            <a:r>
              <a:rPr lang="en-GB" dirty="0" smtClean="0">
                <a:solidFill>
                  <a:srgbClr val="0070C0"/>
                </a:solidFill>
                <a:latin typeface="Arial" panose="020B0604020202020204" pitchFamily="34" charset="0"/>
                <a:cs typeface="Arial" panose="020B0604020202020204" pitchFamily="34" charset="0"/>
              </a:rPr>
              <a:t>&lt;</a:t>
            </a:r>
            <a:endParaRPr lang="en-GB" dirty="0">
              <a:solidFill>
                <a:srgbClr val="0070C0"/>
              </a:solidFill>
              <a:latin typeface="Arial" panose="020B0604020202020204" pitchFamily="34" charset="0"/>
              <a:cs typeface="Arial" panose="020B0604020202020204" pitchFamily="34" charset="0"/>
            </a:endParaRPr>
          </a:p>
        </p:txBody>
      </p:sp>
      <p:pic>
        <p:nvPicPr>
          <p:cNvPr id="7" name="Picture 6" descr="cid:329CA4BC-69AA-4DC5-A1EB-51BFCA92B4E7@lan"/>
          <p:cNvPicPr/>
          <p:nvPr/>
        </p:nvPicPr>
        <p:blipFill>
          <a:blip r:embed="rId5" r:link="rId6">
            <a:extLst>
              <a:ext uri="{28A0092B-C50C-407E-A947-70E740481C1C}">
                <a14:useLocalDpi xmlns:a14="http://schemas.microsoft.com/office/drawing/2010/main" val="0"/>
              </a:ext>
            </a:extLst>
          </a:blip>
          <a:srcRect/>
          <a:stretch>
            <a:fillRect/>
          </a:stretch>
        </p:blipFill>
        <p:spPr bwMode="auto">
          <a:xfrm>
            <a:off x="6957165" y="1379787"/>
            <a:ext cx="4558560" cy="4531137"/>
          </a:xfrm>
          <a:prstGeom prst="rect">
            <a:avLst/>
          </a:prstGeom>
          <a:noFill/>
          <a:ln>
            <a:noFill/>
          </a:ln>
        </p:spPr>
      </p:pic>
      <p:pic>
        <p:nvPicPr>
          <p:cNvPr id="9" name="Picture 8" descr="cid:9BF720EB-ED07-4474-ACB4-984DBF59C6BA@lan"/>
          <p:cNvPicPr/>
          <p:nvPr/>
        </p:nvPicPr>
        <p:blipFill>
          <a:blip r:embed="rId7" r:link="rId8">
            <a:extLst>
              <a:ext uri="{28A0092B-C50C-407E-A947-70E740481C1C}">
                <a14:useLocalDpi xmlns:a14="http://schemas.microsoft.com/office/drawing/2010/main" val="0"/>
              </a:ext>
            </a:extLst>
          </a:blip>
          <a:srcRect/>
          <a:stretch>
            <a:fillRect/>
          </a:stretch>
        </p:blipFill>
        <p:spPr bwMode="auto">
          <a:xfrm>
            <a:off x="6923302" y="1379788"/>
            <a:ext cx="4910421" cy="4405875"/>
          </a:xfrm>
          <a:prstGeom prst="rect">
            <a:avLst/>
          </a:prstGeom>
          <a:noFill/>
          <a:ln>
            <a:noFill/>
          </a:ln>
        </p:spPr>
      </p:pic>
    </p:spTree>
    <p:extLst>
      <p:ext uri="{BB962C8B-B14F-4D97-AF65-F5344CB8AC3E}">
        <p14:creationId xmlns:p14="http://schemas.microsoft.com/office/powerpoint/2010/main" val="17189809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C0D5D1-4B72-A047-B5E5-3172327E2C52}"/>
              </a:ext>
            </a:extLst>
          </p:cNvPr>
          <p:cNvSpPr>
            <a:spLocks noGrp="1"/>
          </p:cNvSpPr>
          <p:nvPr>
            <p:ph type="ctrTitle"/>
          </p:nvPr>
        </p:nvSpPr>
        <p:spPr>
          <a:xfrm>
            <a:off x="397790" y="1385835"/>
            <a:ext cx="11654725" cy="442965"/>
          </a:xfrm>
        </p:spPr>
        <p:txBody>
          <a:bodyPr/>
          <a:lstStyle/>
          <a:p>
            <a:r>
              <a:rPr lang="en-GB" dirty="0" err="1" smtClean="0">
                <a:solidFill>
                  <a:srgbClr val="002060"/>
                </a:solidFill>
                <a:latin typeface="Arial" panose="020B0604020202020204" pitchFamily="34" charset="0"/>
                <a:cs typeface="Arial" panose="020B0604020202020204" pitchFamily="34" charset="0"/>
              </a:rPr>
              <a:t>Kirkriggs</a:t>
            </a:r>
            <a:r>
              <a:rPr lang="en-GB" dirty="0" smtClean="0">
                <a:solidFill>
                  <a:srgbClr val="002060"/>
                </a:solidFill>
                <a:latin typeface="Arial" panose="020B0604020202020204" pitchFamily="34" charset="0"/>
                <a:cs typeface="Arial" panose="020B0604020202020204" pitchFamily="34" charset="0"/>
              </a:rPr>
              <a:t> School</a:t>
            </a:r>
            <a:endParaRPr lang="en-US" dirty="0"/>
          </a:p>
        </p:txBody>
      </p:sp>
      <p:sp>
        <p:nvSpPr>
          <p:cNvPr id="3" name="TextBox 2">
            <a:extLst>
              <a:ext uri="{FF2B5EF4-FFF2-40B4-BE49-F238E27FC236}">
                <a16:creationId xmlns:a16="http://schemas.microsoft.com/office/drawing/2014/main" id="{FADEE2A6-377D-0044-9148-52AF3D0DE193}"/>
              </a:ext>
            </a:extLst>
          </p:cNvPr>
          <p:cNvSpPr txBox="1"/>
          <p:nvPr/>
        </p:nvSpPr>
        <p:spPr>
          <a:xfrm>
            <a:off x="237744" y="2088038"/>
            <a:ext cx="11954255" cy="7017306"/>
          </a:xfrm>
          <a:prstGeom prst="rect">
            <a:avLst/>
          </a:prstGeom>
          <a:noFill/>
        </p:spPr>
        <p:txBody>
          <a:bodyPr wrap="square" numCol="2" spcCol="540000" rtlCol="0">
            <a:spAutoFit/>
          </a:bodyPr>
          <a:lstStyle/>
          <a:p>
            <a:pPr marL="285750" indent="-285750">
              <a:buFont typeface="Arial" panose="020B0604020202020204" pitchFamily="34" charset="0"/>
              <a:buChar char="•"/>
            </a:pPr>
            <a:r>
              <a:rPr lang="en-GB" dirty="0">
                <a:latin typeface="Arial" panose="020B0604020202020204" pitchFamily="34" charset="0"/>
                <a:cs typeface="Arial" panose="020B0604020202020204" pitchFamily="34" charset="0"/>
              </a:rPr>
              <a:t>Staff at </a:t>
            </a:r>
            <a:r>
              <a:rPr lang="en-GB" dirty="0" err="1">
                <a:latin typeface="Arial" panose="020B0604020202020204" pitchFamily="34" charset="0"/>
                <a:cs typeface="Arial" panose="020B0604020202020204" pitchFamily="34" charset="0"/>
              </a:rPr>
              <a:t>Kirkriggs</a:t>
            </a:r>
            <a:r>
              <a:rPr lang="en-GB" dirty="0">
                <a:latin typeface="Arial" panose="020B0604020202020204" pitchFamily="34" charset="0"/>
                <a:cs typeface="Arial" panose="020B0604020202020204" pitchFamily="34" charset="0"/>
              </a:rPr>
              <a:t> primary are encouraging parents and carers to embrace the use of pictorial communication systems, which staff in the school use to enhance language acquisition for learners with complex learning needs. </a:t>
            </a:r>
            <a:endParaRPr lang="en-GB" dirty="0" smtClean="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GB" dirty="0" smtClean="0">
                <a:latin typeface="Arial" panose="020B0604020202020204" pitchFamily="34" charset="0"/>
                <a:cs typeface="Arial" panose="020B0604020202020204" pitchFamily="34" charset="0"/>
              </a:rPr>
              <a:t>Within </a:t>
            </a:r>
            <a:r>
              <a:rPr lang="en-GB" dirty="0">
                <a:latin typeface="Arial" panose="020B0604020202020204" pitchFamily="34" charset="0"/>
                <a:cs typeface="Arial" panose="020B0604020202020204" pitchFamily="34" charset="0"/>
              </a:rPr>
              <a:t>the school, teachers and support staff use a Total Communication Environment (</a:t>
            </a:r>
            <a:r>
              <a:rPr lang="en-GB" dirty="0" err="1">
                <a:latin typeface="Arial" panose="020B0604020202020204" pitchFamily="34" charset="0"/>
                <a:cs typeface="Arial" panose="020B0604020202020204" pitchFamily="34" charset="0"/>
              </a:rPr>
              <a:t>TCE</a:t>
            </a:r>
            <a:r>
              <a:rPr lang="en-GB" dirty="0">
                <a:latin typeface="Arial" panose="020B0604020202020204" pitchFamily="34" charset="0"/>
                <a:cs typeface="Arial" panose="020B0604020202020204" pitchFamily="34" charset="0"/>
              </a:rPr>
              <a:t>) to improve interaction and understanding for children with language and communication difficulties. The system aims to make communication easier for children and helps them to express preferences, make requests and participate in reciprocal communication</a:t>
            </a:r>
            <a:r>
              <a:rPr lang="en-GB" dirty="0" smtClean="0">
                <a:latin typeface="Arial" panose="020B0604020202020204" pitchFamily="34" charset="0"/>
                <a:cs typeface="Arial" panose="020B0604020202020204" pitchFamily="34" charset="0"/>
              </a:rPr>
              <a:t>.</a:t>
            </a:r>
          </a:p>
          <a:p>
            <a:pPr marL="285750" indent="-285750">
              <a:buFont typeface="Arial" panose="020B0604020202020204" pitchFamily="34" charset="0"/>
              <a:buChar char="•"/>
            </a:pPr>
            <a:endParaRPr lang="en-GB"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endParaRPr lang="en-GB" dirty="0" smtClean="0">
              <a:latin typeface="Arial" panose="020B0604020202020204" pitchFamily="34" charset="0"/>
              <a:cs typeface="Arial" panose="020B0604020202020204" pitchFamily="34" charset="0"/>
            </a:endParaRPr>
          </a:p>
          <a:p>
            <a:pPr marL="285750" indent="-285750">
              <a:buFont typeface="Arial" panose="020B0604020202020204" pitchFamily="34" charset="0"/>
              <a:buChar char="•"/>
            </a:pPr>
            <a:endParaRPr lang="en-GB"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endParaRPr lang="en-GB" dirty="0" smtClean="0">
              <a:latin typeface="Arial" panose="020B0604020202020204" pitchFamily="34" charset="0"/>
              <a:cs typeface="Arial" panose="020B0604020202020204" pitchFamily="34" charset="0"/>
            </a:endParaRPr>
          </a:p>
          <a:p>
            <a:pPr marL="285750" indent="-285750">
              <a:buFont typeface="Arial" panose="020B0604020202020204" pitchFamily="34" charset="0"/>
              <a:buChar char="•"/>
            </a:pPr>
            <a:endParaRPr lang="en-GB"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endParaRPr lang="en-GB" dirty="0" smtClean="0">
              <a:latin typeface="Arial" panose="020B0604020202020204" pitchFamily="34" charset="0"/>
              <a:cs typeface="Arial" panose="020B0604020202020204" pitchFamily="34" charset="0"/>
            </a:endParaRPr>
          </a:p>
          <a:p>
            <a:pPr marL="285750" indent="-285750">
              <a:buFont typeface="Arial" panose="020B0604020202020204" pitchFamily="34" charset="0"/>
              <a:buChar char="•"/>
            </a:pPr>
            <a:endParaRPr lang="en-GB"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endParaRPr lang="en-GB" dirty="0" smtClean="0">
              <a:latin typeface="Arial" panose="020B0604020202020204" pitchFamily="34" charset="0"/>
              <a:cs typeface="Arial" panose="020B0604020202020204" pitchFamily="34" charset="0"/>
            </a:endParaRPr>
          </a:p>
          <a:p>
            <a:pPr marL="285750" indent="-285750">
              <a:buFont typeface="Arial" panose="020B0604020202020204" pitchFamily="34" charset="0"/>
              <a:buChar char="•"/>
            </a:pPr>
            <a:endParaRPr lang="en-GB"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endParaRPr lang="en-GB" dirty="0" smtClean="0">
              <a:latin typeface="Arial" panose="020B0604020202020204" pitchFamily="34" charset="0"/>
              <a:cs typeface="Arial" panose="020B0604020202020204" pitchFamily="34" charset="0"/>
            </a:endParaRPr>
          </a:p>
          <a:p>
            <a:pPr marL="285750" indent="-285750">
              <a:buFont typeface="Arial" panose="020B0604020202020204" pitchFamily="34" charset="0"/>
              <a:buChar char="•"/>
            </a:pPr>
            <a:endParaRPr lang="en-GB"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endParaRPr lang="en-GB"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GB" dirty="0" err="1" smtClean="0">
                <a:latin typeface="Arial" panose="020B0604020202020204" pitchFamily="34" charset="0"/>
                <a:cs typeface="Arial" panose="020B0604020202020204" pitchFamily="34" charset="0"/>
              </a:rPr>
              <a:t>Kirkriggs</a:t>
            </a:r>
            <a:r>
              <a:rPr lang="en-GB" dirty="0" smtClean="0">
                <a:latin typeface="Arial" panose="020B0604020202020204" pitchFamily="34" charset="0"/>
                <a:cs typeface="Arial" panose="020B0604020202020204" pitchFamily="34" charset="0"/>
              </a:rPr>
              <a:t> </a:t>
            </a:r>
            <a:r>
              <a:rPr lang="en-GB" dirty="0">
                <a:latin typeface="Arial" panose="020B0604020202020204" pitchFamily="34" charset="0"/>
                <a:cs typeface="Arial" panose="020B0604020202020204" pitchFamily="34" charset="0"/>
              </a:rPr>
              <a:t>school use their PEF money to employ a Principal Teacher whose remit includes developing the use of total communication where appropriate. The teacher encourages parents and carers to use the same methods at home and has recorded tutorial videos to explain how to use an educational app (Choice Board Creator) to create a bespoke </a:t>
            </a:r>
            <a:r>
              <a:rPr lang="en-GB" dirty="0" err="1">
                <a:latin typeface="Arial" panose="020B0604020202020204" pitchFamily="34" charset="0"/>
                <a:cs typeface="Arial" panose="020B0604020202020204" pitchFamily="34" charset="0"/>
              </a:rPr>
              <a:t>TCE</a:t>
            </a:r>
            <a:r>
              <a:rPr lang="en-GB" dirty="0">
                <a:latin typeface="Arial" panose="020B0604020202020204" pitchFamily="34" charset="0"/>
                <a:cs typeface="Arial" panose="020B0604020202020204" pitchFamily="34" charset="0"/>
              </a:rPr>
              <a:t> in the home. </a:t>
            </a:r>
            <a:endParaRPr lang="en-GB" dirty="0" smtClean="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GB" dirty="0" smtClean="0">
                <a:latin typeface="Arial" panose="020B0604020202020204" pitchFamily="34" charset="0"/>
                <a:cs typeface="Arial" panose="020B0604020202020204" pitchFamily="34" charset="0"/>
              </a:rPr>
              <a:t>The </a:t>
            </a:r>
            <a:r>
              <a:rPr lang="en-GB" dirty="0">
                <a:latin typeface="Arial" panose="020B0604020202020204" pitchFamily="34" charset="0"/>
                <a:cs typeface="Arial" panose="020B0604020202020204" pitchFamily="34" charset="0"/>
              </a:rPr>
              <a:t>parents learn about the use of Objects of Reference, word signs and symbols through the assistive technology app which can be downloaded on IPads or iPhones. </a:t>
            </a:r>
            <a:endParaRPr lang="en-GB" dirty="0" smtClean="0">
              <a:latin typeface="Arial" panose="020B0604020202020204" pitchFamily="34" charset="0"/>
              <a:cs typeface="Arial" panose="020B0604020202020204" pitchFamily="34" charset="0"/>
            </a:endParaRPr>
          </a:p>
          <a:p>
            <a:pPr marL="285750" indent="-285750">
              <a:buFont typeface="Arial" panose="020B0604020202020204" pitchFamily="34" charset="0"/>
              <a:buChar char="•"/>
            </a:pPr>
            <a:endParaRPr lang="en-GB"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0935563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C0D5D1-4B72-A047-B5E5-3172327E2C52}"/>
              </a:ext>
            </a:extLst>
          </p:cNvPr>
          <p:cNvSpPr>
            <a:spLocks noGrp="1"/>
          </p:cNvSpPr>
          <p:nvPr>
            <p:ph type="ctrTitle"/>
          </p:nvPr>
        </p:nvSpPr>
        <p:spPr>
          <a:xfrm>
            <a:off x="397790" y="1385835"/>
            <a:ext cx="11654725" cy="442965"/>
          </a:xfrm>
        </p:spPr>
        <p:txBody>
          <a:bodyPr/>
          <a:lstStyle/>
          <a:p>
            <a:r>
              <a:rPr lang="en-GB" dirty="0" err="1" smtClean="0">
                <a:solidFill>
                  <a:srgbClr val="002060"/>
                </a:solidFill>
                <a:latin typeface="Arial" panose="020B0604020202020204" pitchFamily="34" charset="0"/>
                <a:cs typeface="Arial" panose="020B0604020202020204" pitchFamily="34" charset="0"/>
              </a:rPr>
              <a:t>Kirkriggs</a:t>
            </a:r>
            <a:r>
              <a:rPr lang="en-GB" dirty="0" smtClean="0">
                <a:solidFill>
                  <a:srgbClr val="002060"/>
                </a:solidFill>
                <a:latin typeface="Arial" panose="020B0604020202020204" pitchFamily="34" charset="0"/>
                <a:cs typeface="Arial" panose="020B0604020202020204" pitchFamily="34" charset="0"/>
              </a:rPr>
              <a:t> School continued </a:t>
            </a:r>
            <a:endParaRPr lang="en-US" dirty="0"/>
          </a:p>
        </p:txBody>
      </p:sp>
      <p:sp>
        <p:nvSpPr>
          <p:cNvPr id="3" name="TextBox 2">
            <a:extLst>
              <a:ext uri="{FF2B5EF4-FFF2-40B4-BE49-F238E27FC236}">
                <a16:creationId xmlns:a16="http://schemas.microsoft.com/office/drawing/2014/main" id="{FADEE2A6-377D-0044-9148-52AF3D0DE193}"/>
              </a:ext>
            </a:extLst>
          </p:cNvPr>
          <p:cNvSpPr txBox="1"/>
          <p:nvPr/>
        </p:nvSpPr>
        <p:spPr>
          <a:xfrm>
            <a:off x="237744" y="2088038"/>
            <a:ext cx="11954255" cy="6740307"/>
          </a:xfrm>
          <a:prstGeom prst="rect">
            <a:avLst/>
          </a:prstGeom>
          <a:noFill/>
        </p:spPr>
        <p:txBody>
          <a:bodyPr wrap="square" numCol="2" spcCol="540000" rtlCol="0">
            <a:spAutoFit/>
          </a:bodyPr>
          <a:lstStyle/>
          <a:p>
            <a:pPr marL="285750" indent="-285750">
              <a:buFont typeface="Arial" panose="020B0604020202020204" pitchFamily="34" charset="0"/>
              <a:buChar char="•"/>
            </a:pPr>
            <a:r>
              <a:rPr lang="en-GB" dirty="0" smtClean="0">
                <a:latin typeface="Arial" panose="020B0604020202020204" pitchFamily="34" charset="0"/>
                <a:cs typeface="Arial" panose="020B0604020202020204" pitchFamily="34" charset="0"/>
              </a:rPr>
              <a:t>Parents </a:t>
            </a:r>
            <a:r>
              <a:rPr lang="en-GB" dirty="0">
                <a:latin typeface="Arial" panose="020B0604020202020204" pitchFamily="34" charset="0"/>
                <a:cs typeface="Arial" panose="020B0604020202020204" pitchFamily="34" charset="0"/>
              </a:rPr>
              <a:t>are encouraged to make choice boards for their children, who will use similar resources when learning in school. </a:t>
            </a:r>
          </a:p>
          <a:p>
            <a:pPr marL="285750" indent="-285750">
              <a:buFont typeface="Arial" panose="020B0604020202020204" pitchFamily="34" charset="0"/>
              <a:buChar char="•"/>
            </a:pPr>
            <a:r>
              <a:rPr lang="en-GB" dirty="0" smtClean="0">
                <a:latin typeface="Arial" panose="020B0604020202020204" pitchFamily="34" charset="0"/>
                <a:cs typeface="Arial" panose="020B0604020202020204" pitchFamily="34" charset="0"/>
              </a:rPr>
              <a:t>The </a:t>
            </a:r>
            <a:r>
              <a:rPr lang="en-GB" dirty="0">
                <a:latin typeface="Arial" panose="020B0604020202020204" pitchFamily="34" charset="0"/>
                <a:cs typeface="Arial" panose="020B0604020202020204" pitchFamily="34" charset="0"/>
              </a:rPr>
              <a:t>learning resource for parents is a pre-recorded video tutorial which demonstrates the use of the Choice Board Creator app. It Explains how to make a choice board and how it can be used in certain situations e.g. when choosing a snack. Parents are encouraged to contact the school and ask any questions about how the app can be used to improve communication or to ask for technical help</a:t>
            </a:r>
            <a:r>
              <a:rPr lang="en-GB" dirty="0" smtClean="0">
                <a:latin typeface="Arial" panose="020B0604020202020204" pitchFamily="34" charset="0"/>
                <a:cs typeface="Arial" panose="020B0604020202020204" pitchFamily="34" charset="0"/>
              </a:rPr>
              <a:t>.</a:t>
            </a:r>
          </a:p>
          <a:p>
            <a:pPr marL="285750" indent="-285750">
              <a:buFont typeface="Arial" panose="020B0604020202020204" pitchFamily="34" charset="0"/>
              <a:buChar char="•"/>
            </a:pPr>
            <a:endParaRPr lang="en-GB" dirty="0" smtClean="0">
              <a:latin typeface="Arial" panose="020B0604020202020204" pitchFamily="34" charset="0"/>
              <a:cs typeface="Arial" panose="020B0604020202020204" pitchFamily="34" charset="0"/>
            </a:endParaRPr>
          </a:p>
          <a:p>
            <a:pPr marL="285750" indent="-285750">
              <a:buFont typeface="Arial" panose="020B0604020202020204" pitchFamily="34" charset="0"/>
              <a:buChar char="•"/>
            </a:pPr>
            <a:endParaRPr lang="en-GB"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endParaRPr lang="en-GB" dirty="0" smtClean="0">
              <a:latin typeface="Arial" panose="020B0604020202020204" pitchFamily="34" charset="0"/>
              <a:cs typeface="Arial" panose="020B0604020202020204" pitchFamily="34" charset="0"/>
            </a:endParaRPr>
          </a:p>
          <a:p>
            <a:pPr marL="285750" indent="-285750">
              <a:buFont typeface="Arial" panose="020B0604020202020204" pitchFamily="34" charset="0"/>
              <a:buChar char="•"/>
            </a:pPr>
            <a:endParaRPr lang="en-GB"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endParaRPr lang="en-GB" dirty="0" smtClean="0">
              <a:latin typeface="Arial" panose="020B0604020202020204" pitchFamily="34" charset="0"/>
              <a:cs typeface="Arial" panose="020B0604020202020204" pitchFamily="34" charset="0"/>
            </a:endParaRPr>
          </a:p>
          <a:p>
            <a:pPr marL="285750" indent="-285750">
              <a:buFont typeface="Arial" panose="020B0604020202020204" pitchFamily="34" charset="0"/>
              <a:buChar char="•"/>
            </a:pPr>
            <a:endParaRPr lang="en-GB"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endParaRPr lang="en-GB" dirty="0" smtClean="0">
              <a:latin typeface="Arial" panose="020B0604020202020204" pitchFamily="34" charset="0"/>
              <a:cs typeface="Arial" panose="020B0604020202020204" pitchFamily="34" charset="0"/>
            </a:endParaRPr>
          </a:p>
          <a:p>
            <a:pPr marL="285750" indent="-285750">
              <a:buFont typeface="Arial" panose="020B0604020202020204" pitchFamily="34" charset="0"/>
              <a:buChar char="•"/>
            </a:pPr>
            <a:endParaRPr lang="en-GB"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endParaRPr lang="en-GB" dirty="0" smtClean="0">
              <a:latin typeface="Arial" panose="020B0604020202020204" pitchFamily="34" charset="0"/>
              <a:cs typeface="Arial" panose="020B0604020202020204" pitchFamily="34" charset="0"/>
            </a:endParaRPr>
          </a:p>
          <a:p>
            <a:pPr marL="285750" indent="-285750">
              <a:buFont typeface="Arial" panose="020B0604020202020204" pitchFamily="34" charset="0"/>
              <a:buChar char="•"/>
            </a:pPr>
            <a:endParaRPr lang="en-GB"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endParaRPr lang="en-GB" dirty="0" smtClean="0">
              <a:latin typeface="Arial" panose="020B0604020202020204" pitchFamily="34" charset="0"/>
              <a:cs typeface="Arial" panose="020B0604020202020204" pitchFamily="34" charset="0"/>
            </a:endParaRPr>
          </a:p>
          <a:p>
            <a:pPr marL="285750" indent="-285750">
              <a:buFont typeface="Arial" panose="020B0604020202020204" pitchFamily="34" charset="0"/>
              <a:buChar char="•"/>
            </a:pPr>
            <a:endParaRPr lang="en-GB"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endParaRPr lang="en-GB"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GB" dirty="0">
                <a:latin typeface="Arial" panose="020B0604020202020204" pitchFamily="34" charset="0"/>
                <a:cs typeface="Arial" panose="020B0604020202020204" pitchFamily="34" charset="0"/>
              </a:rPr>
              <a:t>T</a:t>
            </a:r>
            <a:r>
              <a:rPr lang="en-GB" dirty="0" smtClean="0">
                <a:latin typeface="Arial" panose="020B0604020202020204" pitchFamily="34" charset="0"/>
                <a:cs typeface="Arial" panose="020B0604020202020204" pitchFamily="34" charset="0"/>
              </a:rPr>
              <a:t>he </a:t>
            </a:r>
            <a:r>
              <a:rPr lang="en-GB" dirty="0">
                <a:latin typeface="Arial" panose="020B0604020202020204" pitchFamily="34" charset="0"/>
                <a:cs typeface="Arial" panose="020B0604020202020204" pitchFamily="34" charset="0"/>
              </a:rPr>
              <a:t>approach encourages consistency across learning contexts and prepares the children for the use of resources which will be part of the learning environment when they return to the school building. The hope is that when children return, they will have retained some of the communication skills learned within the school building and that parents and carers will also have adopted some of those approaches to improve communication at home.</a:t>
            </a:r>
          </a:p>
          <a:p>
            <a:pPr marL="285750" indent="-285750">
              <a:buFont typeface="Arial" panose="020B0604020202020204" pitchFamily="34" charset="0"/>
              <a:buChar char="•"/>
            </a:pPr>
            <a:endParaRPr lang="en-GB"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endParaRPr lang="en-GB"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endParaRPr lang="en-GB"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endParaRPr lang="en-US"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51055108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639</TotalTime>
  <Words>373</Words>
  <Application>Microsoft Office PowerPoint</Application>
  <PresentationFormat>Widescreen</PresentationFormat>
  <Paragraphs>39</Paragraphs>
  <Slides>3</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vt:i4>
      </vt:variant>
    </vt:vector>
  </HeadingPairs>
  <TitlesOfParts>
    <vt:vector size="8" baseType="lpstr">
      <vt:lpstr>Arial</vt:lpstr>
      <vt:lpstr>Calibri</vt:lpstr>
      <vt:lpstr>Helvetica</vt:lpstr>
      <vt:lpstr>Helvetica Light</vt:lpstr>
      <vt:lpstr>Office Theme</vt:lpstr>
      <vt:lpstr>Consistent resources to support communication   Kirkriggs  School, Glasgow City Council  </vt:lpstr>
      <vt:lpstr>Kirkriggs School</vt:lpstr>
      <vt:lpstr>Kirkriggs School continued </vt:lpstr>
    </vt:vector>
  </TitlesOfParts>
  <Company>Scottish Government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Gordon L (Louise)</dc:creator>
  <cp:lastModifiedBy>Stevenson J (Jeremy)</cp:lastModifiedBy>
  <cp:revision>44</cp:revision>
  <dcterms:created xsi:type="dcterms:W3CDTF">2021-02-02T15:43:17Z</dcterms:created>
  <dcterms:modified xsi:type="dcterms:W3CDTF">2021-03-19T11:14:21Z</dcterms:modified>
</cp:coreProperties>
</file>