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60" r:id="rId2"/>
    <p:sldId id="259" r:id="rId3"/>
    <p:sldId id="263" r:id="rId4"/>
    <p:sldId id="261" r:id="rId5"/>
    <p:sldId id="26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9"/>
    <p:restoredTop sz="94663"/>
  </p:normalViewPr>
  <p:slideViewPr>
    <p:cSldViewPr snapToGrid="0">
      <p:cViewPr varScale="1">
        <p:scale>
          <a:sx n="83" d="100"/>
          <a:sy n="83" d="100"/>
        </p:scale>
        <p:origin x="40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04/03/2021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smtClean="0">
                <a:solidFill>
                  <a:srgbClr val="002060"/>
                </a:solidFill>
                <a:latin typeface="Helvetica" pitchFamily="2" charset="0"/>
                <a:cs typeface="Arial" panose="020B0604020202020204" pitchFamily="34" charset="0"/>
              </a:rPr>
              <a:t>Remote 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cid:FCC30149-9673-4CDD-A14D-C981B18FAC0D@lan" TargetMode="Externa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a:t>Approach to ensuring high engagement of </a:t>
            </a:r>
            <a:r>
              <a:rPr lang="en-GB" dirty="0" smtClean="0"/>
              <a:t>children </a:t>
            </a:r>
            <a:r>
              <a:rPr lang="en-GB" dirty="0"/>
              <a:t>with </a:t>
            </a:r>
            <a:r>
              <a:rPr lang="en-GB" dirty="0" smtClean="0"/>
              <a:t>remote learning </a:t>
            </a:r>
            <a:r>
              <a:rPr lang="en-GB" dirty="0"/>
              <a:t>and the role of feedback</a:t>
            </a:r>
            <a:br>
              <a:rPr lang="en-GB" dirty="0"/>
            </a:br>
            <a:r>
              <a:rPr lang="en-GB" b="1" dirty="0" smtClean="0">
                <a:latin typeface="Arial" panose="020B0604020202020204" pitchFamily="34" charset="0"/>
                <a:cs typeface="Arial" panose="020B0604020202020204" pitchFamily="34" charset="0"/>
              </a:rPr>
              <a:t/>
            </a:r>
            <a:br>
              <a:rPr lang="en-GB" b="1" dirty="0" smtClean="0">
                <a:latin typeface="Arial" panose="020B0604020202020204" pitchFamily="34" charset="0"/>
                <a:cs typeface="Arial" panose="020B0604020202020204" pitchFamily="34" charset="0"/>
              </a:rPr>
            </a:br>
            <a:r>
              <a:rPr lang="en-GB" b="1" dirty="0" err="1" smtClean="0">
                <a:latin typeface="Arial" panose="020B0604020202020204" pitchFamily="34" charset="0"/>
                <a:cs typeface="Arial" panose="020B0604020202020204" pitchFamily="34" charset="0"/>
              </a:rPr>
              <a:t>Glenboig</a:t>
            </a:r>
            <a:r>
              <a:rPr lang="en-GB" b="1" dirty="0" smtClean="0">
                <a:latin typeface="Arial" panose="020B0604020202020204" pitchFamily="34" charset="0"/>
                <a:cs typeface="Arial" panose="020B0604020202020204" pitchFamily="34" charset="0"/>
              </a:rPr>
              <a:t> Primary School, </a:t>
            </a:r>
            <a:r>
              <a:rPr lang="en-GB" dirty="0" smtClean="0">
                <a:latin typeface="Arial" panose="020B0604020202020204" pitchFamily="34" charset="0"/>
                <a:cs typeface="Arial" panose="020B0604020202020204" pitchFamily="34" charset="0"/>
              </a:rPr>
              <a:t>North Lanarkshire Council </a:t>
            </a:r>
            <a:r>
              <a:rPr lang="en-US" dirty="0"/>
              <a:t/>
            </a:r>
            <a:br>
              <a:rPr lang="en-US" dirty="0"/>
            </a:br>
            <a:endParaRPr lang="en-US" dirty="0"/>
          </a:p>
        </p:txBody>
      </p:sp>
      <p:pic>
        <p:nvPicPr>
          <p:cNvPr id="6" name="Picture 5" descr="Education Scotland RGB (45mm)"/>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8603" y="5507295"/>
            <a:ext cx="1619250" cy="647700"/>
          </a:xfrm>
          <a:prstGeom prst="rect">
            <a:avLst/>
          </a:prstGeom>
          <a:noFill/>
        </p:spPr>
      </p:pic>
      <p:sp>
        <p:nvSpPr>
          <p:cNvPr id="7" name="TextBox 6"/>
          <p:cNvSpPr txBox="1"/>
          <p:nvPr/>
        </p:nvSpPr>
        <p:spPr>
          <a:xfrm>
            <a:off x="2898775" y="5785663"/>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10" name="Picture 9" descr="cid:FCC30149-9673-4CDD-A14D-C981B18FAC0D@lan"/>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7168243" y="1379787"/>
            <a:ext cx="4497070" cy="4405875"/>
          </a:xfrm>
          <a:prstGeom prst="rect">
            <a:avLst/>
          </a:prstGeom>
          <a:noFill/>
          <a:ln>
            <a:noFill/>
          </a:ln>
        </p:spPr>
      </p:pic>
    </p:spTree>
    <p:extLst>
      <p:ext uri="{BB962C8B-B14F-4D97-AF65-F5344CB8AC3E}">
        <p14:creationId xmlns:p14="http://schemas.microsoft.com/office/powerpoint/2010/main" val="1718980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a:xfrm>
            <a:off x="578603" y="1385835"/>
            <a:ext cx="10252307" cy="551454"/>
          </a:xfrm>
        </p:spPr>
        <p:txBody>
          <a:bodyPr/>
          <a:lstStyle/>
          <a:p>
            <a:r>
              <a:rPr lang="en-GB" dirty="0" err="1" smtClean="0">
                <a:solidFill>
                  <a:srgbClr val="002060"/>
                </a:solidFill>
                <a:latin typeface="Arial" panose="020B0604020202020204" pitchFamily="34" charset="0"/>
                <a:cs typeface="Arial" panose="020B0604020202020204" pitchFamily="34" charset="0"/>
              </a:rPr>
              <a:t>Glenboig</a:t>
            </a:r>
            <a:r>
              <a:rPr lang="en-GB" dirty="0" smtClean="0">
                <a:solidFill>
                  <a:srgbClr val="002060"/>
                </a:solidFill>
                <a:latin typeface="Arial" panose="020B0604020202020204" pitchFamily="34" charset="0"/>
                <a:cs typeface="Arial" panose="020B0604020202020204" pitchFamily="34" charset="0"/>
              </a:rPr>
              <a:t> Primary School - case study  </a:t>
            </a:r>
            <a:endParaRPr lang="en-US" dirty="0"/>
          </a:p>
        </p:txBody>
      </p:sp>
      <p:sp>
        <p:nvSpPr>
          <p:cNvPr id="12" name="TextBox 11"/>
          <p:cNvSpPr txBox="1"/>
          <p:nvPr/>
        </p:nvSpPr>
        <p:spPr>
          <a:xfrm>
            <a:off x="578604" y="2230821"/>
            <a:ext cx="11245534" cy="427809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There have been multiple contributing factors in ensuring our high level of engagement in learning. The volume and structure of ‘live lessons’ are a significant contributory factor to our engagement. These maintain relationships, support </a:t>
            </a:r>
            <a:r>
              <a:rPr lang="en-GB" sz="1600" dirty="0" err="1">
                <a:latin typeface="Arial" panose="020B0604020202020204" pitchFamily="34" charset="0"/>
                <a:cs typeface="Arial" panose="020B0604020202020204" pitchFamily="34" charset="0"/>
              </a:rPr>
              <a:t>HWB</a:t>
            </a:r>
            <a:r>
              <a:rPr lang="en-GB" sz="1600" dirty="0">
                <a:latin typeface="Arial" panose="020B0604020202020204" pitchFamily="34" charset="0"/>
                <a:cs typeface="Arial" panose="020B0604020202020204" pitchFamily="34" charset="0"/>
              </a:rPr>
              <a:t> and the learning process. Live lessons are whole class, differentiated or one to one. </a:t>
            </a:r>
            <a:endParaRPr lang="en-GB" sz="1600" dirty="0" smtClean="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r>
              <a:rPr lang="en-GB" sz="1600" dirty="0" err="1">
                <a:latin typeface="Arial" panose="020B0604020202020204" pitchFamily="34" charset="0"/>
                <a:cs typeface="Arial" panose="020B0604020202020204" pitchFamily="34" charset="0"/>
              </a:rPr>
              <a:t>MSTeams</a:t>
            </a:r>
            <a:r>
              <a:rPr lang="en-GB" sz="1600" dirty="0">
                <a:latin typeface="Arial" panose="020B0604020202020204" pitchFamily="34" charset="0"/>
                <a:cs typeface="Arial" panose="020B0604020202020204" pitchFamily="34" charset="0"/>
              </a:rPr>
              <a:t> has been organised to support quality feedback which is given in good time, ensure dignity for children and provides consistency across all stages. </a:t>
            </a:r>
            <a:endParaRPr lang="en-GB" sz="1600" dirty="0" smtClean="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Feedback is given promptly, helping children progress learning and giving a purpose to their work. Feedback is accessible to all by using voice notes where appropriate. </a:t>
            </a:r>
            <a:endParaRPr lang="en-GB" sz="1600" dirty="0" smtClean="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The school invested time training parents prior to the first lockdown, holding workshops on MS Teams. Pupils created MS Teams ‘How To’ video guides for further reference. We created Whole School and </a:t>
            </a:r>
            <a:r>
              <a:rPr lang="en-GB" sz="1600" dirty="0" err="1">
                <a:latin typeface="Arial" panose="020B0604020202020204" pitchFamily="34" charset="0"/>
                <a:cs typeface="Arial" panose="020B0604020202020204" pitchFamily="34" charset="0"/>
              </a:rPr>
              <a:t>P1</a:t>
            </a:r>
            <a:r>
              <a:rPr lang="en-GB" sz="1600" dirty="0">
                <a:latin typeface="Arial" panose="020B0604020202020204" pitchFamily="34" charset="0"/>
                <a:cs typeface="Arial" panose="020B0604020202020204" pitchFamily="34" charset="0"/>
              </a:rPr>
              <a:t> Parent Support Dashboards, allowing access to all support information in one place. To further support parents we held online training sessions and received feedback from parents on a fortnightly basis, ensuring we continue meeting needs and are aware of changes in circumstances. We have a rigorous system where </a:t>
            </a:r>
            <a:r>
              <a:rPr lang="en-GB" sz="1600" dirty="0" err="1">
                <a:latin typeface="Arial" panose="020B0604020202020204" pitchFamily="34" charset="0"/>
                <a:cs typeface="Arial" panose="020B0604020202020204" pitchFamily="34" charset="0"/>
              </a:rPr>
              <a:t>SMT</a:t>
            </a:r>
            <a:r>
              <a:rPr lang="en-GB" sz="1600" dirty="0">
                <a:latin typeface="Arial" panose="020B0604020202020204" pitchFamily="34" charset="0"/>
                <a:cs typeface="Arial" panose="020B0604020202020204" pitchFamily="34" charset="0"/>
              </a:rPr>
              <a:t> contact parents to support engagement and hold weekly meetings with our Digital Leader pupils, seeking their feedback. Our plan for supporting vulnerable children maintains engagement.</a:t>
            </a:r>
          </a:p>
          <a:p>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35563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p:txBody>
          <a:bodyPr/>
          <a:lstStyle/>
          <a:p>
            <a:r>
              <a:rPr lang="en-GB" dirty="0" err="1" smtClean="0">
                <a:solidFill>
                  <a:srgbClr val="002060"/>
                </a:solidFill>
                <a:latin typeface="Arial" panose="020B0604020202020204" pitchFamily="34" charset="0"/>
                <a:cs typeface="Arial" panose="020B0604020202020204" pitchFamily="34" charset="0"/>
              </a:rPr>
              <a:t>Glenboig</a:t>
            </a:r>
            <a:r>
              <a:rPr lang="en-GB" dirty="0" smtClean="0">
                <a:solidFill>
                  <a:srgbClr val="002060"/>
                </a:solidFill>
                <a:latin typeface="Arial" panose="020B0604020202020204" pitchFamily="34" charset="0"/>
                <a:cs typeface="Arial" panose="020B0604020202020204" pitchFamily="34" charset="0"/>
              </a:rPr>
              <a:t> Primary School - continued</a:t>
            </a:r>
            <a:endParaRPr lang="en-US" dirty="0"/>
          </a:p>
        </p:txBody>
      </p:sp>
      <p:sp>
        <p:nvSpPr>
          <p:cNvPr id="12" name="TextBox 11"/>
          <p:cNvSpPr txBox="1"/>
          <p:nvPr/>
        </p:nvSpPr>
        <p:spPr>
          <a:xfrm>
            <a:off x="578604" y="2230821"/>
            <a:ext cx="11245534" cy="3046988"/>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We have restructured our curriculum, considered the resources and ensured there is a balance between live and independent learning activity. We plan learning across levels, however maintain differentiation where appropriate, to move learning forward and ensure pace and challenge. 99% of parents felt the level of work was appropriate. Remote after-school clubs provide further choices in learning, allowing children to work across ages and stages. We continue to target 2 live PE sessions per week and our school assemblies</a:t>
            </a:r>
            <a:r>
              <a:rPr lang="en-GB" sz="1600" dirty="0" smtClean="0">
                <a:latin typeface="Arial" panose="020B0604020202020204" pitchFamily="34" charset="0"/>
                <a:cs typeface="Arial" panose="020B0604020202020204" pitchFamily="34" charset="0"/>
              </a:rPr>
              <a:t>.</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We continue our school ethos of being a transparent, community school. Our </a:t>
            </a:r>
            <a:r>
              <a:rPr lang="en-GB" sz="1600" dirty="0" err="1">
                <a:latin typeface="Arial" panose="020B0604020202020204" pitchFamily="34" charset="0"/>
                <a:cs typeface="Arial" panose="020B0604020202020204" pitchFamily="34" charset="0"/>
              </a:rPr>
              <a:t>MSTeam</a:t>
            </a:r>
            <a:r>
              <a:rPr lang="en-GB" sz="1600" dirty="0">
                <a:latin typeface="Arial" panose="020B0604020202020204" pitchFamily="34" charset="0"/>
                <a:cs typeface="Arial" panose="020B0604020202020204" pitchFamily="34" charset="0"/>
              </a:rPr>
              <a:t> Family Friday Nights consist of Film Club Premiere, Nativity Screening, Burns Night and Valentines, allowing the school community to come together. Parents have continued their close relationships with the school</a:t>
            </a:r>
            <a:r>
              <a:rPr lang="en-GB" sz="1600" dirty="0" smtClean="0">
                <a:latin typeface="Arial" panose="020B0604020202020204" pitchFamily="34" charset="0"/>
                <a:cs typeface="Arial" panose="020B0604020202020204" pitchFamily="34" charset="0"/>
              </a:rPr>
              <a:t>.</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Our vision statement Dream Big, Work Hard, Shine Bright permeates our remote learning. The impact of the combined factors is 100% engagement, continued over the first 3 weeks of term.</a:t>
            </a:r>
          </a:p>
        </p:txBody>
      </p:sp>
    </p:spTree>
    <p:extLst>
      <p:ext uri="{BB962C8B-B14F-4D97-AF65-F5344CB8AC3E}">
        <p14:creationId xmlns:p14="http://schemas.microsoft.com/office/powerpoint/2010/main" val="6892928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grpSp>
        <p:nvGrpSpPr>
          <p:cNvPr id="3" name="Group 2"/>
          <p:cNvGrpSpPr/>
          <p:nvPr/>
        </p:nvGrpSpPr>
        <p:grpSpPr>
          <a:xfrm>
            <a:off x="299551" y="840611"/>
            <a:ext cx="9946323" cy="5517515"/>
            <a:chOff x="191975" y="794507"/>
            <a:chExt cx="9946323" cy="5517515"/>
          </a:xfrm>
        </p:grpSpPr>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191975" y="794507"/>
              <a:ext cx="9946323" cy="5517515"/>
            </a:xfrm>
            <a:prstGeom prst="rect">
              <a:avLst/>
            </a:prstGeom>
          </p:spPr>
        </p:pic>
        <p:sp>
          <p:nvSpPr>
            <p:cNvPr id="5" name="Rectangle 4"/>
            <p:cNvSpPr/>
            <p:nvPr/>
          </p:nvSpPr>
          <p:spPr>
            <a:xfrm>
              <a:off x="1420427" y="2361460"/>
              <a:ext cx="1216241" cy="127838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446399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pic>
        <p:nvPicPr>
          <p:cNvPr id="11" name="Picture 10" descr="Imag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711065"/>
            <a:ext cx="5919952" cy="4375765"/>
          </a:xfrm>
          <a:prstGeom prst="rect">
            <a:avLst/>
          </a:prstGeom>
          <a:noFill/>
          <a:ln>
            <a:noFill/>
          </a:ln>
        </p:spPr>
      </p:pic>
      <p:pic>
        <p:nvPicPr>
          <p:cNvPr id="12" name="Picture 11" descr="Imag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90897" y="711065"/>
            <a:ext cx="6201103" cy="4375765"/>
          </a:xfrm>
          <a:prstGeom prst="rect">
            <a:avLst/>
          </a:prstGeom>
          <a:noFill/>
          <a:ln>
            <a:noFill/>
          </a:ln>
        </p:spPr>
      </p:pic>
    </p:spTree>
    <p:extLst>
      <p:ext uri="{BB962C8B-B14F-4D97-AF65-F5344CB8AC3E}">
        <p14:creationId xmlns:p14="http://schemas.microsoft.com/office/powerpoint/2010/main" val="30672522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491</TotalTime>
  <Words>449</Words>
  <Application>Microsoft Office PowerPoint</Application>
  <PresentationFormat>Widescreen</PresentationFormat>
  <Paragraphs>17</Paragraphs>
  <Slides>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Helvetica</vt:lpstr>
      <vt:lpstr>Helvetica Light</vt:lpstr>
      <vt:lpstr>Office Theme</vt:lpstr>
      <vt:lpstr>Approach to ensuring high engagement of children with remote learning and the role of feedback  Glenboig Primary School, North Lanarkshire Council  </vt:lpstr>
      <vt:lpstr>Glenboig Primary School - case study  </vt:lpstr>
      <vt:lpstr>Glenboig Primary School - continued</vt:lpstr>
      <vt:lpstr>PowerPoint Presentation</vt:lpstr>
      <vt:lpstr>PowerPoint Presentation</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Gordon L (Louise)</cp:lastModifiedBy>
  <cp:revision>31</cp:revision>
  <dcterms:created xsi:type="dcterms:W3CDTF">2021-02-02T15:43:17Z</dcterms:created>
  <dcterms:modified xsi:type="dcterms:W3CDTF">2021-03-04T16:00:17Z</dcterms:modified>
</cp:coreProperties>
</file>