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0" r:id="rId2"/>
    <p:sldId id="259" r:id="rId3"/>
    <p:sldId id="261" r:id="rId4"/>
    <p:sldId id="262" r:id="rId5"/>
    <p:sldId id="263" r:id="rId6"/>
    <p:sldId id="265"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2" d="100"/>
          <a:sy n="72" d="100"/>
        </p:scale>
        <p:origin x="34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06018B3D-6EFC-43A3-B7D4-8C60B4C26D27@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Meeting the individual needs of </a:t>
            </a:r>
            <a:r>
              <a:rPr lang="en-GB" dirty="0" err="1"/>
              <a:t>P1</a:t>
            </a:r>
            <a:r>
              <a:rPr lang="en-GB" dirty="0"/>
              <a:t> learners with complex autism during remote </a:t>
            </a:r>
            <a:r>
              <a:rPr lang="en-GB" dirty="0" smtClean="0"/>
              <a:t>learning</a:t>
            </a:r>
            <a:r>
              <a:rPr lang="en-GB" b="1" dirty="0" smtClean="0"/>
              <a:t/>
            </a:r>
            <a:br>
              <a:rPr lang="en-GB" b="1" dirty="0" smtClean="0"/>
            </a:br>
            <a:r>
              <a:rPr lang="en-GB" b="1" dirty="0"/>
              <a:t/>
            </a:r>
            <a:br>
              <a:rPr lang="en-GB" b="1" dirty="0"/>
            </a:br>
            <a:r>
              <a:rPr lang="en-GB" b="1" dirty="0" err="1" smtClean="0">
                <a:latin typeface="Arial" panose="020B0604020202020204" pitchFamily="34" charset="0"/>
                <a:cs typeface="Arial" panose="020B0604020202020204" pitchFamily="34" charset="0"/>
              </a:rPr>
              <a:t>Kingspark</a:t>
            </a:r>
            <a:r>
              <a:rPr lang="en-GB" b="1" dirty="0" smtClean="0">
                <a:latin typeface="Arial" panose="020B0604020202020204" pitchFamily="34" charset="0"/>
                <a:cs typeface="Arial" panose="020B0604020202020204" pitchFamily="34" charset="0"/>
              </a:rPr>
              <a:t> School, </a:t>
            </a:r>
            <a:r>
              <a:rPr lang="en-GB" dirty="0" smtClean="0">
                <a:latin typeface="Arial" panose="020B0604020202020204" pitchFamily="34" charset="0"/>
                <a:cs typeface="Arial" panose="020B0604020202020204" pitchFamily="34" charset="0"/>
              </a:rPr>
              <a:t>Dundee City Council </a:t>
            </a:r>
            <a:r>
              <a:rPr lang="en-US" dirty="0"/>
              <a:t/>
            </a:r>
            <a:br>
              <a:rPr lang="en-US" dirty="0"/>
            </a:br>
            <a:endParaRPr lang="en-US" dirty="0"/>
          </a:p>
        </p:txBody>
      </p:sp>
      <p:pic>
        <p:nvPicPr>
          <p:cNvPr id="5" name="Picture 4" descr="Education Scotland RGB (45mm)"/>
          <p:cNvPicPr/>
          <p:nvPr/>
        </p:nvPicPr>
        <p:blipFill>
          <a:blip r:embed="rId3" cstate="email">
            <a:extLst>
              <a:ext uri="{28A0092B-C50C-407E-A947-70E740481C1C}">
                <a14:useLocalDpi xmlns:a14="http://schemas.microsoft.com/office/drawing/2010/main"/>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06018B3D-6EFC-43A3-B7D4-8C60B4C26D27@lan"/>
          <p:cNvPicPr/>
          <p:nvPr/>
        </p:nvPicPr>
        <p:blipFill>
          <a:blip r:embed="rId5" r:link="rId6">
            <a:extLst>
              <a:ext uri="{28A0092B-C50C-407E-A947-70E740481C1C}">
                <a14:useLocalDpi xmlns:a14="http://schemas.microsoft.com/office/drawing/2010/main"/>
              </a:ext>
            </a:extLst>
          </a:blip>
          <a:srcRect/>
          <a:stretch>
            <a:fillRect/>
          </a:stretch>
        </p:blipFill>
        <p:spPr bwMode="auto">
          <a:xfrm>
            <a:off x="6459177" y="1260787"/>
            <a:ext cx="5190382" cy="4587240"/>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387508" y="1166379"/>
            <a:ext cx="11654725" cy="442965"/>
          </a:xfrm>
        </p:spPr>
        <p:txBody>
          <a:bodyPr/>
          <a:lstStyle/>
          <a:p>
            <a:r>
              <a:rPr lang="en-GB" dirty="0" err="1" smtClean="0">
                <a:solidFill>
                  <a:srgbClr val="002060"/>
                </a:solidFill>
                <a:latin typeface="Arial" panose="020B0604020202020204" pitchFamily="34" charset="0"/>
                <a:cs typeface="Arial" panose="020B0604020202020204" pitchFamily="34" charset="0"/>
              </a:rPr>
              <a:t>Kingspark</a:t>
            </a:r>
            <a:r>
              <a:rPr lang="en-GB" dirty="0" smtClean="0">
                <a:solidFill>
                  <a:srgbClr val="002060"/>
                </a:solidFill>
                <a:latin typeface="Arial" panose="020B0604020202020204" pitchFamily="34" charset="0"/>
                <a:cs typeface="Arial" panose="020B0604020202020204" pitchFamily="34" charset="0"/>
              </a:rPr>
              <a:t>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5" y="1923446"/>
            <a:ext cx="11954255" cy="5324535"/>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Dundee City Council has a higher than average number of learners with additional support needs. For some leaners their needs are deemed to be best met in specialist provisions. Children and young people with very complex multiple additional support needs have these needs met in an all age special school. Classes in the school are broadly designed to meet the needs of learner’s age and specific needs. Almost all children in </a:t>
            </a:r>
            <a:r>
              <a:rPr lang="en-GB" sz="1700" dirty="0" err="1">
                <a:latin typeface="Arial" panose="020B0604020202020204" pitchFamily="34" charset="0"/>
                <a:cs typeface="Arial" panose="020B0604020202020204" pitchFamily="34" charset="0"/>
              </a:rPr>
              <a:t>P1</a:t>
            </a:r>
            <a:r>
              <a:rPr lang="en-GB" sz="1700" dirty="0">
                <a:latin typeface="Arial" panose="020B0604020202020204" pitchFamily="34" charset="0"/>
                <a:cs typeface="Arial" panose="020B0604020202020204" pitchFamily="34" charset="0"/>
              </a:rPr>
              <a:t> have autism, are nonverbal and work at a pre early level of Curriculum for Excellence. </a:t>
            </a:r>
          </a:p>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Teachers </a:t>
            </a:r>
            <a:r>
              <a:rPr lang="en-GB" sz="1700" dirty="0">
                <a:latin typeface="Arial" panose="020B0604020202020204" pitchFamily="34" charset="0"/>
                <a:cs typeface="Arial" panose="020B0604020202020204" pitchFamily="34" charset="0"/>
              </a:rPr>
              <a:t>know the individual needs of learners at </a:t>
            </a:r>
            <a:r>
              <a:rPr lang="en-GB" sz="1700" dirty="0" err="1">
                <a:latin typeface="Arial" panose="020B0604020202020204" pitchFamily="34" charset="0"/>
                <a:cs typeface="Arial" panose="020B0604020202020204" pitchFamily="34" charset="0"/>
              </a:rPr>
              <a:t>P1</a:t>
            </a:r>
            <a:r>
              <a:rPr lang="en-GB" sz="1700" dirty="0">
                <a:latin typeface="Arial" panose="020B0604020202020204" pitchFamily="34" charset="0"/>
                <a:cs typeface="Arial" panose="020B0604020202020204" pitchFamily="34" charset="0"/>
              </a:rPr>
              <a:t> very well. They use a variety of in school and remote learning activities effectively to engage children fully in learning. </a:t>
            </a: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Remote </a:t>
            </a:r>
            <a:r>
              <a:rPr lang="en-GB" sz="1700" dirty="0">
                <a:latin typeface="Arial" panose="020B0604020202020204" pitchFamily="34" charset="0"/>
                <a:cs typeface="Arial" panose="020B0604020202020204" pitchFamily="34" charset="0"/>
              </a:rPr>
              <a:t>learning provides good opportunities for teachers to plan live and recorded learning sessions. Live sessions enable teachers to check in on their learners and families, talk through expectation for the day and ensure that children are happy, safe and ready to learn</a:t>
            </a:r>
            <a:r>
              <a:rPr lang="en-GB" sz="17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Recorded lessons enable teachers to better meet the individual needs of learners well. Teachers focus on literacy through communication, numeracy and health and wellbeing. Engagement in these sessions is high</a:t>
            </a:r>
          </a:p>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Teachers offer social activities for parents and their children focusing on life skills, arts and crafts, and outdoor learning. These sessions are well received by parents. Online games, sensory stories, videos and links to learning broadcasts are proving children with a daily routine when working at home. </a:t>
            </a: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387509" y="1074939"/>
            <a:ext cx="11654725" cy="442965"/>
          </a:xfrm>
        </p:spPr>
        <p:txBody>
          <a:bodyPr/>
          <a:lstStyle/>
          <a:p>
            <a:r>
              <a:rPr lang="en-GB" dirty="0" err="1" smtClean="0">
                <a:solidFill>
                  <a:srgbClr val="002060"/>
                </a:solidFill>
                <a:latin typeface="Arial" panose="020B0604020202020204" pitchFamily="34" charset="0"/>
                <a:cs typeface="Arial" panose="020B0604020202020204" pitchFamily="34" charset="0"/>
              </a:rPr>
              <a:t>Kingspark</a:t>
            </a:r>
            <a:r>
              <a:rPr lang="en-GB" dirty="0" smtClean="0">
                <a:solidFill>
                  <a:srgbClr val="002060"/>
                </a:solidFill>
                <a:latin typeface="Arial" panose="020B0604020202020204" pitchFamily="34" charset="0"/>
                <a:cs typeface="Arial" panose="020B0604020202020204" pitchFamily="34" charset="0"/>
              </a:rPr>
              <a:t> School …continued</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5" y="1828800"/>
            <a:ext cx="11954255" cy="6740307"/>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Online </a:t>
            </a:r>
            <a:r>
              <a:rPr lang="en-GB" sz="1700" dirty="0">
                <a:latin typeface="Arial" panose="020B0604020202020204" pitchFamily="34" charset="0"/>
                <a:cs typeface="Arial" panose="020B0604020202020204" pitchFamily="34" charset="0"/>
              </a:rPr>
              <a:t>assemblies, signing choir and Hot Chocolate Friday, with staff delivering the chocolate ingredients to the home, help children to keep in touch with daily school life</a:t>
            </a:r>
            <a:r>
              <a:rPr lang="en-GB" sz="1700" dirty="0" smtClean="0">
                <a:latin typeface="Arial" panose="020B0604020202020204" pitchFamily="34" charset="0"/>
                <a:cs typeface="Arial" panose="020B0604020202020204" pitchFamily="34" charset="0"/>
              </a:rPr>
              <a:t>.</a:t>
            </a:r>
            <a:r>
              <a:rPr lang="en-GB" sz="17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Resource </a:t>
            </a:r>
            <a:r>
              <a:rPr lang="en-GB" sz="1700" dirty="0">
                <a:latin typeface="Arial" panose="020B0604020202020204" pitchFamily="34" charset="0"/>
                <a:cs typeface="Arial" panose="020B0604020202020204" pitchFamily="34" charset="0"/>
              </a:rPr>
              <a:t>packs of sensory resources and specialist equipment are provided so that physiotherapy and speech and language therapy can continue at home. Partners are available remotely to guide parents to support their child. Most children engage well in remote learning for most of the time. Tablet computes and access to Wi-Fi helps parents support their child’s learning at home. </a:t>
            </a: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A </a:t>
            </a:r>
            <a:r>
              <a:rPr lang="en-GB" sz="1700" dirty="0">
                <a:latin typeface="Arial" panose="020B0604020202020204" pitchFamily="34" charset="0"/>
                <a:cs typeface="Arial" panose="020B0604020202020204" pitchFamily="34" charset="0"/>
              </a:rPr>
              <a:t>family development worker supports families very well to set up and access on line learning. A doorstep, socially-distanced talk- and –teach session can be used to check in where that is seen to be an appropriate approach</a:t>
            </a:r>
            <a:r>
              <a:rPr lang="en-GB" sz="17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Teachers regularly contact parents to review learning and update access to specialised applications to help support children’s access to learning further. (Such as Clicker 4 and Board maker). Staff recognise the quality of support almost all parents provide to help children develop resilience during this period of uncertainty</a:t>
            </a:r>
            <a:r>
              <a:rPr lang="en-GB" sz="1700" dirty="0" smtClean="0">
                <a:latin typeface="Arial" panose="020B0604020202020204" pitchFamily="34" charset="0"/>
                <a:cs typeface="Arial" panose="020B0604020202020204" pitchFamily="34" charset="0"/>
              </a:rPr>
              <a:t>.</a:t>
            </a: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Teachers adapt curriculum home learning grids to ensure that learner are not at risk of missing out on important learning targets. Progress is assessed against children’s learning targets and parents are fully involved. Teachers use this information to plan individualised work for learners as a next step.</a:t>
            </a: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430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854" y="847240"/>
            <a:ext cx="5917191" cy="4733753"/>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3094" y="847239"/>
            <a:ext cx="5917191" cy="4733753"/>
          </a:xfrm>
          <a:prstGeom prst="rect">
            <a:avLst/>
          </a:prstGeom>
        </p:spPr>
      </p:pic>
    </p:spTree>
    <p:extLst>
      <p:ext uri="{BB962C8B-B14F-4D97-AF65-F5344CB8AC3E}">
        <p14:creationId xmlns:p14="http://schemas.microsoft.com/office/powerpoint/2010/main" val="1536181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294" y="770017"/>
            <a:ext cx="4287864" cy="3430291"/>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1253" y="1901303"/>
            <a:ext cx="4351004" cy="348080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46642" y="2838951"/>
            <a:ext cx="4445358" cy="3556286"/>
          </a:xfrm>
          <a:prstGeom prst="rect">
            <a:avLst/>
          </a:prstGeom>
        </p:spPr>
      </p:pic>
    </p:spTree>
    <p:extLst>
      <p:ext uri="{BB962C8B-B14F-4D97-AF65-F5344CB8AC3E}">
        <p14:creationId xmlns:p14="http://schemas.microsoft.com/office/powerpoint/2010/main" val="271821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584" y="728421"/>
            <a:ext cx="3519406" cy="2815525"/>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99990" y="727646"/>
            <a:ext cx="3520375" cy="2816300"/>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29730" y="727646"/>
            <a:ext cx="3510041" cy="2808033"/>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53108" y="3595608"/>
            <a:ext cx="3693763" cy="295501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6480" y="3595609"/>
            <a:ext cx="3686983" cy="2949586"/>
          </a:xfrm>
          <a:prstGeom prst="rect">
            <a:avLst/>
          </a:prstGeom>
        </p:spPr>
      </p:pic>
    </p:spTree>
    <p:extLst>
      <p:ext uri="{BB962C8B-B14F-4D97-AF65-F5344CB8AC3E}">
        <p14:creationId xmlns:p14="http://schemas.microsoft.com/office/powerpoint/2010/main" val="1785915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719958"/>
            <a:ext cx="4788777" cy="3831022"/>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6571" y="1912882"/>
            <a:ext cx="4788778" cy="3831022"/>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40819" y="2737944"/>
            <a:ext cx="4801914" cy="3841531"/>
          </a:xfrm>
          <a:prstGeom prst="rect">
            <a:avLst/>
          </a:prstGeom>
        </p:spPr>
      </p:pic>
    </p:spTree>
    <p:extLst>
      <p:ext uri="{BB962C8B-B14F-4D97-AF65-F5344CB8AC3E}">
        <p14:creationId xmlns:p14="http://schemas.microsoft.com/office/powerpoint/2010/main" val="7171589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664</TotalTime>
  <Words>532</Words>
  <Application>Microsoft Office PowerPoint</Application>
  <PresentationFormat>Widescreen</PresentationFormat>
  <Paragraphs>33</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Helvetica</vt:lpstr>
      <vt:lpstr>Helvetica Light</vt:lpstr>
      <vt:lpstr>Office Theme</vt:lpstr>
      <vt:lpstr>Meeting the individual needs of P1 learners with complex autism during remote learning  Kingspark School, Dundee City Council  </vt:lpstr>
      <vt:lpstr>Kingspark School</vt:lpstr>
      <vt:lpstr>Kingspark School …continued</vt:lpstr>
      <vt:lpstr>PowerPoint Presentation</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48</cp:revision>
  <dcterms:created xsi:type="dcterms:W3CDTF">2021-02-02T15:43:17Z</dcterms:created>
  <dcterms:modified xsi:type="dcterms:W3CDTF">2021-03-19T12:09:42Z</dcterms:modified>
</cp:coreProperties>
</file>