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9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3"/>
  </p:normalViewPr>
  <p:slideViewPr>
    <p:cSldViewPr snapToGrid="0">
      <p:cViewPr varScale="1">
        <p:scale>
          <a:sx n="35" d="100"/>
          <a:sy n="35" d="100"/>
        </p:scale>
        <p:origin x="103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5D7576B2-53CF-4175-9A59-8B193643B654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School and parents working together to ensure a broad curriculum offer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Our Lady of </a:t>
            </a: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Loretto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Primary School,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West Dunbartonshire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03" y="5507295"/>
            <a:ext cx="1619250" cy="6477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98775" y="5785663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id:5D7576B2-53CF-4175-9A59-8B193643B654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411" y="1199555"/>
            <a:ext cx="4770845" cy="4586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Lady of </a:t>
            </a:r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Loretto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709798" y="2204357"/>
            <a:ext cx="10948802" cy="3693319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curriculum on offer is broad and the school together with parents are working to achieve a balance. Learning grids are shared weekly and cover literacy, numeracy, health and wellbeing,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PE,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Science as a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minimum,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IDL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one area of expressive arts per week is also encouraged.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school has continued to work to seek the views of parents as well as provide a  broad range of resources to help them support children, including devices,  number lines 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diennes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materials, stationery, art materials  and paper packs.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Parents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liked the ‘informal’ and regular contact with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teachers. Changes in approaches to communication has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resulted in agreed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‘guides’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being developed to address certain matters regarding who and when to make contact.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school has developed a range of ‘handy help’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sheets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try and reduce anxiety and provide support with the online learning and address the technical challenges.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14102" y="5440804"/>
            <a:ext cx="3445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following example of a weekly learning grid has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been shared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school.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200163"/>
              </p:ext>
            </p:extLst>
          </p:nvPr>
        </p:nvGraphicFramePr>
        <p:xfrm>
          <a:off x="316665" y="1157314"/>
          <a:ext cx="11488891" cy="563658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56412">
                  <a:extLst>
                    <a:ext uri="{9D8B030D-6E8A-4147-A177-3AD203B41FA5}">
                      <a16:colId xmlns:a16="http://schemas.microsoft.com/office/drawing/2014/main" val="2496814080"/>
                    </a:ext>
                  </a:extLst>
                </a:gridCol>
                <a:gridCol w="1964704">
                  <a:extLst>
                    <a:ext uri="{9D8B030D-6E8A-4147-A177-3AD203B41FA5}">
                      <a16:colId xmlns:a16="http://schemas.microsoft.com/office/drawing/2014/main" val="1415377696"/>
                    </a:ext>
                  </a:extLst>
                </a:gridCol>
                <a:gridCol w="1965451">
                  <a:extLst>
                    <a:ext uri="{9D8B030D-6E8A-4147-A177-3AD203B41FA5}">
                      <a16:colId xmlns:a16="http://schemas.microsoft.com/office/drawing/2014/main" val="1897257069"/>
                    </a:ext>
                  </a:extLst>
                </a:gridCol>
                <a:gridCol w="1948282">
                  <a:extLst>
                    <a:ext uri="{9D8B030D-6E8A-4147-A177-3AD203B41FA5}">
                      <a16:colId xmlns:a16="http://schemas.microsoft.com/office/drawing/2014/main" val="1666290468"/>
                    </a:ext>
                  </a:extLst>
                </a:gridCol>
                <a:gridCol w="1993070">
                  <a:extLst>
                    <a:ext uri="{9D8B030D-6E8A-4147-A177-3AD203B41FA5}">
                      <a16:colId xmlns:a16="http://schemas.microsoft.com/office/drawing/2014/main" val="1709911261"/>
                    </a:ext>
                  </a:extLst>
                </a:gridCol>
                <a:gridCol w="1960972">
                  <a:extLst>
                    <a:ext uri="{9D8B030D-6E8A-4147-A177-3AD203B41FA5}">
                      <a16:colId xmlns:a16="http://schemas.microsoft.com/office/drawing/2014/main" val="2928755977"/>
                    </a:ext>
                  </a:extLst>
                </a:gridCol>
              </a:tblGrid>
              <a:tr h="158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Monday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Tuesday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Wednesday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Thursday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Friday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extLst>
                  <a:ext uri="{0D108BD9-81ED-4DB2-BD59-A6C34878D82A}">
                    <a16:rowId xmlns:a16="http://schemas.microsoft.com/office/drawing/2014/main" val="1106901294"/>
                  </a:ext>
                </a:extLst>
              </a:tr>
              <a:tr h="3256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Literacy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1.Phonics- New sound is ‘sh’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-Listen to the ‘sh’ jolly phonics song using the youtube link.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2.Have a go at making the sound on your own and do the action (check the top right corner of the video).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3.Try to sound out the words in the ‘sh’ word list and copy them down in your green jotter. Draw a picture of some things that have a ‘sh’ sound in them.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err="1">
                          <a:effectLst/>
                        </a:rPr>
                        <a:t>1.Complete</a:t>
                      </a:r>
                      <a:r>
                        <a:rPr lang="en-GB" sz="1100" dirty="0">
                          <a:effectLst/>
                        </a:rPr>
                        <a:t> the ‘</a:t>
                      </a:r>
                      <a:r>
                        <a:rPr lang="en-GB" sz="1100" dirty="0" err="1">
                          <a:effectLst/>
                        </a:rPr>
                        <a:t>sh</a:t>
                      </a:r>
                      <a:r>
                        <a:rPr lang="en-GB" sz="1100" dirty="0">
                          <a:effectLst/>
                        </a:rPr>
                        <a:t>’ sound worksheets.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err="1">
                          <a:effectLst/>
                        </a:rPr>
                        <a:t>2.Look</a:t>
                      </a:r>
                      <a:r>
                        <a:rPr lang="en-GB" sz="1100" dirty="0">
                          <a:effectLst/>
                        </a:rPr>
                        <a:t> at the vocabulary list for your next book and practise these words.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3. Have an adult read you your next story book. Have a go if you can.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err="1">
                          <a:effectLst/>
                        </a:rPr>
                        <a:t>1.Watch</a:t>
                      </a:r>
                      <a:r>
                        <a:rPr lang="en-GB" sz="1100" dirty="0">
                          <a:effectLst/>
                        </a:rPr>
                        <a:t> ‘The Highway Rat’ video. Have an adult stop the video at </a:t>
                      </a:r>
                      <a:r>
                        <a:rPr lang="en-GB" sz="1100" u="sng" dirty="0">
                          <a:effectLst/>
                        </a:rPr>
                        <a:t>5.58 minutes </a:t>
                      </a:r>
                      <a:r>
                        <a:rPr lang="en-GB" sz="1100" dirty="0"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2. Talk about what you think will happen next and draw your prediction on the crystal ball sheet.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3. Practise reading the simple sentences on the </a:t>
                      </a:r>
                      <a:r>
                        <a:rPr lang="en-GB" sz="1100" dirty="0" err="1">
                          <a:effectLst/>
                        </a:rPr>
                        <a:t>powerpoint</a:t>
                      </a:r>
                      <a:r>
                        <a:rPr lang="en-GB" sz="1100" dirty="0">
                          <a:effectLst/>
                        </a:rPr>
                        <a:t>. Try your best to sound out the words.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err="1">
                          <a:effectLst/>
                        </a:rPr>
                        <a:t>4.Literacy</a:t>
                      </a:r>
                      <a:r>
                        <a:rPr lang="en-GB" sz="1100" dirty="0">
                          <a:effectLst/>
                        </a:rPr>
                        <a:t> google meet </a:t>
                      </a:r>
                      <a:r>
                        <a:rPr lang="en-GB" sz="1100" dirty="0" err="1">
                          <a:effectLst/>
                        </a:rPr>
                        <a:t>11.30am</a:t>
                      </a:r>
                      <a:r>
                        <a:rPr lang="en-GB" sz="1100" dirty="0">
                          <a:effectLst/>
                        </a:rPr>
                        <a:t>- go over the new sound!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1.Watch the story ‘The Highway Rat’ again.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2. Create a wanted poster for the rat. Make sure you draw a detailed picture and write a good description!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3. Go on a book scavenger hunt!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1.Ask an adult to read out your ‘sh’ words. Without looking, try to write them down correctly.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2.Complete the phonics read and write worksheet.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3. Practise laying out your alphabet flashcards in the correct order.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extLst>
                  <a:ext uri="{0D108BD9-81ED-4DB2-BD59-A6C34878D82A}">
                    <a16:rowId xmlns:a16="http://schemas.microsoft.com/office/drawing/2014/main" val="3696090682"/>
                  </a:ext>
                </a:extLst>
              </a:tr>
              <a:tr h="2198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Numeracy &amp; Mathematics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4.Ordinal numbers revision.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-play the ordinal numbers online game.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5.Have a look at the ordinal numbers powerpoint and try to answer the questions correctly.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6.Complete the ordinal numbers worksheet activity.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4.Practise counting in 10s up to 100.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5. Play the counting in 10s online game. 6. Differentiated activity will be sent to your maths group.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5.Watch the months of the year video.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6.Have a go at saying these on your own.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7. Differentiated activity will be sent.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4.Numeracy google meet 11.30am- months of the year.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5. Differentiated activity.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4. Look at the </a:t>
                      </a:r>
                      <a:r>
                        <a:rPr lang="en-GB" sz="1100" dirty="0" err="1">
                          <a:effectLst/>
                        </a:rPr>
                        <a:t>powerpoint</a:t>
                      </a:r>
                      <a:r>
                        <a:rPr lang="en-GB" sz="1100" dirty="0">
                          <a:effectLst/>
                        </a:rPr>
                        <a:t> and use it to revise your numbers to 20, odds and evens, days of the week and shape names.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err="1" smtClean="0">
                          <a:effectLst/>
                        </a:rPr>
                        <a:t>5.Differentiated</a:t>
                      </a:r>
                      <a:r>
                        <a:rPr lang="en-GB" sz="1100" dirty="0" smtClean="0">
                          <a:effectLst/>
                        </a:rPr>
                        <a:t> </a:t>
                      </a:r>
                      <a:r>
                        <a:rPr lang="en-GB" sz="1100" dirty="0">
                          <a:effectLst/>
                        </a:rPr>
                        <a:t>activity.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2777" marR="32777" marT="0" marB="0"/>
                </a:tc>
                <a:extLst>
                  <a:ext uri="{0D108BD9-81ED-4DB2-BD59-A6C34878D82A}">
                    <a16:rowId xmlns:a16="http://schemas.microsoft.com/office/drawing/2014/main" val="1747243097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78603" y="849537"/>
            <a:ext cx="1108502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Primary 1 : Learning at Home</a:t>
            </a:r>
            <a:r>
              <a:rPr kumimoji="0" lang="en-GB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							</a:t>
            </a:r>
            <a:r>
              <a:rPr kumimoji="0" lang="en-GB" altLang="en-U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Week beg. : 25th January 2021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imag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1" y="529543"/>
            <a:ext cx="463148" cy="6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760788" y="1930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11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571737"/>
              </p:ext>
            </p:extLst>
          </p:nvPr>
        </p:nvGraphicFramePr>
        <p:xfrm>
          <a:off x="333674" y="569010"/>
          <a:ext cx="11308597" cy="628605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30419">
                  <a:extLst>
                    <a:ext uri="{9D8B030D-6E8A-4147-A177-3AD203B41FA5}">
                      <a16:colId xmlns:a16="http://schemas.microsoft.com/office/drawing/2014/main" val="873967482"/>
                    </a:ext>
                  </a:extLst>
                </a:gridCol>
                <a:gridCol w="9678178">
                  <a:extLst>
                    <a:ext uri="{9D8B030D-6E8A-4147-A177-3AD203B41FA5}">
                      <a16:colId xmlns:a16="http://schemas.microsoft.com/office/drawing/2014/main" val="464857538"/>
                    </a:ext>
                  </a:extLst>
                </a:gridCol>
              </a:tblGrid>
              <a:tr h="1535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Health &amp; Wellbeing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-Health and wellbeing google meet- Fri at </a:t>
                      </a:r>
                      <a:r>
                        <a:rPr lang="en-GB" sz="1100" dirty="0" err="1">
                          <a:effectLst/>
                        </a:rPr>
                        <a:t>11.30am</a:t>
                      </a:r>
                      <a:r>
                        <a:rPr lang="en-GB" sz="1100" dirty="0">
                          <a:effectLst/>
                        </a:rPr>
                        <a:t>. Food Pyramid and emotional wellbeing/telling the truth.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-Complete your daily Health and Wellbeing check in.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-30 day life skills challenge. Days 11-15.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-Fit activity for kids- what's your name?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-Zumba kids video.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-Food pyramid cut and stick activity. Stick the foods into the correct category!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-Watch/read the stories about the importance of telling the truth. Talk about this with an adult.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-Complete the telling the truth worksheet activity.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extLst>
                  <a:ext uri="{0D108BD9-81ED-4DB2-BD59-A6C34878D82A}">
                    <a16:rowId xmlns:a16="http://schemas.microsoft.com/office/drawing/2014/main" val="2046647051"/>
                  </a:ext>
                </a:extLst>
              </a:tr>
              <a:tr h="1266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err="1">
                          <a:effectLst/>
                        </a:rPr>
                        <a:t>IDL</a:t>
                      </a:r>
                      <a:r>
                        <a:rPr lang="en-GB" sz="1100" dirty="0">
                          <a:effectLst/>
                        </a:rPr>
                        <a:t> – Scotland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-Follow the recipe to make some lovely shortbread!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-Watch the video clip about Robert Burns. Colour in the picture of Robert Burns or draw a picture of him.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-Have a go at the Scottish version of head, shoulder, knees and toes! Send us a video of you doing this if you like.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-Listen to and learn the song ‘You cannae shove your granny aff a bus’. Use the powerpoint and youtube link to help you!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 ‘Cannae shove yer granny aff a bus’ translation activity.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-Find out what the national flower of Scotland is. Record your answers on the template.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extLst>
                  <a:ext uri="{0D108BD9-81ED-4DB2-BD59-A6C34878D82A}">
                    <a16:rowId xmlns:a16="http://schemas.microsoft.com/office/drawing/2014/main" val="186322454"/>
                  </a:ext>
                </a:extLst>
              </a:tr>
              <a:tr h="332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RE</a:t>
                      </a:r>
                      <a:endParaRPr lang="en-GB" sz="1100" dirty="0">
                        <a:effectLst/>
                      </a:endParaRPr>
                    </a:p>
                  </a:txBody>
                  <a:tcPr marL="36920" marR="369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Creation – see classwork section (Miss Seagrave will post RE)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extLst>
                  <a:ext uri="{0D108BD9-81ED-4DB2-BD59-A6C34878D82A}">
                    <a16:rowId xmlns:a16="http://schemas.microsoft.com/office/drawing/2014/main" val="2841845623"/>
                  </a:ext>
                </a:extLst>
              </a:tr>
              <a:tr h="332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PE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Ball skills with Miss Seagrave see classwork section for pre-recorded challenges.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Live lesson Friday at 10.45am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extLst>
                  <a:ext uri="{0D108BD9-81ED-4DB2-BD59-A6C34878D82A}">
                    <a16:rowId xmlns:a16="http://schemas.microsoft.com/office/drawing/2014/main" val="3644827586"/>
                  </a:ext>
                </a:extLst>
              </a:tr>
              <a:tr h="332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Science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Science with Mrs Sweeney – solids, liquids and gases.  Pre-recorded lesson in classwork section.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extLst>
                  <a:ext uri="{0D108BD9-81ED-4DB2-BD59-A6C34878D82A}">
                    <a16:rowId xmlns:a16="http://schemas.microsoft.com/office/drawing/2014/main" val="3543148623"/>
                  </a:ext>
                </a:extLst>
              </a:tr>
              <a:tr h="551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Expressive Arts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(1 per week from Art, Drama, Music</a:t>
                      </a:r>
                      <a:r>
                        <a:rPr lang="en-GB" sz="1100" dirty="0" smtClean="0">
                          <a:effectLst/>
                        </a:rPr>
                        <a:t>)</a:t>
                      </a: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Art with Mrs Sweeney – designing your own tartan.  See classwork section for lesson.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6920" marR="36920" marT="0" marB="0"/>
                </a:tc>
                <a:extLst>
                  <a:ext uri="{0D108BD9-81ED-4DB2-BD59-A6C34878D82A}">
                    <a16:rowId xmlns:a16="http://schemas.microsoft.com/office/drawing/2014/main" val="4290660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2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971</Words>
  <Application>Microsoft Office PowerPoint</Application>
  <PresentationFormat>Widescreen</PresentationFormat>
  <Paragraphs>86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</vt:lpstr>
      <vt:lpstr>Helvetica Light</vt:lpstr>
      <vt:lpstr>Office Theme</vt:lpstr>
      <vt:lpstr>School and parents working together to ensure a broad curriculum offer   Our Lady of Loretto Primary School, West Dunbartonshire Council  </vt:lpstr>
      <vt:lpstr>Our Lady of Loretto 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27</cp:revision>
  <dcterms:created xsi:type="dcterms:W3CDTF">2021-02-02T15:43:17Z</dcterms:created>
  <dcterms:modified xsi:type="dcterms:W3CDTF">2021-02-05T14:25:15Z</dcterms:modified>
</cp:coreProperties>
</file>