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59" r:id="rId3"/>
    <p:sldId id="263" r:id="rId4"/>
    <p:sldId id="262"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61" d="100"/>
          <a:sy n="61" d="100"/>
        </p:scale>
        <p:origin x="86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24/02/2021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438567BC-3E3A-4D7F-8202-97FA2D21DD83@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A planned approach to ensuring a balance of live learning and independent activity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Insch</a:t>
            </a:r>
            <a:r>
              <a:rPr lang="en-GB" b="1" dirty="0" smtClean="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Primary School, </a:t>
            </a: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Aberdeenshire Council </a:t>
            </a: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9" name="Picture 8" descr="cid:438567BC-3E3A-4D7F-8202-97FA2D21DD83@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923302" y="1033653"/>
            <a:ext cx="5024477" cy="5121342"/>
          </a:xfrm>
          <a:prstGeom prst="rect">
            <a:avLst/>
          </a:prstGeom>
          <a:noFill/>
          <a:ln>
            <a:noFill/>
          </a:ln>
        </p:spPr>
      </p:pic>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Insch</a:t>
            </a:r>
            <a:r>
              <a:rPr lang="en-GB" dirty="0" smtClean="0">
                <a:solidFill>
                  <a:srgbClr val="002060"/>
                </a:solidFill>
                <a:latin typeface="Arial" panose="020B0604020202020204" pitchFamily="34" charset="0"/>
                <a:cs typeface="Arial" panose="020B0604020202020204" pitchFamily="34" charset="0"/>
              </a:rPr>
              <a:t> </a:t>
            </a:r>
            <a:r>
              <a:rPr lang="en-GB" dirty="0">
                <a:solidFill>
                  <a:srgbClr val="002060"/>
                </a:solidFill>
                <a:latin typeface="Arial" panose="020B0604020202020204" pitchFamily="34" charset="0"/>
                <a:cs typeface="Arial" panose="020B0604020202020204" pitchFamily="34" charset="0"/>
              </a:rPr>
              <a:t>Primary </a:t>
            </a:r>
            <a:r>
              <a:rPr lang="en-GB" dirty="0" smtClean="0">
                <a:solidFill>
                  <a:srgbClr val="002060"/>
                </a:solidFill>
                <a:latin typeface="Arial" panose="020B0604020202020204" pitchFamily="34" charset="0"/>
                <a:cs typeface="Arial" panose="020B0604020202020204" pitchFamily="34" charset="0"/>
              </a:rPr>
              <a:t>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09798" y="2204357"/>
            <a:ext cx="10948802" cy="4524315"/>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A weekly learning grid of twelve activities is provided for all children at the start of each week. This includes three literacy and three numeracy focused tasks.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The </a:t>
            </a:r>
            <a:r>
              <a:rPr lang="en-GB" sz="1600" dirty="0">
                <a:latin typeface="Arial" panose="020B0604020202020204" pitchFamily="34" charset="0"/>
                <a:cs typeface="Arial" panose="020B0604020202020204" pitchFamily="34" charset="0"/>
              </a:rPr>
              <a:t>times of live learning sessions linked to key learning tasks are identified on the grid. This approach allows families the flexibility they have asked for but also provides the necessary structure and routine the school has identified as being important.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Skills </a:t>
            </a:r>
            <a:r>
              <a:rPr lang="en-GB" sz="1600" dirty="0">
                <a:latin typeface="Arial" panose="020B0604020202020204" pitchFamily="34" charset="0"/>
                <a:cs typeface="Arial" panose="020B0604020202020204" pitchFamily="34" charset="0"/>
              </a:rPr>
              <a:t>are highlighted across the grid. Teachers assess learning against benchmarks and during live sessions identify children requiring extra support. These children stay online at the end of a planned live session with the teacher so they can receive further support before tackling a task.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The </a:t>
            </a:r>
            <a:r>
              <a:rPr lang="en-GB" sz="1600" dirty="0">
                <a:latin typeface="Arial" panose="020B0604020202020204" pitchFamily="34" charset="0"/>
                <a:cs typeface="Arial" panose="020B0604020202020204" pitchFamily="34" charset="0"/>
              </a:rPr>
              <a:t>school plans whole school theme weeks which help everyone feel connected.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school’s newly  developed digital platform provides regular high quality face to face learning experiences for children.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Children </a:t>
            </a:r>
            <a:r>
              <a:rPr lang="en-GB" sz="1600" dirty="0">
                <a:latin typeface="Arial" panose="020B0604020202020204" pitchFamily="34" charset="0"/>
                <a:cs typeface="Arial" panose="020B0604020202020204" pitchFamily="34" charset="0"/>
              </a:rPr>
              <a:t>with additional support needs are supported in small groups by additional support for learning teachers and pupil support assistants. This support is targeted and carefully planned. Pupil support assistants who deliver support remotely report that they feel valued and that they feel they are making a  difference. </a:t>
            </a:r>
          </a:p>
          <a:p>
            <a:r>
              <a:rPr lang="en-GB" sz="1600" dirty="0">
                <a:latin typeface="Arial" panose="020B0604020202020204" pitchFamily="34" charset="0"/>
                <a:cs typeface="Arial" panose="020B0604020202020204" pitchFamily="34" charset="0"/>
              </a:rPr>
              <a:t> </a:t>
            </a:r>
          </a:p>
        </p:txBody>
      </p:sp>
      <p:sp>
        <p:nvSpPr>
          <p:cNvPr id="4" name="TextBox 3"/>
          <p:cNvSpPr txBox="1"/>
          <p:nvPr/>
        </p:nvSpPr>
        <p:spPr>
          <a:xfrm>
            <a:off x="6537434" y="5440804"/>
            <a:ext cx="5121996"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a:t>
            </a:r>
            <a:r>
              <a:rPr lang="en-GB" dirty="0" smtClean="0">
                <a:latin typeface="Arial" panose="020B0604020202020204" pitchFamily="34" charset="0"/>
                <a:cs typeface="Arial" panose="020B0604020202020204" pitchFamily="34" charset="0"/>
              </a:rPr>
              <a:t>school have shared example learning grids for </a:t>
            </a:r>
            <a:r>
              <a:rPr lang="en-GB" dirty="0" err="1" smtClean="0">
                <a:latin typeface="Arial" panose="020B0604020202020204" pitchFamily="34" charset="0"/>
                <a:cs typeface="Arial" panose="020B0604020202020204" pitchFamily="34" charset="0"/>
              </a:rPr>
              <a:t>P1</a:t>
            </a:r>
            <a:r>
              <a:rPr lang="en-GB" dirty="0" smtClean="0">
                <a:latin typeface="Arial" panose="020B0604020202020204" pitchFamily="34" charset="0"/>
                <a:cs typeface="Arial" panose="020B0604020202020204" pitchFamily="34" charset="0"/>
              </a:rPr>
              <a:t> and </a:t>
            </a:r>
            <a:r>
              <a:rPr lang="en-GB" dirty="0" err="1" smtClean="0">
                <a:latin typeface="Arial" panose="020B0604020202020204" pitchFamily="34" charset="0"/>
                <a:cs typeface="Arial" panose="020B0604020202020204" pitchFamily="34" charset="0"/>
              </a:rPr>
              <a:t>P3</a:t>
            </a:r>
            <a:r>
              <a:rPr lang="en-GB" dirty="0" smtClean="0">
                <a:latin typeface="Arial" panose="020B0604020202020204" pitchFamily="34" charset="0"/>
                <a:cs typeface="Arial" panose="020B0604020202020204" pitchFamily="34" charset="0"/>
              </a:rPr>
              <a:t>/4 as well as the quality assurance checklist used by </a:t>
            </a:r>
            <a:r>
              <a:rPr lang="en-GB" dirty="0" err="1" smtClean="0">
                <a:latin typeface="Arial" panose="020B0604020202020204" pitchFamily="34" charset="0"/>
                <a:cs typeface="Arial" panose="020B0604020202020204" pitchFamily="34" charset="0"/>
              </a:rPr>
              <a:t>SLT</a:t>
            </a:r>
            <a:r>
              <a:rPr lang="en-GB" dirty="0" smtClean="0">
                <a:latin typeface="Arial" panose="020B0604020202020204" pitchFamily="34" charset="0"/>
                <a:cs typeface="Arial" panose="020B0604020202020204" pitchFamily="34" charset="0"/>
              </a:rPr>
              <a:t> with teaching staff.</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093556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pic>
        <p:nvPicPr>
          <p:cNvPr id="3" name="Picture 2"/>
          <p:cNvPicPr>
            <a:picLocks noChangeAspect="1"/>
          </p:cNvPicPr>
          <p:nvPr/>
        </p:nvPicPr>
        <p:blipFill>
          <a:blip r:embed="rId2"/>
          <a:stretch>
            <a:fillRect/>
          </a:stretch>
        </p:blipFill>
        <p:spPr>
          <a:xfrm>
            <a:off x="578603" y="719223"/>
            <a:ext cx="10804635" cy="6532642"/>
          </a:xfrm>
          <a:prstGeom prst="rect">
            <a:avLst/>
          </a:prstGeom>
        </p:spPr>
      </p:pic>
    </p:spTree>
    <p:extLst>
      <p:ext uri="{BB962C8B-B14F-4D97-AF65-F5344CB8AC3E}">
        <p14:creationId xmlns:p14="http://schemas.microsoft.com/office/powerpoint/2010/main" val="1336763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14400" y="753390"/>
            <a:ext cx="10068912" cy="7088746"/>
          </a:xfrm>
          <a:prstGeom prst="rect">
            <a:avLst/>
          </a:prstGeom>
        </p:spPr>
      </p:pic>
    </p:spTree>
    <p:extLst>
      <p:ext uri="{BB962C8B-B14F-4D97-AF65-F5344CB8AC3E}">
        <p14:creationId xmlns:p14="http://schemas.microsoft.com/office/powerpoint/2010/main" val="259982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682" t="9340" r="7147" b="14452"/>
          <a:stretch/>
        </p:blipFill>
        <p:spPr>
          <a:xfrm>
            <a:off x="0" y="767254"/>
            <a:ext cx="12015341" cy="5980387"/>
          </a:xfrm>
          <a:prstGeom prst="rect">
            <a:avLst/>
          </a:prstGeom>
        </p:spPr>
      </p:pic>
    </p:spTree>
    <p:extLst>
      <p:ext uri="{BB962C8B-B14F-4D97-AF65-F5344CB8AC3E}">
        <p14:creationId xmlns:p14="http://schemas.microsoft.com/office/powerpoint/2010/main" val="1866256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410</TotalTime>
  <Words>261</Words>
  <Application>Microsoft Office PowerPoint</Application>
  <PresentationFormat>Widescreen</PresentationFormat>
  <Paragraphs>15</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Helvetica</vt:lpstr>
      <vt:lpstr>Helvetica Light</vt:lpstr>
      <vt:lpstr>Office Theme</vt:lpstr>
      <vt:lpstr>A planned approach to ensuring a balance of live learning and independent activity   Insch Primary School,  Aberdeenshire Council  </vt:lpstr>
      <vt:lpstr>Insch Primary School</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25</cp:revision>
  <dcterms:created xsi:type="dcterms:W3CDTF">2021-02-02T15:43:17Z</dcterms:created>
  <dcterms:modified xsi:type="dcterms:W3CDTF">2021-02-24T16:54:36Z</dcterms:modified>
</cp:coreProperties>
</file>