
<file path=[Content_Types].xml><?xml version="1.0" encoding="utf-8"?>
<Types xmlns="http://schemas.openxmlformats.org/package/2006/content-types">
  <Default Extension="png" ContentType="image/png"/>
  <Default Extension="tmp" ContentType="image/png"/>
  <Default Extension="svg" ContentType="image/svg+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8"/>
  </p:notesMasterIdLst>
  <p:handoutMasterIdLst>
    <p:handoutMasterId r:id="rId39"/>
  </p:handoutMasterIdLst>
  <p:sldIdLst>
    <p:sldId id="279" r:id="rId5"/>
    <p:sldId id="310" r:id="rId6"/>
    <p:sldId id="318" r:id="rId7"/>
    <p:sldId id="293" r:id="rId8"/>
    <p:sldId id="260" r:id="rId9"/>
    <p:sldId id="281" r:id="rId10"/>
    <p:sldId id="272" r:id="rId11"/>
    <p:sldId id="265" r:id="rId12"/>
    <p:sldId id="311" r:id="rId13"/>
    <p:sldId id="306" r:id="rId14"/>
    <p:sldId id="269" r:id="rId15"/>
    <p:sldId id="294" r:id="rId16"/>
    <p:sldId id="284" r:id="rId17"/>
    <p:sldId id="295" r:id="rId18"/>
    <p:sldId id="305" r:id="rId19"/>
    <p:sldId id="309" r:id="rId20"/>
    <p:sldId id="312" r:id="rId21"/>
    <p:sldId id="285" r:id="rId22"/>
    <p:sldId id="296" r:id="rId23"/>
    <p:sldId id="297" r:id="rId24"/>
    <p:sldId id="288" r:id="rId25"/>
    <p:sldId id="298" r:id="rId26"/>
    <p:sldId id="320" r:id="rId27"/>
    <p:sldId id="322" r:id="rId28"/>
    <p:sldId id="314" r:id="rId29"/>
    <p:sldId id="299" r:id="rId30"/>
    <p:sldId id="300" r:id="rId31"/>
    <p:sldId id="301" r:id="rId32"/>
    <p:sldId id="302" r:id="rId33"/>
    <p:sldId id="303" r:id="rId34"/>
    <p:sldId id="321" r:id="rId35"/>
    <p:sldId id="323" r:id="rId36"/>
    <p:sldId id="267" r:id="rId3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5EA9"/>
    <a:srgbClr val="B3D236"/>
    <a:srgbClr val="00ABB5"/>
    <a:srgbClr val="00C4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322" autoAdjust="0"/>
  </p:normalViewPr>
  <p:slideViewPr>
    <p:cSldViewPr snapToGrid="0">
      <p:cViewPr varScale="1">
        <p:scale>
          <a:sx n="79" d="100"/>
          <a:sy n="79" d="100"/>
        </p:scale>
        <p:origin x="96" y="78"/>
      </p:cViewPr>
      <p:guideLst>
        <p:guide orient="horz" pos="2137"/>
        <p:guide pos="3840"/>
      </p:guideLst>
    </p:cSldViewPr>
  </p:slideViewPr>
  <p:outlineViewPr>
    <p:cViewPr>
      <p:scale>
        <a:sx n="33" d="100"/>
        <a:sy n="33" d="100"/>
      </p:scale>
      <p:origin x="0" y="-6570"/>
    </p:cViewPr>
  </p:outlineViewPr>
  <p:notesTextViewPr>
    <p:cViewPr>
      <p:scale>
        <a:sx n="1" d="1"/>
        <a:sy n="1" d="1"/>
      </p:scale>
      <p:origin x="0" y="0"/>
    </p:cViewPr>
  </p:notesTextViewPr>
  <p:notesViewPr>
    <p:cSldViewPr snapToGrid="0">
      <p:cViewPr varScale="1">
        <p:scale>
          <a:sx n="60" d="100"/>
          <a:sy n="60" d="100"/>
        </p:scale>
        <p:origin x="250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25/02/2020</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25/02/2020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2731707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11</a:t>
            </a:fld>
            <a:endParaRPr lang="en-GB"/>
          </a:p>
        </p:txBody>
      </p:sp>
    </p:spTree>
    <p:extLst>
      <p:ext uri="{BB962C8B-B14F-4D97-AF65-F5344CB8AC3E}">
        <p14:creationId xmlns:p14="http://schemas.microsoft.com/office/powerpoint/2010/main" val="791310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12</a:t>
            </a:fld>
            <a:endParaRPr lang="en-GB"/>
          </a:p>
        </p:txBody>
      </p:sp>
    </p:spTree>
    <p:extLst>
      <p:ext uri="{BB962C8B-B14F-4D97-AF65-F5344CB8AC3E}">
        <p14:creationId xmlns:p14="http://schemas.microsoft.com/office/powerpoint/2010/main" val="1306691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13</a:t>
            </a:fld>
            <a:endParaRPr lang="en-GB"/>
          </a:p>
        </p:txBody>
      </p:sp>
    </p:spTree>
    <p:extLst>
      <p:ext uri="{BB962C8B-B14F-4D97-AF65-F5344CB8AC3E}">
        <p14:creationId xmlns:p14="http://schemas.microsoft.com/office/powerpoint/2010/main" val="4022837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baseline="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14</a:t>
            </a:fld>
            <a:endParaRPr lang="en-GB"/>
          </a:p>
        </p:txBody>
      </p:sp>
    </p:spTree>
    <p:extLst>
      <p:ext uri="{BB962C8B-B14F-4D97-AF65-F5344CB8AC3E}">
        <p14:creationId xmlns:p14="http://schemas.microsoft.com/office/powerpoint/2010/main" val="39647483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15</a:t>
            </a:fld>
            <a:endParaRPr lang="en-GB"/>
          </a:p>
        </p:txBody>
      </p:sp>
    </p:spTree>
    <p:extLst>
      <p:ext uri="{BB962C8B-B14F-4D97-AF65-F5344CB8AC3E}">
        <p14:creationId xmlns:p14="http://schemas.microsoft.com/office/powerpoint/2010/main" val="4028776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16</a:t>
            </a:fld>
            <a:endParaRPr lang="en-GB"/>
          </a:p>
        </p:txBody>
      </p:sp>
    </p:spTree>
    <p:extLst>
      <p:ext uri="{BB962C8B-B14F-4D97-AF65-F5344CB8AC3E}">
        <p14:creationId xmlns:p14="http://schemas.microsoft.com/office/powerpoint/2010/main" val="804720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17</a:t>
            </a:fld>
            <a:endParaRPr lang="en-GB"/>
          </a:p>
        </p:txBody>
      </p:sp>
    </p:spTree>
    <p:extLst>
      <p:ext uri="{BB962C8B-B14F-4D97-AF65-F5344CB8AC3E}">
        <p14:creationId xmlns:p14="http://schemas.microsoft.com/office/powerpoint/2010/main" val="14380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18</a:t>
            </a:fld>
            <a:endParaRPr lang="en-GB"/>
          </a:p>
        </p:txBody>
      </p:sp>
    </p:spTree>
    <p:extLst>
      <p:ext uri="{BB962C8B-B14F-4D97-AF65-F5344CB8AC3E}">
        <p14:creationId xmlns:p14="http://schemas.microsoft.com/office/powerpoint/2010/main" val="232866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3856987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baseline="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20</a:t>
            </a:fld>
            <a:endParaRPr lang="en-GB"/>
          </a:p>
        </p:txBody>
      </p:sp>
    </p:spTree>
    <p:extLst>
      <p:ext uri="{BB962C8B-B14F-4D97-AF65-F5344CB8AC3E}">
        <p14:creationId xmlns:p14="http://schemas.microsoft.com/office/powerpoint/2010/main" val="557448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solidFill>
                <a:srgbClr val="FF0000"/>
              </a:solidFill>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17405613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21</a:t>
            </a:fld>
            <a:endParaRPr lang="en-GB"/>
          </a:p>
        </p:txBody>
      </p:sp>
    </p:spTree>
    <p:extLst>
      <p:ext uri="{BB962C8B-B14F-4D97-AF65-F5344CB8AC3E}">
        <p14:creationId xmlns:p14="http://schemas.microsoft.com/office/powerpoint/2010/main" val="1182403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22</a:t>
            </a:fld>
            <a:endParaRPr lang="en-GB"/>
          </a:p>
        </p:txBody>
      </p:sp>
    </p:spTree>
    <p:extLst>
      <p:ext uri="{BB962C8B-B14F-4D97-AF65-F5344CB8AC3E}">
        <p14:creationId xmlns:p14="http://schemas.microsoft.com/office/powerpoint/2010/main" val="2828851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23</a:t>
            </a:fld>
            <a:endParaRPr lang="en-GB"/>
          </a:p>
        </p:txBody>
      </p:sp>
    </p:spTree>
    <p:extLst>
      <p:ext uri="{BB962C8B-B14F-4D97-AF65-F5344CB8AC3E}">
        <p14:creationId xmlns:p14="http://schemas.microsoft.com/office/powerpoint/2010/main" val="931695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24</a:t>
            </a:fld>
            <a:endParaRPr lang="en-GB"/>
          </a:p>
        </p:txBody>
      </p:sp>
    </p:spTree>
    <p:extLst>
      <p:ext uri="{BB962C8B-B14F-4D97-AF65-F5344CB8AC3E}">
        <p14:creationId xmlns:p14="http://schemas.microsoft.com/office/powerpoint/2010/main" val="181920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25</a:t>
            </a:fld>
            <a:endParaRPr lang="en-GB"/>
          </a:p>
        </p:txBody>
      </p:sp>
    </p:spTree>
    <p:extLst>
      <p:ext uri="{BB962C8B-B14F-4D97-AF65-F5344CB8AC3E}">
        <p14:creationId xmlns:p14="http://schemas.microsoft.com/office/powerpoint/2010/main" val="4006548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26</a:t>
            </a:fld>
            <a:endParaRPr lang="en-GB"/>
          </a:p>
        </p:txBody>
      </p:sp>
    </p:spTree>
    <p:extLst>
      <p:ext uri="{BB962C8B-B14F-4D97-AF65-F5344CB8AC3E}">
        <p14:creationId xmlns:p14="http://schemas.microsoft.com/office/powerpoint/2010/main" val="39863281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27</a:t>
            </a:fld>
            <a:endParaRPr lang="en-GB"/>
          </a:p>
        </p:txBody>
      </p:sp>
    </p:spTree>
    <p:extLst>
      <p:ext uri="{BB962C8B-B14F-4D97-AF65-F5344CB8AC3E}">
        <p14:creationId xmlns:p14="http://schemas.microsoft.com/office/powerpoint/2010/main" val="16006543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28</a:t>
            </a:fld>
            <a:endParaRPr lang="en-GB"/>
          </a:p>
        </p:txBody>
      </p:sp>
    </p:spTree>
    <p:extLst>
      <p:ext uri="{BB962C8B-B14F-4D97-AF65-F5344CB8AC3E}">
        <p14:creationId xmlns:p14="http://schemas.microsoft.com/office/powerpoint/2010/main" val="877846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29</a:t>
            </a:fld>
            <a:endParaRPr lang="en-GB"/>
          </a:p>
        </p:txBody>
      </p:sp>
    </p:spTree>
    <p:extLst>
      <p:ext uri="{BB962C8B-B14F-4D97-AF65-F5344CB8AC3E}">
        <p14:creationId xmlns:p14="http://schemas.microsoft.com/office/powerpoint/2010/main" val="13390382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30</a:t>
            </a:fld>
            <a:endParaRPr lang="en-GB"/>
          </a:p>
        </p:txBody>
      </p:sp>
    </p:spTree>
    <p:extLst>
      <p:ext uri="{BB962C8B-B14F-4D97-AF65-F5344CB8AC3E}">
        <p14:creationId xmlns:p14="http://schemas.microsoft.com/office/powerpoint/2010/main" val="223870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solidFill>
                <a:srgbClr val="FF0000"/>
              </a:solidFill>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3</a:t>
            </a:fld>
            <a:endParaRPr lang="en-GB"/>
          </a:p>
        </p:txBody>
      </p:sp>
    </p:spTree>
    <p:extLst>
      <p:ext uri="{BB962C8B-B14F-4D97-AF65-F5344CB8AC3E}">
        <p14:creationId xmlns:p14="http://schemas.microsoft.com/office/powerpoint/2010/main" val="35384843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31</a:t>
            </a:fld>
            <a:endParaRPr lang="en-GB"/>
          </a:p>
        </p:txBody>
      </p:sp>
    </p:spTree>
    <p:extLst>
      <p:ext uri="{BB962C8B-B14F-4D97-AF65-F5344CB8AC3E}">
        <p14:creationId xmlns:p14="http://schemas.microsoft.com/office/powerpoint/2010/main" val="26255263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32</a:t>
            </a:fld>
            <a:endParaRPr lang="en-GB"/>
          </a:p>
        </p:txBody>
      </p:sp>
    </p:spTree>
    <p:extLst>
      <p:ext uri="{BB962C8B-B14F-4D97-AF65-F5344CB8AC3E}">
        <p14:creationId xmlns:p14="http://schemas.microsoft.com/office/powerpoint/2010/main" val="21556722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33</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142340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5</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solidFill>
                <a:srgbClr val="FF0000"/>
              </a:solidFill>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738705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383366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8</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9</a:t>
            </a:fld>
            <a:endParaRPr lang="en-GB"/>
          </a:p>
        </p:txBody>
      </p:sp>
    </p:spTree>
    <p:extLst>
      <p:ext uri="{BB962C8B-B14F-4D97-AF65-F5344CB8AC3E}">
        <p14:creationId xmlns:p14="http://schemas.microsoft.com/office/powerpoint/2010/main" val="1520279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14" Type="http://schemas.openxmlformats.org/officeDocument/2006/relationships/image" Target="../media/image21.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9.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a:t>Click to edit Master title style</a:t>
            </a:r>
            <a:endParaRPr lang="en-GB" dirty="0"/>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dirty="0"/>
              <a:t>Main body style like this and leading into bullets:</a:t>
            </a:r>
          </a:p>
          <a:p>
            <a:pPr lvl="1"/>
            <a:r>
              <a:rPr lang="en-US" dirty="0"/>
              <a:t>First level bullet</a:t>
            </a:r>
          </a:p>
          <a:p>
            <a:pPr lvl="2"/>
            <a:r>
              <a:rPr lang="en-US" dirty="0"/>
              <a:t>Second level bullet</a:t>
            </a:r>
          </a:p>
          <a:p>
            <a:pPr lvl="3"/>
            <a:r>
              <a:rPr lang="en-US" dirty="0"/>
              <a:t>Third level bullet</a:t>
            </a:r>
          </a:p>
          <a:p>
            <a:pPr lvl="4"/>
            <a:r>
              <a:rPr lang="en-US" dirty="0"/>
              <a:t>Fourth level</a:t>
            </a:r>
          </a:p>
          <a:p>
            <a:pPr lvl="5"/>
            <a:r>
              <a:rPr lang="en-US" dirty="0"/>
              <a:t>Fifth level</a:t>
            </a:r>
            <a:endParaRPr lang="en-GB" dirty="0"/>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1676442" y="6307283"/>
            <a:ext cx="2751858" cy="276999"/>
          </a:xfrm>
          <a:prstGeom prst="rect">
            <a:avLst/>
          </a:prstGeom>
          <a:noFill/>
        </p:spPr>
        <p:txBody>
          <a:bodyPr wrap="square" rtlCol="0">
            <a:spAutoFit/>
          </a:bodyPr>
          <a:lstStyle/>
          <a:p>
            <a:r>
              <a:rPr lang="en-GB" sz="1200" dirty="0">
                <a:solidFill>
                  <a:srgbClr val="025EA9"/>
                </a:solidFill>
                <a:latin typeface="+mn-lt"/>
              </a:rPr>
              <a:t>Multiplying skills, </a:t>
            </a:r>
            <a:r>
              <a:rPr lang="en-GB" sz="1200" dirty="0">
                <a:solidFill>
                  <a:srgbClr val="00C4C4"/>
                </a:solidFill>
                <a:latin typeface="+mn-lt"/>
              </a:rPr>
              <a:t>adding value</a:t>
            </a:r>
          </a:p>
        </p:txBody>
      </p:sp>
      <p:sp>
        <p:nvSpPr>
          <p:cNvPr id="8" name="TextBox 7"/>
          <p:cNvSpPr txBox="1"/>
          <p:nvPr userDrawn="1"/>
        </p:nvSpPr>
        <p:spPr>
          <a:xfrm>
            <a:off x="7400253" y="6301465"/>
            <a:ext cx="4223154" cy="276999"/>
          </a:xfrm>
          <a:prstGeom prst="rect">
            <a:avLst/>
          </a:prstGeom>
          <a:noFill/>
        </p:spPr>
        <p:txBody>
          <a:bodyPr wrap="square" rtlCol="0">
            <a:spAutoFit/>
          </a:bodyPr>
          <a:lstStyle/>
          <a:p>
            <a:pPr algn="r" eaLnBrk="1" hangingPunct="1">
              <a:spcBef>
                <a:spcPct val="50000"/>
              </a:spcBef>
            </a:pPr>
            <a:r>
              <a:rPr lang="en-GB" sz="1200" dirty="0">
                <a:solidFill>
                  <a:srgbClr val="00ABB5"/>
                </a:solidFill>
              </a:rPr>
              <a:t>For Scotland's learners, with Scotland's educators</a:t>
            </a:r>
          </a:p>
        </p:txBody>
      </p:sp>
      <p:pic>
        <p:nvPicPr>
          <p:cNvPr id="9" name="Graphic 8">
            <a:extLst>
              <a:ext uri="{FF2B5EF4-FFF2-40B4-BE49-F238E27FC236}">
                <a16:creationId xmlns:a16="http://schemas.microsoft.com/office/drawing/2014/main" id="{92C1A96D-3871-B749-B627-7BDB02748C2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656609" y="6328907"/>
            <a:ext cx="993771" cy="242574"/>
          </a:xfrm>
          <a:prstGeom prst="rect">
            <a:avLst/>
          </a:prstGeom>
        </p:spPr>
      </p:pic>
    </p:spTree>
    <p:extLst>
      <p:ext uri="{BB962C8B-B14F-4D97-AF65-F5344CB8AC3E}">
        <p14:creationId xmlns:p14="http://schemas.microsoft.com/office/powerpoint/2010/main" val="299450682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925972"/>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r>
              <a:rPr lang="en-GB" sz="1200" dirty="0">
                <a:solidFill>
                  <a:schemeClr val="bg1">
                    <a:lumMod val="50000"/>
                  </a:schemeClr>
                </a:solidFill>
                <a:latin typeface="+mn-lt"/>
              </a:rPr>
              <a:t>Document</a:t>
            </a:r>
            <a:r>
              <a:rPr lang="en-GB" sz="1200" baseline="0" dirty="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dirty="0">
                <a:solidFill>
                  <a:srgbClr val="00ABB5"/>
                </a:solidFill>
                <a:latin typeface="+mn-lt"/>
              </a:rPr>
              <a:t>Transforming lives through learning</a:t>
            </a:r>
          </a:p>
        </p:txBody>
      </p:sp>
    </p:spTree>
    <p:extLst>
      <p:ext uri="{BB962C8B-B14F-4D97-AF65-F5344CB8AC3E}">
        <p14:creationId xmlns:p14="http://schemas.microsoft.com/office/powerpoint/2010/main" val="2668443570"/>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r>
              <a:rPr lang="en-GB" sz="1200" dirty="0">
                <a:solidFill>
                  <a:schemeClr val="bg1">
                    <a:lumMod val="50000"/>
                  </a:schemeClr>
                </a:solidFill>
                <a:latin typeface="+mn-lt"/>
              </a:rPr>
              <a:t>Document</a:t>
            </a:r>
            <a:r>
              <a:rPr lang="en-GB" sz="1200" baseline="0" dirty="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dirty="0">
                <a:solidFill>
                  <a:srgbClr val="00ABB5"/>
                </a:solidFill>
                <a:latin typeface="+mn-lt"/>
              </a:rPr>
              <a:t>Transforming lives through learning</a:t>
            </a:r>
          </a:p>
        </p:txBody>
      </p:sp>
    </p:spTree>
    <p:extLst>
      <p:ext uri="{BB962C8B-B14F-4D97-AF65-F5344CB8AC3E}">
        <p14:creationId xmlns:p14="http://schemas.microsoft.com/office/powerpoint/2010/main" val="4188069960"/>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r>
              <a:rPr lang="en-GB" sz="1200" dirty="0">
                <a:solidFill>
                  <a:schemeClr val="bg1">
                    <a:lumMod val="50000"/>
                  </a:schemeClr>
                </a:solidFill>
                <a:latin typeface="+mn-lt"/>
              </a:rPr>
              <a:t>Document</a:t>
            </a:r>
            <a:r>
              <a:rPr lang="en-GB" sz="1200" baseline="0" dirty="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dirty="0">
                <a:solidFill>
                  <a:srgbClr val="00ABB5"/>
                </a:solidFill>
                <a:latin typeface="+mn-lt"/>
              </a:rPr>
              <a:t>Transforming lives through learning</a:t>
            </a:r>
          </a:p>
        </p:txBody>
      </p:sp>
    </p:spTree>
    <p:extLst>
      <p:ext uri="{BB962C8B-B14F-4D97-AF65-F5344CB8AC3E}">
        <p14:creationId xmlns:p14="http://schemas.microsoft.com/office/powerpoint/2010/main" val="3853926949"/>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r>
              <a:rPr lang="en-GB" sz="1200" dirty="0">
                <a:solidFill>
                  <a:schemeClr val="bg1">
                    <a:lumMod val="50000"/>
                  </a:schemeClr>
                </a:solidFill>
                <a:latin typeface="+mn-lt"/>
              </a:rPr>
              <a:t>Document</a:t>
            </a:r>
            <a:r>
              <a:rPr lang="en-GB" sz="1200" baseline="0" dirty="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dirty="0">
                <a:solidFill>
                  <a:srgbClr val="00ABB5"/>
                </a:solidFill>
                <a:latin typeface="+mn-lt"/>
              </a:rPr>
              <a:t>Transforming lives through learning</a:t>
            </a:r>
          </a:p>
        </p:txBody>
      </p:sp>
    </p:spTree>
    <p:extLst>
      <p:ext uri="{BB962C8B-B14F-4D97-AF65-F5344CB8AC3E}">
        <p14:creationId xmlns:p14="http://schemas.microsoft.com/office/powerpoint/2010/main" val="1344635199"/>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chor="t"/>
          <a:lstStyle/>
          <a:p>
            <a:r>
              <a:rPr lang="en-US" dirty="0"/>
              <a:t>Click to edit Master title style</a:t>
            </a:r>
            <a:endParaRPr lang="en-GB" dirty="0"/>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7400253" y="6301465"/>
            <a:ext cx="4223154" cy="276999"/>
          </a:xfrm>
          <a:prstGeom prst="rect">
            <a:avLst/>
          </a:prstGeom>
          <a:noFill/>
        </p:spPr>
        <p:txBody>
          <a:bodyPr wrap="square" rtlCol="0">
            <a:spAutoFit/>
          </a:bodyPr>
          <a:lstStyle/>
          <a:p>
            <a:pPr algn="r" eaLnBrk="1" hangingPunct="1">
              <a:spcBef>
                <a:spcPct val="50000"/>
              </a:spcBef>
            </a:pPr>
            <a:r>
              <a:rPr lang="en-GB" sz="1200" dirty="0">
                <a:solidFill>
                  <a:srgbClr val="00ABB5"/>
                </a:solidFill>
              </a:rPr>
              <a:t>For Scotland's learners, with Scotland's educators</a:t>
            </a:r>
          </a:p>
        </p:txBody>
      </p:sp>
      <p:grpSp>
        <p:nvGrpSpPr>
          <p:cNvPr id="18" name="Group 17">
            <a:extLst>
              <a:ext uri="{FF2B5EF4-FFF2-40B4-BE49-F238E27FC236}">
                <a16:creationId xmlns:a16="http://schemas.microsoft.com/office/drawing/2014/main" id="{B06A5B96-EF32-7C4D-9F0A-89A5816E0E00}"/>
              </a:ext>
            </a:extLst>
          </p:cNvPr>
          <p:cNvGrpSpPr/>
          <p:nvPr userDrawn="1"/>
        </p:nvGrpSpPr>
        <p:grpSpPr>
          <a:xfrm>
            <a:off x="10240087" y="155315"/>
            <a:ext cx="1710000" cy="1710000"/>
            <a:chOff x="1067974" y="2029686"/>
            <a:chExt cx="1817813" cy="1798856"/>
          </a:xfrm>
        </p:grpSpPr>
        <p:sp>
          <p:nvSpPr>
            <p:cNvPr id="19" name="Shape 4500">
              <a:extLst>
                <a:ext uri="{FF2B5EF4-FFF2-40B4-BE49-F238E27FC236}">
                  <a16:creationId xmlns:a16="http://schemas.microsoft.com/office/drawing/2014/main" id="{3364EDE4-82C3-D646-8DF2-7787861B1163}"/>
                </a:ext>
              </a:extLst>
            </p:cNvPr>
            <p:cNvSpPr/>
            <p:nvPr/>
          </p:nvSpPr>
          <p:spPr>
            <a:xfrm>
              <a:off x="1067974" y="2029686"/>
              <a:ext cx="1817813" cy="1798856"/>
            </a:xfrm>
            <a:prstGeom prst="ellipse">
              <a:avLst/>
            </a:prstGeom>
            <a:gradFill flip="none" rotWithShape="1">
              <a:gsLst>
                <a:gs pos="0">
                  <a:srgbClr val="00ABB5">
                    <a:lumMod val="90000"/>
                  </a:srgbClr>
                </a:gs>
                <a:gs pos="74000">
                  <a:srgbClr val="00ABB5"/>
                </a:gs>
                <a:gs pos="83000">
                  <a:srgbClr val="00ABB5"/>
                </a:gs>
                <a:gs pos="99000">
                  <a:srgbClr val="00ABB5">
                    <a:lumMod val="78000"/>
                  </a:srgbClr>
                </a:gs>
              </a:gsLst>
              <a:path path="circle">
                <a:fillToRect l="100000" t="100000"/>
              </a:path>
              <a:tileRect r="-100000" b="-100000"/>
            </a:gradFill>
            <a:ln>
              <a:noFill/>
            </a:ln>
          </p:spPr>
          <p:txBody>
            <a:bodyPr lIns="45713" tIns="22850" rIns="45713" bIns="22850" anchor="ctr"/>
            <a:lstStyle/>
            <a:p>
              <a:pPr algn="ctr" defTabSz="914034" eaLnBrk="1" fontAlgn="auto" hangingPunct="1">
                <a:spcBef>
                  <a:spcPts val="0"/>
                </a:spcBef>
                <a:spcAft>
                  <a:spcPts val="0"/>
                </a:spcAft>
                <a:defRPr/>
              </a:pPr>
              <a:endParaRPr sz="3599">
                <a:solidFill>
                  <a:schemeClr val="lt1"/>
                </a:solidFill>
                <a:latin typeface="Lato"/>
                <a:ea typeface="Lato"/>
                <a:cs typeface="Lato"/>
                <a:sym typeface="Lato"/>
              </a:endParaRPr>
            </a:p>
          </p:txBody>
        </p:sp>
        <p:pic>
          <p:nvPicPr>
            <p:cNvPr id="20" name="Graphic 19">
              <a:extLst>
                <a:ext uri="{FF2B5EF4-FFF2-40B4-BE49-F238E27FC236}">
                  <a16:creationId xmlns:a16="http://schemas.microsoft.com/office/drawing/2014/main" id="{4F8E3CAC-1048-AF45-8B53-AEF686BB798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546703" y="2504463"/>
              <a:ext cx="799890" cy="799890"/>
            </a:xfrm>
            <a:prstGeom prst="rect">
              <a:avLst/>
            </a:prstGeom>
          </p:spPr>
        </p:pic>
      </p:grpSp>
      <p:sp>
        <p:nvSpPr>
          <p:cNvPr id="15" name="Content Placeholder 2">
            <a:extLst>
              <a:ext uri="{FF2B5EF4-FFF2-40B4-BE49-F238E27FC236}">
                <a16:creationId xmlns:a16="http://schemas.microsoft.com/office/drawing/2014/main" id="{034288E9-03F9-F34A-A452-06E39DE07D6A}"/>
              </a:ext>
            </a:extLst>
          </p:cNvPr>
          <p:cNvSpPr>
            <a:spLocks noGrp="1"/>
          </p:cNvSpPr>
          <p:nvPr>
            <p:ph idx="1" hasCustomPrompt="1"/>
          </p:nvPr>
        </p:nvSpPr>
        <p:spPr>
          <a:xfrm>
            <a:off x="700088" y="2128838"/>
            <a:ext cx="10872787" cy="3686175"/>
          </a:xfrm>
        </p:spPr>
        <p:txBody>
          <a:bodyPr/>
          <a:lstStyle>
            <a:lvl1pPr>
              <a:defRPr b="0" i="1" baseline="0">
                <a:solidFill>
                  <a:srgbClr val="C00000"/>
                </a:solidFill>
              </a:defRPr>
            </a:lvl1pPr>
            <a:lvl2pPr marL="355600" indent="-342900">
              <a:buFont typeface="Arial" panose="020B0604020202020204" pitchFamily="34" charset="0"/>
              <a:buChar char="•"/>
              <a:tabLst/>
              <a:defRPr/>
            </a:lvl2pPr>
            <a:lvl3pPr marL="676275" indent="-381000">
              <a:buClr>
                <a:srgbClr val="00ABB5"/>
              </a:buClr>
              <a:buFont typeface="Arial" panose="020B0604020202020204" pitchFamily="34" charset="0"/>
              <a:buChar char="•"/>
              <a:tabLst/>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1"/>
            <a:r>
              <a:rPr lang="en-US" dirty="0"/>
              <a:t>First level bullet</a:t>
            </a:r>
          </a:p>
          <a:p>
            <a:pPr lvl="2"/>
            <a:r>
              <a:rPr lang="en-US" dirty="0"/>
              <a:t>Second level bullet</a:t>
            </a:r>
          </a:p>
          <a:p>
            <a:pPr lvl="3"/>
            <a:r>
              <a:rPr lang="en-US" dirty="0"/>
              <a:t>Third level bullet</a:t>
            </a:r>
          </a:p>
          <a:p>
            <a:pPr lvl="4"/>
            <a:r>
              <a:rPr lang="en-US" dirty="0"/>
              <a:t>Fourth level</a:t>
            </a:r>
          </a:p>
          <a:p>
            <a:pPr lvl="5"/>
            <a:r>
              <a:rPr lang="en-US" dirty="0"/>
              <a:t>Fifth level</a:t>
            </a:r>
            <a:endParaRPr lang="en-GB" dirty="0"/>
          </a:p>
        </p:txBody>
      </p:sp>
      <p:sp>
        <p:nvSpPr>
          <p:cNvPr id="16" name="Content Placeholder 4">
            <a:extLst>
              <a:ext uri="{FF2B5EF4-FFF2-40B4-BE49-F238E27FC236}">
                <a16:creationId xmlns:a16="http://schemas.microsoft.com/office/drawing/2014/main" id="{69C1CE81-4EAE-904D-A621-9C92FAF50E01}"/>
              </a:ext>
            </a:extLst>
          </p:cNvPr>
          <p:cNvSpPr>
            <a:spLocks noGrp="1"/>
          </p:cNvSpPr>
          <p:nvPr>
            <p:ph sz="quarter" idx="10" hasCustomPrompt="1"/>
          </p:nvPr>
        </p:nvSpPr>
        <p:spPr>
          <a:xfrm>
            <a:off x="700088" y="1376363"/>
            <a:ext cx="10829925" cy="638176"/>
          </a:xfrm>
        </p:spPr>
        <p:txBody>
          <a:bodyPr/>
          <a:lstStyle>
            <a:lvl1pPr>
              <a:defRPr sz="2800" i="1">
                <a:solidFill>
                  <a:srgbClr val="00ABB5"/>
                </a:solidFill>
              </a:defRPr>
            </a:lvl1pPr>
          </a:lstStyle>
          <a:p>
            <a:pPr lvl="0"/>
            <a:r>
              <a:rPr lang="en-US" dirty="0"/>
              <a:t>Main body style like this and leading into bullets:</a:t>
            </a:r>
          </a:p>
        </p:txBody>
      </p:sp>
      <p:sp>
        <p:nvSpPr>
          <p:cNvPr id="11" name="TextBox 10">
            <a:extLst>
              <a:ext uri="{FF2B5EF4-FFF2-40B4-BE49-F238E27FC236}">
                <a16:creationId xmlns:a16="http://schemas.microsoft.com/office/drawing/2014/main" id="{4E80A44E-4D76-F04D-85D4-139F47F8FFC8}"/>
              </a:ext>
            </a:extLst>
          </p:cNvPr>
          <p:cNvSpPr txBox="1"/>
          <p:nvPr userDrawn="1"/>
        </p:nvSpPr>
        <p:spPr>
          <a:xfrm>
            <a:off x="1676442" y="6307283"/>
            <a:ext cx="2751858" cy="276999"/>
          </a:xfrm>
          <a:prstGeom prst="rect">
            <a:avLst/>
          </a:prstGeom>
          <a:noFill/>
        </p:spPr>
        <p:txBody>
          <a:bodyPr wrap="square" rtlCol="0">
            <a:spAutoFit/>
          </a:bodyPr>
          <a:lstStyle/>
          <a:p>
            <a:r>
              <a:rPr lang="en-GB" sz="1200" dirty="0">
                <a:solidFill>
                  <a:srgbClr val="025EA9"/>
                </a:solidFill>
                <a:latin typeface="+mn-lt"/>
              </a:rPr>
              <a:t>Multiplying skills, </a:t>
            </a:r>
            <a:r>
              <a:rPr lang="en-GB" sz="1200" dirty="0">
                <a:solidFill>
                  <a:srgbClr val="00C4C4"/>
                </a:solidFill>
                <a:latin typeface="+mn-lt"/>
              </a:rPr>
              <a:t>adding value</a:t>
            </a:r>
          </a:p>
        </p:txBody>
      </p:sp>
      <p:pic>
        <p:nvPicPr>
          <p:cNvPr id="12" name="Graphic 11">
            <a:extLst>
              <a:ext uri="{FF2B5EF4-FFF2-40B4-BE49-F238E27FC236}">
                <a16:creationId xmlns:a16="http://schemas.microsoft.com/office/drawing/2014/main" id="{73D83013-CED7-314D-860D-9368A17E620A}"/>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656609" y="6328907"/>
            <a:ext cx="993771" cy="242574"/>
          </a:xfrm>
          <a:prstGeom prst="rect">
            <a:avLst/>
          </a:prstGeom>
        </p:spPr>
      </p:pic>
    </p:spTree>
    <p:extLst>
      <p:ext uri="{BB962C8B-B14F-4D97-AF65-F5344CB8AC3E}">
        <p14:creationId xmlns:p14="http://schemas.microsoft.com/office/powerpoint/2010/main" val="3202485806"/>
      </p:ext>
    </p:extLst>
  </p:cSld>
  <p:clrMapOvr>
    <a:masterClrMapping/>
  </p:clrMapOvr>
  <p:transition spd="slow">
    <p:push dir="u"/>
  </p:transition>
  <p:extLst mod="1">
    <p:ext uri="{DCECCB84-F9BA-43D5-87BE-67443E8EF086}">
      <p15:sldGuideLst xmlns:p15="http://schemas.microsoft.com/office/powerpoint/2012/main">
        <p15:guide id="1" orient="horz" pos="113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7400253" y="6301465"/>
            <a:ext cx="4223154" cy="276999"/>
          </a:xfrm>
          <a:prstGeom prst="rect">
            <a:avLst/>
          </a:prstGeom>
          <a:noFill/>
        </p:spPr>
        <p:txBody>
          <a:bodyPr wrap="square" rtlCol="0">
            <a:spAutoFit/>
          </a:bodyPr>
          <a:lstStyle/>
          <a:p>
            <a:pPr algn="r" eaLnBrk="1" hangingPunct="1">
              <a:spcBef>
                <a:spcPct val="50000"/>
              </a:spcBef>
            </a:pPr>
            <a:r>
              <a:rPr lang="en-GB" sz="1200" dirty="0">
                <a:solidFill>
                  <a:srgbClr val="00ABB5"/>
                </a:solidFill>
              </a:rPr>
              <a:t>For Scotland's learners, with Scotland's educators</a:t>
            </a:r>
          </a:p>
        </p:txBody>
      </p:sp>
      <p:sp>
        <p:nvSpPr>
          <p:cNvPr id="15" name="Title 1">
            <a:extLst>
              <a:ext uri="{FF2B5EF4-FFF2-40B4-BE49-F238E27FC236}">
                <a16:creationId xmlns:a16="http://schemas.microsoft.com/office/drawing/2014/main" id="{A979D3A1-7C07-674B-82DD-2455441B8467}"/>
              </a:ext>
            </a:extLst>
          </p:cNvPr>
          <p:cNvSpPr>
            <a:spLocks noGrp="1"/>
          </p:cNvSpPr>
          <p:nvPr>
            <p:ph type="title"/>
          </p:nvPr>
        </p:nvSpPr>
        <p:spPr>
          <a:xfrm>
            <a:off x="666751" y="411622"/>
            <a:ext cx="10836972" cy="711200"/>
          </a:xfrm>
        </p:spPr>
        <p:txBody>
          <a:bodyPr lIns="0" tIns="0" rIns="0" bIns="0" anchor="t"/>
          <a:lstStyle>
            <a:lvl1pPr>
              <a:defRPr>
                <a:solidFill>
                  <a:srgbClr val="B3D236"/>
                </a:solidFill>
              </a:defRPr>
            </a:lvl1pPr>
          </a:lstStyle>
          <a:p>
            <a:r>
              <a:rPr lang="en-US" dirty="0"/>
              <a:t>Click to edit Master title style</a:t>
            </a:r>
            <a:endParaRPr lang="en-GB" dirty="0"/>
          </a:p>
        </p:txBody>
      </p:sp>
      <p:sp>
        <p:nvSpPr>
          <p:cNvPr id="18" name="Content Placeholder 2">
            <a:extLst>
              <a:ext uri="{FF2B5EF4-FFF2-40B4-BE49-F238E27FC236}">
                <a16:creationId xmlns:a16="http://schemas.microsoft.com/office/drawing/2014/main" id="{49343B3F-D519-3D44-ACBD-CACEA86992FA}"/>
              </a:ext>
            </a:extLst>
          </p:cNvPr>
          <p:cNvSpPr>
            <a:spLocks noGrp="1"/>
          </p:cNvSpPr>
          <p:nvPr>
            <p:ph idx="1" hasCustomPrompt="1"/>
          </p:nvPr>
        </p:nvSpPr>
        <p:spPr>
          <a:xfrm>
            <a:off x="700088" y="2128838"/>
            <a:ext cx="10872787" cy="3729037"/>
          </a:xfrm>
        </p:spPr>
        <p:txBody>
          <a:bodyPr/>
          <a:lstStyle>
            <a:lvl1pPr>
              <a:defRPr b="0" i="1" baseline="0">
                <a:solidFill>
                  <a:srgbClr val="C00000"/>
                </a:solidFill>
              </a:defRPr>
            </a:lvl1pPr>
            <a:lvl2pPr marL="355600" indent="-342900">
              <a:buClr>
                <a:srgbClr val="B3D236"/>
              </a:buClr>
              <a:buFont typeface="Arial" panose="020B0604020202020204" pitchFamily="34" charset="0"/>
              <a:buChar char="•"/>
              <a:tabLst/>
              <a:defRPr/>
            </a:lvl2pPr>
            <a:lvl3pPr marL="676275" indent="-381000">
              <a:buClr>
                <a:srgbClr val="C00000"/>
              </a:buClr>
              <a:buFont typeface="Arial" panose="020B0604020202020204" pitchFamily="34" charset="0"/>
              <a:buChar char="•"/>
              <a:tabLst/>
              <a:defRPr/>
            </a:lvl3pPr>
            <a:lvl4pPr marL="1714500" indent="-342900">
              <a:buClr>
                <a:srgbClr val="C00000"/>
              </a:buClr>
              <a:buFont typeface="Wingdings" charset="2"/>
              <a:buChar char="Ø"/>
              <a:defRPr/>
            </a:lvl4pPr>
            <a:lvl5pPr marL="2171700" indent="-342900">
              <a:buClr>
                <a:srgbClr val="C00000"/>
              </a:buClr>
              <a:buFont typeface="Lucida Grande"/>
              <a:buChar char="-"/>
              <a:defRPr/>
            </a:lvl5pPr>
            <a:lvl6pPr>
              <a:buClr>
                <a:srgbClr val="C00000"/>
              </a:buClr>
              <a:defRPr/>
            </a:lvl6pPr>
          </a:lstStyle>
          <a:p>
            <a:pPr lvl="1"/>
            <a:r>
              <a:rPr lang="en-US" dirty="0"/>
              <a:t>First level bullet</a:t>
            </a:r>
          </a:p>
          <a:p>
            <a:pPr lvl="2"/>
            <a:r>
              <a:rPr lang="en-US" dirty="0"/>
              <a:t>Second level bullet</a:t>
            </a:r>
          </a:p>
          <a:p>
            <a:pPr lvl="3"/>
            <a:r>
              <a:rPr lang="en-US" dirty="0"/>
              <a:t>Third level bullet</a:t>
            </a:r>
          </a:p>
          <a:p>
            <a:pPr lvl="4"/>
            <a:r>
              <a:rPr lang="en-US" dirty="0"/>
              <a:t>Fourth level</a:t>
            </a:r>
          </a:p>
          <a:p>
            <a:pPr lvl="5"/>
            <a:r>
              <a:rPr lang="en-US" dirty="0"/>
              <a:t>Fifth level</a:t>
            </a:r>
            <a:endParaRPr lang="en-GB" dirty="0"/>
          </a:p>
        </p:txBody>
      </p:sp>
      <p:sp>
        <p:nvSpPr>
          <p:cNvPr id="5" name="Content Placeholder 4">
            <a:extLst>
              <a:ext uri="{FF2B5EF4-FFF2-40B4-BE49-F238E27FC236}">
                <a16:creationId xmlns:a16="http://schemas.microsoft.com/office/drawing/2014/main" id="{ABF5F5CA-82FE-F645-BD31-DDD18FBA57AD}"/>
              </a:ext>
            </a:extLst>
          </p:cNvPr>
          <p:cNvSpPr>
            <a:spLocks noGrp="1"/>
          </p:cNvSpPr>
          <p:nvPr>
            <p:ph sz="quarter" idx="10" hasCustomPrompt="1"/>
          </p:nvPr>
        </p:nvSpPr>
        <p:spPr>
          <a:xfrm>
            <a:off x="700088" y="1376363"/>
            <a:ext cx="10829925" cy="638176"/>
          </a:xfrm>
        </p:spPr>
        <p:txBody>
          <a:bodyPr/>
          <a:lstStyle>
            <a:lvl1pPr>
              <a:defRPr sz="2800" i="1">
                <a:solidFill>
                  <a:srgbClr val="B3D236"/>
                </a:solidFill>
              </a:defRPr>
            </a:lvl1pPr>
          </a:lstStyle>
          <a:p>
            <a:pPr lvl="0"/>
            <a:r>
              <a:rPr lang="en-US" dirty="0"/>
              <a:t>Main body style like this and leading into bullets:</a:t>
            </a:r>
          </a:p>
        </p:txBody>
      </p:sp>
      <p:sp>
        <p:nvSpPr>
          <p:cNvPr id="11" name="TextBox 10">
            <a:extLst>
              <a:ext uri="{FF2B5EF4-FFF2-40B4-BE49-F238E27FC236}">
                <a16:creationId xmlns:a16="http://schemas.microsoft.com/office/drawing/2014/main" id="{2A861027-0142-C14B-9402-9823DB4D1C30}"/>
              </a:ext>
            </a:extLst>
          </p:cNvPr>
          <p:cNvSpPr txBox="1"/>
          <p:nvPr userDrawn="1"/>
        </p:nvSpPr>
        <p:spPr>
          <a:xfrm>
            <a:off x="1676442" y="6307283"/>
            <a:ext cx="2751858" cy="276999"/>
          </a:xfrm>
          <a:prstGeom prst="rect">
            <a:avLst/>
          </a:prstGeom>
          <a:noFill/>
        </p:spPr>
        <p:txBody>
          <a:bodyPr wrap="square" rtlCol="0">
            <a:spAutoFit/>
          </a:bodyPr>
          <a:lstStyle/>
          <a:p>
            <a:r>
              <a:rPr lang="en-GB" sz="1200" dirty="0">
                <a:solidFill>
                  <a:srgbClr val="025EA9"/>
                </a:solidFill>
                <a:latin typeface="+mn-lt"/>
              </a:rPr>
              <a:t>Multiplying skills, </a:t>
            </a:r>
            <a:r>
              <a:rPr lang="en-GB" sz="1200" dirty="0">
                <a:solidFill>
                  <a:srgbClr val="00C4C4"/>
                </a:solidFill>
                <a:latin typeface="+mn-lt"/>
              </a:rPr>
              <a:t>adding value</a:t>
            </a:r>
          </a:p>
        </p:txBody>
      </p:sp>
      <p:pic>
        <p:nvPicPr>
          <p:cNvPr id="16" name="Graphic 15">
            <a:extLst>
              <a:ext uri="{FF2B5EF4-FFF2-40B4-BE49-F238E27FC236}">
                <a16:creationId xmlns:a16="http://schemas.microsoft.com/office/drawing/2014/main" id="{5F37AA2C-65E6-B74D-872F-BD56A621E7BB}"/>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656609" y="6328907"/>
            <a:ext cx="993771" cy="242574"/>
          </a:xfrm>
          <a:prstGeom prst="rect">
            <a:avLst/>
          </a:prstGeom>
        </p:spPr>
      </p:pic>
      <p:sp>
        <p:nvSpPr>
          <p:cNvPr id="17" name="Shape 4500">
            <a:extLst>
              <a:ext uri="{FF2B5EF4-FFF2-40B4-BE49-F238E27FC236}">
                <a16:creationId xmlns:a16="http://schemas.microsoft.com/office/drawing/2014/main" id="{ED076875-10ED-0C4C-A466-4DE86D858476}"/>
              </a:ext>
            </a:extLst>
          </p:cNvPr>
          <p:cNvSpPr/>
          <p:nvPr userDrawn="1"/>
        </p:nvSpPr>
        <p:spPr>
          <a:xfrm>
            <a:off x="10224954" y="147420"/>
            <a:ext cx="1817813" cy="1798856"/>
          </a:xfrm>
          <a:prstGeom prst="ellipse">
            <a:avLst/>
          </a:prstGeom>
          <a:solidFill>
            <a:srgbClr val="B3D236"/>
          </a:solidFill>
          <a:ln>
            <a:noFill/>
          </a:ln>
        </p:spPr>
        <p:txBody>
          <a:bodyPr lIns="45713" tIns="22850" rIns="45713" bIns="22850" anchor="ctr"/>
          <a:lstStyle/>
          <a:p>
            <a:pPr algn="ctr" defTabSz="914034" eaLnBrk="1" fontAlgn="auto" hangingPunct="1">
              <a:spcBef>
                <a:spcPts val="0"/>
              </a:spcBef>
              <a:spcAft>
                <a:spcPts val="0"/>
              </a:spcAft>
              <a:defRPr/>
            </a:pPr>
            <a:endParaRPr sz="3599">
              <a:solidFill>
                <a:schemeClr val="lt1"/>
              </a:solidFill>
              <a:latin typeface="Lato"/>
              <a:ea typeface="Lato"/>
              <a:cs typeface="Lato"/>
              <a:sym typeface="Lato"/>
            </a:endParaRPr>
          </a:p>
        </p:txBody>
      </p:sp>
      <p:pic>
        <p:nvPicPr>
          <p:cNvPr id="19" name="Graphic 9">
            <a:extLst>
              <a:ext uri="{FF2B5EF4-FFF2-40B4-BE49-F238E27FC236}">
                <a16:creationId xmlns:a16="http://schemas.microsoft.com/office/drawing/2014/main" id="{B1464E35-0602-0E4B-8DB4-D44B2D22315E}"/>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14"/>
              </a:ext>
            </a:extLst>
          </a:blip>
          <a:stretch>
            <a:fillRect/>
          </a:stretch>
        </p:blipFill>
        <p:spPr>
          <a:xfrm>
            <a:off x="6908922" y="2393998"/>
            <a:ext cx="960241" cy="960241"/>
          </a:xfrm>
          <a:prstGeom prst="rect">
            <a:avLst/>
          </a:prstGeom>
        </p:spPr>
      </p:pic>
      <p:pic>
        <p:nvPicPr>
          <p:cNvPr id="20" name="Graphic 9">
            <a:extLst>
              <a:ext uri="{FF2B5EF4-FFF2-40B4-BE49-F238E27FC236}">
                <a16:creationId xmlns:a16="http://schemas.microsoft.com/office/drawing/2014/main" id="{B1464E35-0602-0E4B-8DB4-D44B2D22315E}"/>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14"/>
              </a:ext>
            </a:extLst>
          </a:blip>
          <a:stretch>
            <a:fillRect/>
          </a:stretch>
        </p:blipFill>
        <p:spPr>
          <a:xfrm>
            <a:off x="10617893" y="541707"/>
            <a:ext cx="1031933" cy="1031933"/>
          </a:xfrm>
          <a:prstGeom prst="rect">
            <a:avLst/>
          </a:prstGeom>
        </p:spPr>
      </p:pic>
    </p:spTree>
    <p:extLst>
      <p:ext uri="{BB962C8B-B14F-4D97-AF65-F5344CB8AC3E}">
        <p14:creationId xmlns:p14="http://schemas.microsoft.com/office/powerpoint/2010/main" val="11853097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7400253" y="6301465"/>
            <a:ext cx="4223154" cy="276999"/>
          </a:xfrm>
          <a:prstGeom prst="rect">
            <a:avLst/>
          </a:prstGeom>
          <a:noFill/>
        </p:spPr>
        <p:txBody>
          <a:bodyPr wrap="square" rtlCol="0">
            <a:spAutoFit/>
          </a:bodyPr>
          <a:lstStyle/>
          <a:p>
            <a:pPr algn="r" eaLnBrk="1" hangingPunct="1">
              <a:spcBef>
                <a:spcPct val="50000"/>
              </a:spcBef>
            </a:pPr>
            <a:r>
              <a:rPr lang="en-GB" sz="1200" dirty="0">
                <a:solidFill>
                  <a:srgbClr val="00ABB5"/>
                </a:solidFill>
              </a:rPr>
              <a:t>For Scotland's learners, with Scotland's educators</a:t>
            </a:r>
          </a:p>
        </p:txBody>
      </p:sp>
      <p:grpSp>
        <p:nvGrpSpPr>
          <p:cNvPr id="16" name="Group 15">
            <a:extLst>
              <a:ext uri="{FF2B5EF4-FFF2-40B4-BE49-F238E27FC236}">
                <a16:creationId xmlns:a16="http://schemas.microsoft.com/office/drawing/2014/main" id="{556F32E6-B81A-CF4A-9EF3-6F7F604AE2FC}"/>
              </a:ext>
            </a:extLst>
          </p:cNvPr>
          <p:cNvGrpSpPr/>
          <p:nvPr userDrawn="1"/>
        </p:nvGrpSpPr>
        <p:grpSpPr>
          <a:xfrm>
            <a:off x="10240962" y="155515"/>
            <a:ext cx="1710000" cy="1710000"/>
            <a:chOff x="3897313" y="2009808"/>
            <a:chExt cx="1817813" cy="1798856"/>
          </a:xfrm>
        </p:grpSpPr>
        <p:sp>
          <p:nvSpPr>
            <p:cNvPr id="17" name="Shape 4500">
              <a:extLst>
                <a:ext uri="{FF2B5EF4-FFF2-40B4-BE49-F238E27FC236}">
                  <a16:creationId xmlns:a16="http://schemas.microsoft.com/office/drawing/2014/main" id="{9C4B09A7-1C5B-9D4F-B0A8-038A30F077AC}"/>
                </a:ext>
              </a:extLst>
            </p:cNvPr>
            <p:cNvSpPr/>
            <p:nvPr/>
          </p:nvSpPr>
          <p:spPr>
            <a:xfrm>
              <a:off x="3897313" y="2009808"/>
              <a:ext cx="1817813" cy="1798856"/>
            </a:xfrm>
            <a:prstGeom prst="ellipse">
              <a:avLst/>
            </a:prstGeom>
            <a:gradFill flip="none" rotWithShape="1">
              <a:gsLst>
                <a:gs pos="0">
                  <a:srgbClr val="FFC000">
                    <a:lumMod val="90000"/>
                  </a:srgbClr>
                </a:gs>
                <a:gs pos="74000">
                  <a:srgbClr val="FFC000"/>
                </a:gs>
                <a:gs pos="83000">
                  <a:srgbClr val="FFC000"/>
                </a:gs>
                <a:gs pos="99000">
                  <a:srgbClr val="FFC000">
                    <a:lumMod val="78000"/>
                  </a:srgbClr>
                </a:gs>
              </a:gsLst>
              <a:path path="circle">
                <a:fillToRect l="100000" t="100000"/>
              </a:path>
              <a:tileRect r="-100000" b="-100000"/>
            </a:gradFill>
            <a:ln>
              <a:noFill/>
            </a:ln>
          </p:spPr>
          <p:txBody>
            <a:bodyPr lIns="45713" tIns="22850" rIns="45713" bIns="22850" anchor="ctr"/>
            <a:lstStyle/>
            <a:p>
              <a:pPr algn="ctr" defTabSz="914034" eaLnBrk="1" fontAlgn="auto" hangingPunct="1">
                <a:spcBef>
                  <a:spcPts val="0"/>
                </a:spcBef>
                <a:spcAft>
                  <a:spcPts val="0"/>
                </a:spcAft>
                <a:defRPr/>
              </a:pPr>
              <a:endParaRPr sz="3599">
                <a:solidFill>
                  <a:schemeClr val="lt1"/>
                </a:solidFill>
                <a:latin typeface="Lato"/>
                <a:ea typeface="Lato"/>
                <a:cs typeface="Lato"/>
                <a:sym typeface="Lato"/>
              </a:endParaRPr>
            </a:p>
          </p:txBody>
        </p:sp>
        <p:pic>
          <p:nvPicPr>
            <p:cNvPr id="18" name="Graphic 17">
              <a:extLst>
                <a:ext uri="{FF2B5EF4-FFF2-40B4-BE49-F238E27FC236}">
                  <a16:creationId xmlns:a16="http://schemas.microsoft.com/office/drawing/2014/main" id="{50114B73-5A96-E64B-B723-768739655E1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4275025" y="2378042"/>
              <a:ext cx="1062388" cy="1062388"/>
            </a:xfrm>
            <a:prstGeom prst="rect">
              <a:avLst/>
            </a:prstGeom>
          </p:spPr>
        </p:pic>
      </p:grpSp>
      <p:sp>
        <p:nvSpPr>
          <p:cNvPr id="19" name="Title 1">
            <a:extLst>
              <a:ext uri="{FF2B5EF4-FFF2-40B4-BE49-F238E27FC236}">
                <a16:creationId xmlns:a16="http://schemas.microsoft.com/office/drawing/2014/main" id="{571CAA41-1A53-0E49-87B5-51CEB7144CB4}"/>
              </a:ext>
            </a:extLst>
          </p:cNvPr>
          <p:cNvSpPr>
            <a:spLocks noGrp="1"/>
          </p:cNvSpPr>
          <p:nvPr>
            <p:ph type="title"/>
          </p:nvPr>
        </p:nvSpPr>
        <p:spPr>
          <a:xfrm>
            <a:off x="666751" y="411622"/>
            <a:ext cx="10836972" cy="711200"/>
          </a:xfrm>
        </p:spPr>
        <p:txBody>
          <a:bodyPr lIns="0" tIns="0" rIns="0" bIns="0" anchor="t"/>
          <a:lstStyle>
            <a:lvl1pPr>
              <a:defRPr>
                <a:solidFill>
                  <a:srgbClr val="FFC000"/>
                </a:solidFill>
              </a:defRPr>
            </a:lvl1pPr>
          </a:lstStyle>
          <a:p>
            <a:r>
              <a:rPr lang="en-US" dirty="0"/>
              <a:t>Click to edit Master title style</a:t>
            </a:r>
            <a:endParaRPr lang="en-GB" dirty="0"/>
          </a:p>
        </p:txBody>
      </p:sp>
      <p:sp>
        <p:nvSpPr>
          <p:cNvPr id="24" name="Content Placeholder 2">
            <a:extLst>
              <a:ext uri="{FF2B5EF4-FFF2-40B4-BE49-F238E27FC236}">
                <a16:creationId xmlns:a16="http://schemas.microsoft.com/office/drawing/2014/main" id="{E35B1DF6-78FB-5649-B06C-805977A8BE12}"/>
              </a:ext>
            </a:extLst>
          </p:cNvPr>
          <p:cNvSpPr>
            <a:spLocks noGrp="1"/>
          </p:cNvSpPr>
          <p:nvPr>
            <p:ph idx="1" hasCustomPrompt="1"/>
          </p:nvPr>
        </p:nvSpPr>
        <p:spPr>
          <a:xfrm>
            <a:off x="700088" y="2128839"/>
            <a:ext cx="10872787" cy="3600450"/>
          </a:xfrm>
        </p:spPr>
        <p:txBody>
          <a:bodyPr/>
          <a:lstStyle>
            <a:lvl1pPr>
              <a:defRPr b="0" i="1" baseline="0">
                <a:solidFill>
                  <a:srgbClr val="C00000"/>
                </a:solidFill>
              </a:defRPr>
            </a:lvl1pPr>
            <a:lvl2pPr marL="355600" indent="-342900">
              <a:buClr>
                <a:srgbClr val="FFC000"/>
              </a:buClr>
              <a:buFont typeface="Arial" panose="020B0604020202020204" pitchFamily="34" charset="0"/>
              <a:buChar char="•"/>
              <a:tabLst/>
              <a:defRPr>
                <a:solidFill>
                  <a:schemeClr val="tx1">
                    <a:lumMod val="65000"/>
                    <a:lumOff val="35000"/>
                  </a:schemeClr>
                </a:solidFill>
              </a:defRPr>
            </a:lvl2pPr>
            <a:lvl3pPr marL="676275" indent="-381000">
              <a:buClr>
                <a:srgbClr val="FFC000"/>
              </a:buClr>
              <a:buFont typeface="Arial" panose="020B0604020202020204" pitchFamily="34" charset="0"/>
              <a:buChar char="•"/>
              <a:tabLst/>
              <a:defRPr>
                <a:solidFill>
                  <a:schemeClr val="tx1">
                    <a:lumMod val="65000"/>
                    <a:lumOff val="35000"/>
                  </a:schemeClr>
                </a:solidFill>
              </a:defRPr>
            </a:lvl3pPr>
            <a:lvl4pPr marL="1714500" indent="-342900">
              <a:buClr>
                <a:srgbClr val="FFC000"/>
              </a:buClr>
              <a:buFont typeface="Wingdings" charset="2"/>
              <a:buChar char="Ø"/>
              <a:defRPr>
                <a:solidFill>
                  <a:schemeClr val="tx1">
                    <a:lumMod val="65000"/>
                    <a:lumOff val="35000"/>
                  </a:schemeClr>
                </a:solidFill>
              </a:defRPr>
            </a:lvl4pPr>
            <a:lvl5pPr marL="2171700" indent="-342900">
              <a:buClr>
                <a:srgbClr val="FFC000"/>
              </a:buClr>
              <a:buFont typeface="Lucida Grande"/>
              <a:buChar char="-"/>
              <a:defRPr>
                <a:solidFill>
                  <a:schemeClr val="tx1">
                    <a:lumMod val="65000"/>
                    <a:lumOff val="35000"/>
                  </a:schemeClr>
                </a:solidFill>
              </a:defRPr>
            </a:lvl5pPr>
            <a:lvl6pPr>
              <a:buClr>
                <a:srgbClr val="FFC000"/>
              </a:buClr>
              <a:defRPr>
                <a:solidFill>
                  <a:schemeClr val="tx1">
                    <a:lumMod val="65000"/>
                    <a:lumOff val="35000"/>
                  </a:schemeClr>
                </a:solidFill>
              </a:defRPr>
            </a:lvl6pPr>
          </a:lstStyle>
          <a:p>
            <a:pPr lvl="1"/>
            <a:r>
              <a:rPr lang="en-US" dirty="0"/>
              <a:t>First level bullet</a:t>
            </a:r>
          </a:p>
          <a:p>
            <a:pPr lvl="2"/>
            <a:r>
              <a:rPr lang="en-US" dirty="0"/>
              <a:t>Second level bullet</a:t>
            </a:r>
          </a:p>
          <a:p>
            <a:pPr lvl="3"/>
            <a:r>
              <a:rPr lang="en-US" dirty="0"/>
              <a:t>Third level bullet</a:t>
            </a:r>
          </a:p>
          <a:p>
            <a:pPr lvl="4"/>
            <a:r>
              <a:rPr lang="en-US" dirty="0"/>
              <a:t>Fourth level</a:t>
            </a:r>
          </a:p>
          <a:p>
            <a:pPr lvl="5"/>
            <a:r>
              <a:rPr lang="en-US" dirty="0"/>
              <a:t>Fifth level</a:t>
            </a:r>
            <a:endParaRPr lang="en-GB" dirty="0"/>
          </a:p>
        </p:txBody>
      </p:sp>
      <p:sp>
        <p:nvSpPr>
          <p:cNvPr id="25" name="Content Placeholder 4">
            <a:extLst>
              <a:ext uri="{FF2B5EF4-FFF2-40B4-BE49-F238E27FC236}">
                <a16:creationId xmlns:a16="http://schemas.microsoft.com/office/drawing/2014/main" id="{C1DA79BE-20D2-4640-8CAC-AFC0160B8EFD}"/>
              </a:ext>
            </a:extLst>
          </p:cNvPr>
          <p:cNvSpPr>
            <a:spLocks noGrp="1"/>
          </p:cNvSpPr>
          <p:nvPr>
            <p:ph sz="quarter" idx="10" hasCustomPrompt="1"/>
          </p:nvPr>
        </p:nvSpPr>
        <p:spPr>
          <a:xfrm>
            <a:off x="700088" y="1376363"/>
            <a:ext cx="10829925" cy="638176"/>
          </a:xfrm>
        </p:spPr>
        <p:txBody>
          <a:bodyPr/>
          <a:lstStyle>
            <a:lvl1pPr>
              <a:defRPr sz="2800" i="1">
                <a:solidFill>
                  <a:srgbClr val="FFC000"/>
                </a:solidFill>
              </a:defRPr>
            </a:lvl1pPr>
          </a:lstStyle>
          <a:p>
            <a:pPr lvl="0"/>
            <a:r>
              <a:rPr lang="en-US" dirty="0"/>
              <a:t>Main body style like this and leading into bullets:</a:t>
            </a:r>
          </a:p>
        </p:txBody>
      </p:sp>
      <p:sp>
        <p:nvSpPr>
          <p:cNvPr id="11" name="TextBox 10">
            <a:extLst>
              <a:ext uri="{FF2B5EF4-FFF2-40B4-BE49-F238E27FC236}">
                <a16:creationId xmlns:a16="http://schemas.microsoft.com/office/drawing/2014/main" id="{47EF0F3D-48C1-B941-B00B-CF781A6D051C}"/>
              </a:ext>
            </a:extLst>
          </p:cNvPr>
          <p:cNvSpPr txBox="1"/>
          <p:nvPr userDrawn="1"/>
        </p:nvSpPr>
        <p:spPr>
          <a:xfrm>
            <a:off x="1676442" y="6307283"/>
            <a:ext cx="2751858" cy="276999"/>
          </a:xfrm>
          <a:prstGeom prst="rect">
            <a:avLst/>
          </a:prstGeom>
          <a:noFill/>
        </p:spPr>
        <p:txBody>
          <a:bodyPr wrap="square" rtlCol="0">
            <a:spAutoFit/>
          </a:bodyPr>
          <a:lstStyle/>
          <a:p>
            <a:r>
              <a:rPr lang="en-GB" sz="1200" dirty="0">
                <a:solidFill>
                  <a:srgbClr val="025EA9"/>
                </a:solidFill>
                <a:latin typeface="+mn-lt"/>
              </a:rPr>
              <a:t>Multiplying skills, </a:t>
            </a:r>
            <a:r>
              <a:rPr lang="en-GB" sz="1200" dirty="0">
                <a:solidFill>
                  <a:srgbClr val="00C4C4"/>
                </a:solidFill>
                <a:latin typeface="+mn-lt"/>
              </a:rPr>
              <a:t>adding value</a:t>
            </a:r>
          </a:p>
        </p:txBody>
      </p:sp>
      <p:pic>
        <p:nvPicPr>
          <p:cNvPr id="12" name="Graphic 11">
            <a:extLst>
              <a:ext uri="{FF2B5EF4-FFF2-40B4-BE49-F238E27FC236}">
                <a16:creationId xmlns:a16="http://schemas.microsoft.com/office/drawing/2014/main" id="{A4009016-662D-1144-8E4D-283394F96D1C}"/>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656609" y="6328907"/>
            <a:ext cx="993771" cy="242574"/>
          </a:xfrm>
          <a:prstGeom prst="rect">
            <a:avLst/>
          </a:prstGeom>
        </p:spPr>
      </p:pic>
    </p:spTree>
    <p:extLst>
      <p:ext uri="{BB962C8B-B14F-4D97-AF65-F5344CB8AC3E}">
        <p14:creationId xmlns:p14="http://schemas.microsoft.com/office/powerpoint/2010/main" val="835426695"/>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chor="t"/>
          <a:lstStyle>
            <a:lvl1pPr>
              <a:defRPr>
                <a:solidFill>
                  <a:srgbClr val="025EA9"/>
                </a:solidFill>
              </a:defRPr>
            </a:lvl1pPr>
          </a:lstStyle>
          <a:p>
            <a:r>
              <a:rPr lang="en-US" dirty="0"/>
              <a:t>Click to edit Master title style</a:t>
            </a:r>
            <a:endParaRPr lang="en-GB" dirty="0"/>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7400253" y="6301465"/>
            <a:ext cx="4223154" cy="276999"/>
          </a:xfrm>
          <a:prstGeom prst="rect">
            <a:avLst/>
          </a:prstGeom>
          <a:noFill/>
        </p:spPr>
        <p:txBody>
          <a:bodyPr wrap="square" rtlCol="0">
            <a:spAutoFit/>
          </a:bodyPr>
          <a:lstStyle/>
          <a:p>
            <a:pPr algn="r" eaLnBrk="1" hangingPunct="1">
              <a:spcBef>
                <a:spcPct val="50000"/>
              </a:spcBef>
            </a:pPr>
            <a:r>
              <a:rPr lang="en-GB" sz="1200" dirty="0">
                <a:solidFill>
                  <a:srgbClr val="00ABB5"/>
                </a:solidFill>
              </a:rPr>
              <a:t>For Scotland's learners, with Scotland's educators</a:t>
            </a:r>
          </a:p>
        </p:txBody>
      </p:sp>
      <p:sp>
        <p:nvSpPr>
          <p:cNvPr id="15" name="Content Placeholder 2">
            <a:extLst>
              <a:ext uri="{FF2B5EF4-FFF2-40B4-BE49-F238E27FC236}">
                <a16:creationId xmlns:a16="http://schemas.microsoft.com/office/drawing/2014/main" id="{034288E9-03F9-F34A-A452-06E39DE07D6A}"/>
              </a:ext>
            </a:extLst>
          </p:cNvPr>
          <p:cNvSpPr>
            <a:spLocks noGrp="1"/>
          </p:cNvSpPr>
          <p:nvPr>
            <p:ph idx="1" hasCustomPrompt="1"/>
          </p:nvPr>
        </p:nvSpPr>
        <p:spPr>
          <a:xfrm>
            <a:off x="700088" y="2128838"/>
            <a:ext cx="10872787" cy="3686175"/>
          </a:xfrm>
        </p:spPr>
        <p:txBody>
          <a:bodyPr/>
          <a:lstStyle>
            <a:lvl1pPr>
              <a:defRPr b="0" i="1" baseline="0">
                <a:solidFill>
                  <a:srgbClr val="C00000"/>
                </a:solidFill>
              </a:defRPr>
            </a:lvl1pPr>
            <a:lvl2pPr marL="355600" indent="-342900">
              <a:buClr>
                <a:schemeClr val="tx2"/>
              </a:buClr>
              <a:buFont typeface="Arial" panose="020B0604020202020204" pitchFamily="34" charset="0"/>
              <a:buChar char="•"/>
              <a:tabLst/>
              <a:defRPr/>
            </a:lvl2pPr>
            <a:lvl3pPr marL="676275" indent="-381000">
              <a:buClr>
                <a:schemeClr val="tx2"/>
              </a:buClr>
              <a:buFont typeface="Arial" panose="020B0604020202020204" pitchFamily="34" charset="0"/>
              <a:buChar char="•"/>
              <a:tabLst/>
              <a:defRPr/>
            </a:lvl3pPr>
            <a:lvl4pPr marL="1714500" indent="-342900">
              <a:buClr>
                <a:schemeClr val="tx2"/>
              </a:buClr>
              <a:buFont typeface="Arial" panose="020B0604020202020204" pitchFamily="34" charset="0"/>
              <a:buChar char="•"/>
              <a:defRPr/>
            </a:lvl4pPr>
            <a:lvl5pPr marL="2171700" indent="-342900">
              <a:buClr>
                <a:schemeClr val="tx2"/>
              </a:buClr>
              <a:buFont typeface="Arial" panose="020B0604020202020204" pitchFamily="34" charset="0"/>
              <a:buChar char="•"/>
              <a:defRPr/>
            </a:lvl5pPr>
            <a:lvl6pPr marL="2514600" indent="-228600">
              <a:buClr>
                <a:schemeClr val="tx2"/>
              </a:buClr>
              <a:buFont typeface="Arial" panose="020B0604020202020204" pitchFamily="34" charset="0"/>
              <a:buChar char="•"/>
              <a:defRPr/>
            </a:lvl6pPr>
          </a:lstStyle>
          <a:p>
            <a:pPr lvl="1"/>
            <a:r>
              <a:rPr lang="en-US" dirty="0"/>
              <a:t>First level bullet</a:t>
            </a:r>
          </a:p>
          <a:p>
            <a:pPr lvl="2"/>
            <a:r>
              <a:rPr lang="en-US" dirty="0"/>
              <a:t>Second level bullet</a:t>
            </a:r>
          </a:p>
          <a:p>
            <a:pPr lvl="3"/>
            <a:r>
              <a:rPr lang="en-US" dirty="0"/>
              <a:t>Third level bullet</a:t>
            </a:r>
          </a:p>
          <a:p>
            <a:pPr lvl="4"/>
            <a:r>
              <a:rPr lang="en-US" dirty="0"/>
              <a:t>Fourth level</a:t>
            </a:r>
          </a:p>
          <a:p>
            <a:pPr lvl="5"/>
            <a:r>
              <a:rPr lang="en-US" dirty="0"/>
              <a:t>Fifth level</a:t>
            </a:r>
            <a:endParaRPr lang="en-GB" dirty="0"/>
          </a:p>
        </p:txBody>
      </p:sp>
      <p:sp>
        <p:nvSpPr>
          <p:cNvPr id="16" name="Content Placeholder 4">
            <a:extLst>
              <a:ext uri="{FF2B5EF4-FFF2-40B4-BE49-F238E27FC236}">
                <a16:creationId xmlns:a16="http://schemas.microsoft.com/office/drawing/2014/main" id="{69C1CE81-4EAE-904D-A621-9C92FAF50E01}"/>
              </a:ext>
            </a:extLst>
          </p:cNvPr>
          <p:cNvSpPr>
            <a:spLocks noGrp="1"/>
          </p:cNvSpPr>
          <p:nvPr>
            <p:ph sz="quarter" idx="10" hasCustomPrompt="1"/>
          </p:nvPr>
        </p:nvSpPr>
        <p:spPr>
          <a:xfrm>
            <a:off x="700088" y="1376363"/>
            <a:ext cx="10829925" cy="638176"/>
          </a:xfrm>
        </p:spPr>
        <p:txBody>
          <a:bodyPr/>
          <a:lstStyle>
            <a:lvl1pPr>
              <a:defRPr sz="2800" i="1">
                <a:solidFill>
                  <a:srgbClr val="025EA9"/>
                </a:solidFill>
              </a:defRPr>
            </a:lvl1pPr>
          </a:lstStyle>
          <a:p>
            <a:pPr lvl="0"/>
            <a:r>
              <a:rPr lang="en-US" dirty="0"/>
              <a:t>Main body style like this and leading into bullets:</a:t>
            </a:r>
          </a:p>
        </p:txBody>
      </p:sp>
      <p:sp>
        <p:nvSpPr>
          <p:cNvPr id="11" name="TextBox 10">
            <a:extLst>
              <a:ext uri="{FF2B5EF4-FFF2-40B4-BE49-F238E27FC236}">
                <a16:creationId xmlns:a16="http://schemas.microsoft.com/office/drawing/2014/main" id="{4E80A44E-4D76-F04D-85D4-139F47F8FFC8}"/>
              </a:ext>
            </a:extLst>
          </p:cNvPr>
          <p:cNvSpPr txBox="1"/>
          <p:nvPr userDrawn="1"/>
        </p:nvSpPr>
        <p:spPr>
          <a:xfrm>
            <a:off x="1676442" y="6307283"/>
            <a:ext cx="2751858" cy="276999"/>
          </a:xfrm>
          <a:prstGeom prst="rect">
            <a:avLst/>
          </a:prstGeom>
          <a:noFill/>
        </p:spPr>
        <p:txBody>
          <a:bodyPr wrap="square" rtlCol="0">
            <a:spAutoFit/>
          </a:bodyPr>
          <a:lstStyle/>
          <a:p>
            <a:r>
              <a:rPr lang="en-GB" sz="1200" dirty="0">
                <a:solidFill>
                  <a:srgbClr val="025EA9"/>
                </a:solidFill>
                <a:latin typeface="+mn-lt"/>
              </a:rPr>
              <a:t>Multiplying skills, </a:t>
            </a:r>
            <a:r>
              <a:rPr lang="en-GB" sz="1200" dirty="0">
                <a:solidFill>
                  <a:srgbClr val="00C4C4"/>
                </a:solidFill>
                <a:latin typeface="+mn-lt"/>
              </a:rPr>
              <a:t>adding value</a:t>
            </a:r>
          </a:p>
        </p:txBody>
      </p:sp>
      <p:pic>
        <p:nvPicPr>
          <p:cNvPr id="12" name="Graphic 11">
            <a:extLst>
              <a:ext uri="{FF2B5EF4-FFF2-40B4-BE49-F238E27FC236}">
                <a16:creationId xmlns:a16="http://schemas.microsoft.com/office/drawing/2014/main" id="{73D83013-CED7-314D-860D-9368A17E620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656609" y="6328907"/>
            <a:ext cx="993771" cy="242574"/>
          </a:xfrm>
          <a:prstGeom prst="rect">
            <a:avLst/>
          </a:prstGeom>
        </p:spPr>
      </p:pic>
      <p:sp>
        <p:nvSpPr>
          <p:cNvPr id="14" name="Shape 4502">
            <a:extLst>
              <a:ext uri="{FF2B5EF4-FFF2-40B4-BE49-F238E27FC236}">
                <a16:creationId xmlns:a16="http://schemas.microsoft.com/office/drawing/2014/main" id="{5D46B351-AC7F-C64B-BC9A-C7D441D273D6}"/>
              </a:ext>
            </a:extLst>
          </p:cNvPr>
          <p:cNvSpPr/>
          <p:nvPr userDrawn="1"/>
        </p:nvSpPr>
        <p:spPr>
          <a:xfrm>
            <a:off x="9805593" y="411622"/>
            <a:ext cx="1817814" cy="1803069"/>
          </a:xfrm>
          <a:prstGeom prst="roundRect">
            <a:avLst/>
          </a:prstGeom>
          <a:gradFill>
            <a:gsLst>
              <a:gs pos="0">
                <a:schemeClr val="accent1">
                  <a:lumMod val="90000"/>
                </a:schemeClr>
              </a:gs>
              <a:gs pos="72000">
                <a:srgbClr val="004297"/>
              </a:gs>
              <a:gs pos="82000">
                <a:srgbClr val="004297"/>
              </a:gs>
              <a:gs pos="98000">
                <a:srgbClr val="004297">
                  <a:lumMod val="78000"/>
                </a:srgbClr>
              </a:gs>
            </a:gsLst>
            <a:path path="circle">
              <a:fillToRect l="100000" t="100000"/>
            </a:path>
          </a:gradFill>
          <a:ln>
            <a:noFill/>
          </a:ln>
        </p:spPr>
        <p:txBody>
          <a:bodyPr lIns="45713" tIns="22850" rIns="45713" bIns="22850" anchor="ctr"/>
          <a:lstStyle/>
          <a:p>
            <a:pPr algn="ctr" defTabSz="914034" eaLnBrk="1" fontAlgn="auto" hangingPunct="1">
              <a:spcBef>
                <a:spcPts val="0"/>
              </a:spcBef>
              <a:spcAft>
                <a:spcPts val="0"/>
              </a:spcAft>
              <a:defRPr/>
            </a:pPr>
            <a:endParaRPr sz="3599" dirty="0">
              <a:solidFill>
                <a:schemeClr val="lt1"/>
              </a:solidFill>
              <a:latin typeface="Lato"/>
              <a:ea typeface="Lato"/>
              <a:cs typeface="Lato"/>
              <a:sym typeface="Lato"/>
            </a:endParaRPr>
          </a:p>
        </p:txBody>
      </p:sp>
      <p:pic>
        <p:nvPicPr>
          <p:cNvPr id="17" name="Graphic 5">
            <a:extLst>
              <a:ext uri="{FF2B5EF4-FFF2-40B4-BE49-F238E27FC236}">
                <a16:creationId xmlns:a16="http://schemas.microsoft.com/office/drawing/2014/main" id="{E13074D6-F614-D445-990A-61BAE24EEC5F}"/>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10204072" y="859442"/>
            <a:ext cx="1020856" cy="907428"/>
          </a:xfrm>
          <a:prstGeom prst="rect">
            <a:avLst/>
          </a:prstGeom>
        </p:spPr>
      </p:pic>
    </p:spTree>
    <p:extLst>
      <p:ext uri="{BB962C8B-B14F-4D97-AF65-F5344CB8AC3E}">
        <p14:creationId xmlns:p14="http://schemas.microsoft.com/office/powerpoint/2010/main" val="1418653506"/>
      </p:ext>
    </p:extLst>
  </p:cSld>
  <p:clrMapOvr>
    <a:masterClrMapping/>
  </p:clrMapOvr>
  <p:transition spd="slow">
    <p:push dir="u"/>
  </p:transition>
  <p:extLst mod="1">
    <p:ext uri="{DCECCB84-F9BA-43D5-87BE-67443E8EF086}">
      <p15:sldGuideLst xmlns:p15="http://schemas.microsoft.com/office/powerpoint/2012/main">
        <p15:guide id="1" orient="horz" pos="113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r>
              <a:rPr lang="en-GB" sz="1200" dirty="0">
                <a:solidFill>
                  <a:schemeClr val="bg1">
                    <a:lumMod val="50000"/>
                  </a:schemeClr>
                </a:solidFill>
                <a:latin typeface="+mn-lt"/>
              </a:rPr>
              <a:t>Document</a:t>
            </a:r>
            <a:r>
              <a:rPr lang="en-GB" sz="1200" baseline="0" dirty="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6" name="TextBox 5"/>
          <p:cNvSpPr txBox="1"/>
          <p:nvPr userDrawn="1"/>
        </p:nvSpPr>
        <p:spPr>
          <a:xfrm>
            <a:off x="7462966" y="6301465"/>
            <a:ext cx="4144762" cy="276999"/>
          </a:xfrm>
          <a:prstGeom prst="rect">
            <a:avLst/>
          </a:prstGeom>
          <a:noFill/>
        </p:spPr>
        <p:txBody>
          <a:bodyPr wrap="square" rtlCol="0">
            <a:spAutoFit/>
          </a:bodyPr>
          <a:lstStyle/>
          <a:p>
            <a:pPr algn="r" eaLnBrk="1" hangingPunct="1">
              <a:spcBef>
                <a:spcPct val="50000"/>
              </a:spcBef>
            </a:pPr>
            <a:r>
              <a:rPr lang="en-GB" sz="1200" dirty="0">
                <a:solidFill>
                  <a:srgbClr val="00ABB5"/>
                </a:solidFill>
              </a:rPr>
              <a:t>For Scotland's learners, with Scotland's educators</a:t>
            </a:r>
          </a:p>
        </p:txBody>
      </p:sp>
    </p:spTree>
    <p:extLst>
      <p:ext uri="{BB962C8B-B14F-4D97-AF65-F5344CB8AC3E}">
        <p14:creationId xmlns:p14="http://schemas.microsoft.com/office/powerpoint/2010/main" val="1008376888"/>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376363"/>
            <a:ext cx="5384800" cy="3702050"/>
          </a:xfrm>
        </p:spPr>
        <p:txBody>
          <a:bodyPr/>
          <a:lstStyle>
            <a:lvl1pPr>
              <a:defRPr sz="2400"/>
            </a:lvl1pPr>
            <a:lvl2pPr marL="295275" indent="-295275">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73800" y="1376363"/>
            <a:ext cx="5384800" cy="3702050"/>
          </a:xfrm>
        </p:spPr>
        <p:txBody>
          <a:bodyPr/>
          <a:lstStyle>
            <a:lvl1pPr>
              <a:defRPr sz="2400"/>
            </a:lvl1pPr>
            <a:lvl2pPr marL="295275" indent="-295275">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r>
              <a:rPr lang="en-GB" sz="1200" dirty="0">
                <a:solidFill>
                  <a:schemeClr val="bg1">
                    <a:lumMod val="50000"/>
                  </a:schemeClr>
                </a:solidFill>
                <a:latin typeface="+mn-lt"/>
              </a:rPr>
              <a:t>Document</a:t>
            </a:r>
            <a:r>
              <a:rPr lang="en-GB" sz="1200" baseline="0" dirty="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dirty="0">
                <a:solidFill>
                  <a:srgbClr val="00ABB5"/>
                </a:solidFill>
                <a:latin typeface="+mn-lt"/>
              </a:rPr>
              <a:t>Transforming lives through learning</a:t>
            </a:r>
          </a:p>
        </p:txBody>
      </p:sp>
    </p:spTree>
    <p:extLst>
      <p:ext uri="{BB962C8B-B14F-4D97-AF65-F5344CB8AC3E}">
        <p14:creationId xmlns:p14="http://schemas.microsoft.com/office/powerpoint/2010/main" val="396765412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583623" y="6307283"/>
            <a:ext cx="2751858" cy="276999"/>
          </a:xfrm>
          <a:prstGeom prst="rect">
            <a:avLst/>
          </a:prstGeom>
          <a:noFill/>
        </p:spPr>
        <p:txBody>
          <a:bodyPr wrap="square" rtlCol="0">
            <a:spAutoFit/>
          </a:bodyPr>
          <a:lstStyle/>
          <a:p>
            <a:r>
              <a:rPr lang="en-GB" sz="1200" dirty="0">
                <a:solidFill>
                  <a:schemeClr val="bg1">
                    <a:lumMod val="50000"/>
                  </a:schemeClr>
                </a:solidFill>
                <a:latin typeface="+mn-lt"/>
              </a:rPr>
              <a:t>Document</a:t>
            </a:r>
            <a:r>
              <a:rPr lang="en-GB" sz="1200" baseline="0" dirty="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9" name="TextBox 8"/>
          <p:cNvSpPr txBox="1"/>
          <p:nvPr userDrawn="1"/>
        </p:nvSpPr>
        <p:spPr>
          <a:xfrm>
            <a:off x="8965623" y="6301465"/>
            <a:ext cx="2751858" cy="276999"/>
          </a:xfrm>
          <a:prstGeom prst="rect">
            <a:avLst/>
          </a:prstGeom>
          <a:noFill/>
        </p:spPr>
        <p:txBody>
          <a:bodyPr wrap="square" rtlCol="0">
            <a:spAutoFit/>
          </a:bodyPr>
          <a:lstStyle/>
          <a:p>
            <a:r>
              <a:rPr lang="en-GB" sz="1200" dirty="0">
                <a:solidFill>
                  <a:srgbClr val="00ABB5"/>
                </a:solidFill>
                <a:latin typeface="+mn-lt"/>
              </a:rPr>
              <a:t>Transforming lives through learning</a:t>
            </a:r>
          </a:p>
        </p:txBody>
      </p:sp>
    </p:spTree>
    <p:extLst>
      <p:ext uri="{BB962C8B-B14F-4D97-AF65-F5344CB8AC3E}">
        <p14:creationId xmlns:p14="http://schemas.microsoft.com/office/powerpoint/2010/main" val="232968454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cxnSp>
        <p:nvCxnSpPr>
          <p:cNvPr id="3" name="Straight Connector 2"/>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583623" y="6307283"/>
            <a:ext cx="2751858" cy="276999"/>
          </a:xfrm>
          <a:prstGeom prst="rect">
            <a:avLst/>
          </a:prstGeom>
          <a:noFill/>
        </p:spPr>
        <p:txBody>
          <a:bodyPr wrap="square" rtlCol="0">
            <a:spAutoFit/>
          </a:bodyPr>
          <a:lstStyle/>
          <a:p>
            <a:r>
              <a:rPr lang="en-GB" sz="1200" dirty="0">
                <a:solidFill>
                  <a:schemeClr val="bg1">
                    <a:lumMod val="50000"/>
                  </a:schemeClr>
                </a:solidFill>
                <a:latin typeface="+mn-lt"/>
              </a:rPr>
              <a:t>Document</a:t>
            </a:r>
            <a:r>
              <a:rPr lang="en-GB" sz="1200" baseline="0" dirty="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5" name="TextBox 4"/>
          <p:cNvSpPr txBox="1"/>
          <p:nvPr userDrawn="1"/>
        </p:nvSpPr>
        <p:spPr>
          <a:xfrm>
            <a:off x="7447288" y="6301465"/>
            <a:ext cx="4160440" cy="276999"/>
          </a:xfrm>
          <a:prstGeom prst="rect">
            <a:avLst/>
          </a:prstGeom>
          <a:noFill/>
        </p:spPr>
        <p:txBody>
          <a:bodyPr wrap="square" rtlCol="0">
            <a:spAutoFit/>
          </a:bodyPr>
          <a:lstStyle/>
          <a:p>
            <a:pPr algn="r" eaLnBrk="1" hangingPunct="1">
              <a:spcBef>
                <a:spcPct val="50000"/>
              </a:spcBef>
            </a:pPr>
            <a:r>
              <a:rPr lang="en-GB" sz="1200" dirty="0">
                <a:solidFill>
                  <a:srgbClr val="00ABB5"/>
                </a:solidFill>
              </a:rPr>
              <a:t>For Scotland's learners, with Scotland's educators</a:t>
            </a:r>
          </a:p>
        </p:txBody>
      </p:sp>
    </p:spTree>
    <p:extLst>
      <p:ext uri="{BB962C8B-B14F-4D97-AF65-F5344CB8AC3E}">
        <p14:creationId xmlns:p14="http://schemas.microsoft.com/office/powerpoint/2010/main" val="1455894651"/>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411622"/>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dirty="0"/>
          </a:p>
        </p:txBody>
      </p:sp>
      <p:sp>
        <p:nvSpPr>
          <p:cNvPr id="1028" name="Rectangle 3"/>
          <p:cNvSpPr>
            <a:spLocks noGrp="1" noChangeArrowheads="1"/>
          </p:cNvSpPr>
          <p:nvPr>
            <p:ph type="body" idx="1"/>
          </p:nvPr>
        </p:nvSpPr>
        <p:spPr bwMode="auto">
          <a:xfrm>
            <a:off x="685800" y="1388125"/>
            <a:ext cx="10817923" cy="420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Main body style like this and leading into bullets:</a:t>
            </a:r>
          </a:p>
          <a:p>
            <a:pPr lvl="1"/>
            <a:r>
              <a:rPr lang="en-US" dirty="0"/>
              <a:t>First level bullet</a:t>
            </a:r>
          </a:p>
          <a:p>
            <a:pPr lvl="2"/>
            <a:r>
              <a:rPr lang="en-US" dirty="0"/>
              <a:t>Second level bullet</a:t>
            </a:r>
          </a:p>
          <a:p>
            <a:pPr lvl="3"/>
            <a:r>
              <a:rPr lang="en-US" dirty="0"/>
              <a:t>Third level bullet</a:t>
            </a:r>
          </a:p>
          <a:p>
            <a:pPr lvl="4"/>
            <a:r>
              <a:rPr lang="en-US" dirty="0"/>
              <a:t>Fourth level</a:t>
            </a:r>
          </a:p>
          <a:p>
            <a:pPr lvl="5"/>
            <a:r>
              <a:rPr lang="en-US" dirty="0"/>
              <a:t>Fifth level</a:t>
            </a:r>
            <a:endParaRPr lang="en-GB" dirty="0"/>
          </a:p>
        </p:txBody>
      </p:sp>
      <p:sp>
        <p:nvSpPr>
          <p:cNvPr id="1029" name="Text Box 7"/>
          <p:cNvSpPr txBox="1">
            <a:spLocks noChangeArrowheads="1"/>
          </p:cNvSpPr>
          <p:nvPr/>
        </p:nvSpPr>
        <p:spPr bwMode="auto">
          <a:xfrm>
            <a:off x="7127342"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sz="1200" dirty="0">
                <a:solidFill>
                  <a:srgbClr val="00ABB5"/>
                </a:solidFill>
              </a:rPr>
              <a:t>For Scotland's learners, with Scotland's educators</a:t>
            </a:r>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8" name="Text Box 7"/>
          <p:cNvSpPr txBox="1">
            <a:spLocks noChangeArrowheads="1"/>
          </p:cNvSpPr>
          <p:nvPr/>
        </p:nvSpPr>
        <p:spPr bwMode="auto">
          <a:xfrm>
            <a:off x="58726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GB" sz="1200" dirty="0">
                <a:solidFill>
                  <a:schemeClr val="tx1">
                    <a:lumMod val="50000"/>
                    <a:lumOff val="50000"/>
                  </a:schemeClr>
                </a:solidFill>
              </a:rPr>
              <a:t>Document title</a:t>
            </a: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74" r:id="rId2"/>
    <p:sldLayoutId id="2147483672" r:id="rId3"/>
    <p:sldLayoutId id="2147483673" r:id="rId4"/>
    <p:sldLayoutId id="2147483675"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Lst>
  <p:transition spd="slow">
    <p:push dir="u"/>
  </p:transition>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4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4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4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4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4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4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8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2.sv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9.svg"/><Relationship Id="rId3" Type="http://schemas.openxmlformats.org/officeDocument/2006/relationships/slide" Target="slide8.xml"/><Relationship Id="rId7" Type="http://schemas.openxmlformats.org/officeDocument/2006/relationships/image" Target="../media/image4.svg"/><Relationship Id="rId2" Type="http://schemas.openxmlformats.org/officeDocument/2006/relationships/slide" Target="slide7.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slide" Target="slide11.xml"/><Relationship Id="rId15" Type="http://schemas.openxmlformats.org/officeDocument/2006/relationships/image" Target="../media/image21.svg"/><Relationship Id="rId10" Type="http://schemas.openxmlformats.org/officeDocument/2006/relationships/image" Target="../media/image5.png"/><Relationship Id="rId4" Type="http://schemas.openxmlformats.org/officeDocument/2006/relationships/slide" Target="slide10.xml"/><Relationship Id="rId9" Type="http://schemas.openxmlformats.org/officeDocument/2006/relationships/image" Target="../media/image8.svg"/><Relationship Id="rId1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gov.scot/publications/transforming-scotland-maths-positive-nation-final-report-making-maths-count/"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title="ES logo">
            <a:extLst>
              <a:ext uri="{FF2B5EF4-FFF2-40B4-BE49-F238E27FC236}">
                <a16:creationId xmlns:a16="http://schemas.microsoft.com/office/drawing/2014/main" id="{8D00967D-FCC9-4349-A522-B926122FB4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953" y="396969"/>
            <a:ext cx="1540800" cy="673616"/>
          </a:xfrm>
          <a:prstGeom prst="rect">
            <a:avLst/>
          </a:prstGeom>
        </p:spPr>
      </p:pic>
      <p:sp>
        <p:nvSpPr>
          <p:cNvPr id="11" name="TextBox 10">
            <a:extLst>
              <a:ext uri="{FF2B5EF4-FFF2-40B4-BE49-F238E27FC236}">
                <a16:creationId xmlns:a16="http://schemas.microsoft.com/office/drawing/2014/main" id="{FF1DE850-0519-3745-B991-98C6B2377E10}"/>
              </a:ext>
            </a:extLst>
          </p:cNvPr>
          <p:cNvSpPr txBox="1"/>
          <p:nvPr/>
        </p:nvSpPr>
        <p:spPr>
          <a:xfrm>
            <a:off x="681318" y="1717022"/>
            <a:ext cx="5414682" cy="1200329"/>
          </a:xfrm>
          <a:prstGeom prst="rect">
            <a:avLst/>
          </a:prstGeom>
          <a:noFill/>
        </p:spPr>
        <p:txBody>
          <a:bodyPr wrap="square" rtlCol="0">
            <a:spAutoFit/>
          </a:bodyPr>
          <a:lstStyle/>
          <a:p>
            <a:r>
              <a:rPr lang="en-US" sz="3600" b="1" dirty="0">
                <a:solidFill>
                  <a:srgbClr val="00ABB5"/>
                </a:solidFill>
              </a:rPr>
              <a:t>Multiplying skills,</a:t>
            </a:r>
          </a:p>
          <a:p>
            <a:r>
              <a:rPr lang="en-US" sz="3600" b="1" dirty="0">
                <a:solidFill>
                  <a:srgbClr val="0070C0"/>
                </a:solidFill>
              </a:rPr>
              <a:t>Adding value</a:t>
            </a:r>
          </a:p>
        </p:txBody>
      </p:sp>
      <p:sp>
        <p:nvSpPr>
          <p:cNvPr id="12" name="TextBox 11">
            <a:extLst>
              <a:ext uri="{FF2B5EF4-FFF2-40B4-BE49-F238E27FC236}">
                <a16:creationId xmlns:a16="http://schemas.microsoft.com/office/drawing/2014/main" id="{FEFB4B0F-3C80-E649-9C3C-E0BAD03A01FB}"/>
              </a:ext>
            </a:extLst>
          </p:cNvPr>
          <p:cNvSpPr txBox="1"/>
          <p:nvPr/>
        </p:nvSpPr>
        <p:spPr>
          <a:xfrm>
            <a:off x="681318" y="3392488"/>
            <a:ext cx="4159623" cy="1200329"/>
          </a:xfrm>
          <a:prstGeom prst="rect">
            <a:avLst/>
          </a:prstGeom>
          <a:noFill/>
        </p:spPr>
        <p:txBody>
          <a:bodyPr wrap="square" rtlCol="0">
            <a:spAutoFit/>
          </a:bodyPr>
          <a:lstStyle/>
          <a:p>
            <a:r>
              <a:rPr lang="en-GB" sz="2400" dirty="0"/>
              <a:t>Numeracy and mathematics for Scotland’s learners:</a:t>
            </a:r>
          </a:p>
          <a:p>
            <a:r>
              <a:rPr lang="en-GB" sz="2400" dirty="0"/>
              <a:t>n</a:t>
            </a:r>
            <a:r>
              <a:rPr lang="en-GB" sz="2400" dirty="0" smtClean="0"/>
              <a:t>ational </a:t>
            </a:r>
            <a:r>
              <a:rPr lang="en-GB" sz="2400" dirty="0"/>
              <a:t>thematic inspection</a:t>
            </a:r>
          </a:p>
        </p:txBody>
      </p:sp>
      <p:pic>
        <p:nvPicPr>
          <p:cNvPr id="5" name="Picture 4" title="Title page graphic">
            <a:extLst>
              <a:ext uri="{FF2B5EF4-FFF2-40B4-BE49-F238E27FC236}">
                <a16:creationId xmlns:a16="http://schemas.microsoft.com/office/drawing/2014/main" id="{A180B345-5E4E-624B-873A-296E2662E04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17705" y="586616"/>
            <a:ext cx="6057900" cy="5651500"/>
          </a:xfrm>
          <a:prstGeom prst="rect">
            <a:avLst/>
          </a:prstGeom>
        </p:spPr>
      </p:pic>
      <p:pic>
        <p:nvPicPr>
          <p:cNvPr id="7" name="Graphic 6" title="Decorative graphic">
            <a:extLst>
              <a:ext uri="{FF2B5EF4-FFF2-40B4-BE49-F238E27FC236}">
                <a16:creationId xmlns:a16="http://schemas.microsoft.com/office/drawing/2014/main" id="{779FF8D4-41DC-074B-9D4D-0AFA9082307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734668" y="5826390"/>
            <a:ext cx="2207315" cy="538793"/>
          </a:xfrm>
          <a:prstGeom prst="rect">
            <a:avLst/>
          </a:prstGeom>
        </p:spPr>
      </p:pic>
    </p:spTree>
    <p:extLst>
      <p:ext uri="{BB962C8B-B14F-4D97-AF65-F5344CB8AC3E}">
        <p14:creationId xmlns:p14="http://schemas.microsoft.com/office/powerpoint/2010/main" val="48311863"/>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33E895-8258-0940-8572-01C0AAF6A052}"/>
              </a:ext>
            </a:extLst>
          </p:cNvPr>
          <p:cNvSpPr/>
          <p:nvPr/>
        </p:nvSpPr>
        <p:spPr>
          <a:xfrm>
            <a:off x="8796338" y="1304925"/>
            <a:ext cx="2700337" cy="4154043"/>
          </a:xfrm>
          <a:prstGeom prst="rect">
            <a:avLst/>
          </a:prstGeom>
          <a:solidFill>
            <a:srgbClr val="00429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2" action="ppaction://hlinksldjump"/>
            <a:extLst>
              <a:ext uri="{FF2B5EF4-FFF2-40B4-BE49-F238E27FC236}">
                <a16:creationId xmlns:a16="http://schemas.microsoft.com/office/drawing/2014/main" id="{FF3FBB5A-FE26-A34C-A8DA-1627206599CD}"/>
              </a:ext>
            </a:extLst>
          </p:cNvPr>
          <p:cNvSpPr/>
          <p:nvPr/>
        </p:nvSpPr>
        <p:spPr>
          <a:xfrm>
            <a:off x="1055688" y="1304925"/>
            <a:ext cx="2339975" cy="4154043"/>
          </a:xfrm>
          <a:prstGeom prst="rect">
            <a:avLst/>
          </a:prstGeom>
          <a:solidFill>
            <a:srgbClr val="004297">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hlinkClick r:id="rId3" action="ppaction://hlinksldjump"/>
            <a:extLst>
              <a:ext uri="{FF2B5EF4-FFF2-40B4-BE49-F238E27FC236}">
                <a16:creationId xmlns:a16="http://schemas.microsoft.com/office/drawing/2014/main" id="{53520B9C-1471-024B-B973-A98F902661C4}"/>
              </a:ext>
            </a:extLst>
          </p:cNvPr>
          <p:cNvSpPr/>
          <p:nvPr/>
        </p:nvSpPr>
        <p:spPr>
          <a:xfrm>
            <a:off x="3635905" y="1304925"/>
            <a:ext cx="2339975" cy="4154043"/>
          </a:xfrm>
          <a:prstGeom prst="rect">
            <a:avLst/>
          </a:prstGeom>
          <a:solidFill>
            <a:srgbClr val="004297">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hlinkClick r:id="rId4" action="ppaction://hlinksldjump"/>
            <a:extLst>
              <a:ext uri="{FF2B5EF4-FFF2-40B4-BE49-F238E27FC236}">
                <a16:creationId xmlns:a16="http://schemas.microsoft.com/office/drawing/2014/main" id="{AAF2549B-6B15-0C4D-A198-F8123ECEC420}"/>
              </a:ext>
            </a:extLst>
          </p:cNvPr>
          <p:cNvSpPr/>
          <p:nvPr/>
        </p:nvSpPr>
        <p:spPr>
          <a:xfrm>
            <a:off x="6227274" y="1304925"/>
            <a:ext cx="2339975" cy="4154043"/>
          </a:xfrm>
          <a:prstGeom prst="rect">
            <a:avLst/>
          </a:prstGeom>
          <a:solidFill>
            <a:srgbClr val="004297">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5" action="ppaction://hlinksldjump"/>
            <a:extLst>
              <a:ext uri="{FF2B5EF4-FFF2-40B4-BE49-F238E27FC236}">
                <a16:creationId xmlns:a16="http://schemas.microsoft.com/office/drawing/2014/main" id="{FBC59AA2-D338-F44C-B873-63FE92048647}"/>
              </a:ext>
            </a:extLst>
          </p:cNvPr>
          <p:cNvSpPr/>
          <p:nvPr/>
        </p:nvSpPr>
        <p:spPr>
          <a:xfrm>
            <a:off x="8796338" y="1304925"/>
            <a:ext cx="2700337" cy="4154043"/>
          </a:xfrm>
          <a:prstGeom prst="rect">
            <a:avLst/>
          </a:prstGeom>
          <a:solidFill>
            <a:srgbClr val="004297">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3FD9673-F99D-1E4D-B69C-BB3F53C78C00}"/>
              </a:ext>
            </a:extLst>
          </p:cNvPr>
          <p:cNvSpPr txBox="1"/>
          <p:nvPr/>
        </p:nvSpPr>
        <p:spPr>
          <a:xfrm>
            <a:off x="658813" y="4143719"/>
            <a:ext cx="2736851" cy="828089"/>
          </a:xfrm>
          <a:prstGeom prst="rect">
            <a:avLst/>
          </a:prstGeom>
          <a:noFill/>
        </p:spPr>
        <p:txBody>
          <a:bodyPr wrap="square" lIns="90000" tIns="90000" rIns="90000" bIns="90000" rtlCol="0">
            <a:spAutoFit/>
          </a:bodyPr>
          <a:lstStyle/>
          <a:p>
            <a:pPr lvl="0" algn="ctr"/>
            <a:r>
              <a:rPr lang="en-GB" sz="2100" dirty="0">
                <a:solidFill>
                  <a:srgbClr val="2BC5CD"/>
                </a:solidFill>
              </a:rPr>
              <a:t>What is working consistently well?</a:t>
            </a:r>
          </a:p>
        </p:txBody>
      </p:sp>
      <p:sp>
        <p:nvSpPr>
          <p:cNvPr id="10" name="TextBox 9">
            <a:extLst>
              <a:ext uri="{FF2B5EF4-FFF2-40B4-BE49-F238E27FC236}">
                <a16:creationId xmlns:a16="http://schemas.microsoft.com/office/drawing/2014/main" id="{5108593F-A071-3848-A97B-35342C0348B8}"/>
              </a:ext>
            </a:extLst>
          </p:cNvPr>
          <p:cNvSpPr txBox="1"/>
          <p:nvPr/>
        </p:nvSpPr>
        <p:spPr>
          <a:xfrm>
            <a:off x="6059488" y="4143719"/>
            <a:ext cx="2736850" cy="1151254"/>
          </a:xfrm>
          <a:prstGeom prst="rect">
            <a:avLst/>
          </a:prstGeom>
          <a:noFill/>
        </p:spPr>
        <p:txBody>
          <a:bodyPr wrap="square" lIns="90000" tIns="90000" rIns="90000" bIns="90000" rtlCol="0">
            <a:spAutoFit/>
          </a:bodyPr>
          <a:lstStyle/>
          <a:p>
            <a:pPr lvl="0" algn="ctr"/>
            <a:r>
              <a:rPr lang="en-GB" sz="2100" dirty="0">
                <a:solidFill>
                  <a:srgbClr val="B3D236"/>
                </a:solidFill>
              </a:rPr>
              <a:t>What are the challenges and areas for improvement?</a:t>
            </a:r>
          </a:p>
        </p:txBody>
      </p:sp>
      <p:sp>
        <p:nvSpPr>
          <p:cNvPr id="11" name="TextBox 10">
            <a:extLst>
              <a:ext uri="{FF2B5EF4-FFF2-40B4-BE49-F238E27FC236}">
                <a16:creationId xmlns:a16="http://schemas.microsoft.com/office/drawing/2014/main" id="{34E119FD-2C9F-1F4C-BBAF-49D297B0CD17}"/>
              </a:ext>
            </a:extLst>
          </p:cNvPr>
          <p:cNvSpPr txBox="1"/>
          <p:nvPr/>
        </p:nvSpPr>
        <p:spPr>
          <a:xfrm>
            <a:off x="3395663" y="4143719"/>
            <a:ext cx="2663825" cy="828089"/>
          </a:xfrm>
          <a:prstGeom prst="rect">
            <a:avLst/>
          </a:prstGeom>
          <a:noFill/>
        </p:spPr>
        <p:txBody>
          <a:bodyPr wrap="square" lIns="90000" tIns="90000" rIns="90000" bIns="90000" rtlCol="0">
            <a:spAutoFit/>
          </a:bodyPr>
          <a:lstStyle/>
          <a:p>
            <a:pPr lvl="0" algn="ctr"/>
            <a:r>
              <a:rPr lang="en-GB" sz="2100" dirty="0">
                <a:solidFill>
                  <a:srgbClr val="FFC000"/>
                </a:solidFill>
              </a:rPr>
              <a:t>What is</a:t>
            </a:r>
          </a:p>
          <a:p>
            <a:pPr lvl="0" algn="ctr"/>
            <a:r>
              <a:rPr lang="en-GB" sz="2100" dirty="0">
                <a:solidFill>
                  <a:srgbClr val="FFC000"/>
                </a:solidFill>
              </a:rPr>
              <a:t>improving?</a:t>
            </a:r>
          </a:p>
        </p:txBody>
      </p:sp>
      <p:sp>
        <p:nvSpPr>
          <p:cNvPr id="12" name="TextBox 11">
            <a:extLst>
              <a:ext uri="{FF2B5EF4-FFF2-40B4-BE49-F238E27FC236}">
                <a16:creationId xmlns:a16="http://schemas.microsoft.com/office/drawing/2014/main" id="{EDC3CB05-8F01-774A-A7E0-F844459B0098}"/>
              </a:ext>
            </a:extLst>
          </p:cNvPr>
          <p:cNvSpPr txBox="1"/>
          <p:nvPr/>
        </p:nvSpPr>
        <p:spPr>
          <a:xfrm>
            <a:off x="8796338" y="4143719"/>
            <a:ext cx="2700337" cy="1151254"/>
          </a:xfrm>
          <a:prstGeom prst="rect">
            <a:avLst/>
          </a:prstGeom>
          <a:noFill/>
        </p:spPr>
        <p:txBody>
          <a:bodyPr wrap="square" lIns="90000" tIns="90000" rIns="90000" bIns="90000" rtlCol="0">
            <a:spAutoFit/>
          </a:bodyPr>
          <a:lstStyle/>
          <a:p>
            <a:pPr lvl="0" algn="ctr"/>
            <a:r>
              <a:rPr lang="en-GB" sz="2100" dirty="0" smtClean="0">
                <a:solidFill>
                  <a:srgbClr val="004297"/>
                </a:solidFill>
              </a:rPr>
              <a:t>Questions, comments and cameos </a:t>
            </a:r>
            <a:endParaRPr lang="en-GB" sz="2100" dirty="0">
              <a:solidFill>
                <a:srgbClr val="004297"/>
              </a:solidFill>
            </a:endParaRPr>
          </a:p>
        </p:txBody>
      </p:sp>
      <p:grpSp>
        <p:nvGrpSpPr>
          <p:cNvPr id="13" name="Group 12">
            <a:extLst>
              <a:ext uri="{FF2B5EF4-FFF2-40B4-BE49-F238E27FC236}">
                <a16:creationId xmlns:a16="http://schemas.microsoft.com/office/drawing/2014/main" id="{09887EDA-6B54-0441-90A0-453CC1FC4B38}"/>
              </a:ext>
            </a:extLst>
          </p:cNvPr>
          <p:cNvGrpSpPr/>
          <p:nvPr/>
        </p:nvGrpSpPr>
        <p:grpSpPr>
          <a:xfrm>
            <a:off x="1116048" y="2029686"/>
            <a:ext cx="1817813" cy="1798856"/>
            <a:chOff x="1067974" y="2029686"/>
            <a:chExt cx="1817813" cy="1798856"/>
          </a:xfrm>
        </p:grpSpPr>
        <p:sp>
          <p:nvSpPr>
            <p:cNvPr id="14" name="Shape 4500">
              <a:extLst>
                <a:ext uri="{FF2B5EF4-FFF2-40B4-BE49-F238E27FC236}">
                  <a16:creationId xmlns:a16="http://schemas.microsoft.com/office/drawing/2014/main" id="{7322DDB8-5A49-914F-B332-8F3CDB803740}"/>
                </a:ext>
              </a:extLst>
            </p:cNvPr>
            <p:cNvSpPr/>
            <p:nvPr/>
          </p:nvSpPr>
          <p:spPr>
            <a:xfrm>
              <a:off x="1067974" y="2029686"/>
              <a:ext cx="1817813" cy="1798856"/>
            </a:xfrm>
            <a:prstGeom prst="ellipse">
              <a:avLst/>
            </a:prstGeom>
            <a:gradFill flip="none" rotWithShape="1">
              <a:gsLst>
                <a:gs pos="0">
                  <a:srgbClr val="00ABB5">
                    <a:lumMod val="90000"/>
                  </a:srgbClr>
                </a:gs>
                <a:gs pos="74000">
                  <a:srgbClr val="00ABB5"/>
                </a:gs>
                <a:gs pos="83000">
                  <a:srgbClr val="00ABB5"/>
                </a:gs>
                <a:gs pos="99000">
                  <a:srgbClr val="00ABB5">
                    <a:lumMod val="78000"/>
                  </a:srgbClr>
                </a:gs>
              </a:gsLst>
              <a:path path="circle">
                <a:fillToRect l="100000" t="100000"/>
              </a:path>
              <a:tileRect r="-100000" b="-100000"/>
            </a:gradFill>
            <a:ln>
              <a:noFill/>
            </a:ln>
          </p:spPr>
          <p:txBody>
            <a:bodyPr lIns="45713" tIns="22850" rIns="45713" bIns="22850" anchor="ctr"/>
            <a:lstStyle/>
            <a:p>
              <a:pPr algn="ctr" defTabSz="914034" eaLnBrk="1" fontAlgn="auto" hangingPunct="1">
                <a:spcBef>
                  <a:spcPts val="0"/>
                </a:spcBef>
                <a:spcAft>
                  <a:spcPts val="0"/>
                </a:spcAft>
                <a:defRPr/>
              </a:pPr>
              <a:endParaRPr sz="3599">
                <a:solidFill>
                  <a:schemeClr val="lt1"/>
                </a:solidFill>
                <a:latin typeface="Lato"/>
                <a:ea typeface="Lato"/>
                <a:cs typeface="Lato"/>
                <a:sym typeface="Lato"/>
              </a:endParaRPr>
            </a:p>
          </p:txBody>
        </p:sp>
        <p:pic>
          <p:nvPicPr>
            <p:cNvPr id="15" name="Graphic 14">
              <a:extLst>
                <a:ext uri="{FF2B5EF4-FFF2-40B4-BE49-F238E27FC236}">
                  <a16:creationId xmlns:a16="http://schemas.microsoft.com/office/drawing/2014/main" id="{55D511BA-DB05-804F-B921-290919EA5E8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1546703" y="2504463"/>
              <a:ext cx="799890" cy="799890"/>
            </a:xfrm>
            <a:prstGeom prst="rect">
              <a:avLst/>
            </a:prstGeom>
          </p:spPr>
        </p:pic>
      </p:grpSp>
      <p:grpSp>
        <p:nvGrpSpPr>
          <p:cNvPr id="16" name="Group 15">
            <a:extLst>
              <a:ext uri="{FF2B5EF4-FFF2-40B4-BE49-F238E27FC236}">
                <a16:creationId xmlns:a16="http://schemas.microsoft.com/office/drawing/2014/main" id="{22D4D208-3C6D-0B42-BBB5-235BA633EFA3}"/>
              </a:ext>
            </a:extLst>
          </p:cNvPr>
          <p:cNvGrpSpPr/>
          <p:nvPr/>
        </p:nvGrpSpPr>
        <p:grpSpPr>
          <a:xfrm>
            <a:off x="3897313" y="2009808"/>
            <a:ext cx="1817813" cy="1798856"/>
            <a:chOff x="3897313" y="2009808"/>
            <a:chExt cx="1817813" cy="1798856"/>
          </a:xfrm>
        </p:grpSpPr>
        <p:sp>
          <p:nvSpPr>
            <p:cNvPr id="17" name="Shape 4500">
              <a:extLst>
                <a:ext uri="{FF2B5EF4-FFF2-40B4-BE49-F238E27FC236}">
                  <a16:creationId xmlns:a16="http://schemas.microsoft.com/office/drawing/2014/main" id="{922E9EE6-6E71-0D40-964E-06837BC54729}"/>
                </a:ext>
              </a:extLst>
            </p:cNvPr>
            <p:cNvSpPr/>
            <p:nvPr/>
          </p:nvSpPr>
          <p:spPr>
            <a:xfrm>
              <a:off x="3897313" y="2009808"/>
              <a:ext cx="1817813" cy="1798856"/>
            </a:xfrm>
            <a:prstGeom prst="ellipse">
              <a:avLst/>
            </a:prstGeom>
            <a:gradFill flip="none" rotWithShape="1">
              <a:gsLst>
                <a:gs pos="0">
                  <a:srgbClr val="FFC000">
                    <a:lumMod val="90000"/>
                  </a:srgbClr>
                </a:gs>
                <a:gs pos="74000">
                  <a:srgbClr val="FFC000"/>
                </a:gs>
                <a:gs pos="83000">
                  <a:srgbClr val="FFC000"/>
                </a:gs>
                <a:gs pos="99000">
                  <a:srgbClr val="FFC000">
                    <a:lumMod val="78000"/>
                  </a:srgbClr>
                </a:gs>
              </a:gsLst>
              <a:path path="circle">
                <a:fillToRect l="100000" t="100000"/>
              </a:path>
              <a:tileRect r="-100000" b="-100000"/>
            </a:gradFill>
            <a:ln>
              <a:noFill/>
            </a:ln>
          </p:spPr>
          <p:txBody>
            <a:bodyPr lIns="45713" tIns="22850" rIns="45713" bIns="22850" anchor="ctr"/>
            <a:lstStyle/>
            <a:p>
              <a:pPr algn="ctr" defTabSz="914034" eaLnBrk="1" fontAlgn="auto" hangingPunct="1">
                <a:spcBef>
                  <a:spcPts val="0"/>
                </a:spcBef>
                <a:spcAft>
                  <a:spcPts val="0"/>
                </a:spcAft>
                <a:defRPr/>
              </a:pPr>
              <a:endParaRPr sz="3599">
                <a:solidFill>
                  <a:schemeClr val="lt1"/>
                </a:solidFill>
                <a:latin typeface="Lato"/>
                <a:ea typeface="Lato"/>
                <a:cs typeface="Lato"/>
                <a:sym typeface="Lato"/>
              </a:endParaRPr>
            </a:p>
          </p:txBody>
        </p:sp>
        <p:pic>
          <p:nvPicPr>
            <p:cNvPr id="18" name="Graphic 17">
              <a:extLst>
                <a:ext uri="{FF2B5EF4-FFF2-40B4-BE49-F238E27FC236}">
                  <a16:creationId xmlns:a16="http://schemas.microsoft.com/office/drawing/2014/main" id="{1EF16A42-B256-5A44-90AD-155D3F9F1354}"/>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4275025" y="2378042"/>
              <a:ext cx="1062388" cy="1062388"/>
            </a:xfrm>
            <a:prstGeom prst="rect">
              <a:avLst/>
            </a:prstGeom>
          </p:spPr>
        </p:pic>
      </p:grpSp>
      <p:sp>
        <p:nvSpPr>
          <p:cNvPr id="27" name="Title 26">
            <a:extLst>
              <a:ext uri="{FF2B5EF4-FFF2-40B4-BE49-F238E27FC236}">
                <a16:creationId xmlns:a16="http://schemas.microsoft.com/office/drawing/2014/main" id="{8E6D7856-654B-0A4D-B87E-D0D12C415445}"/>
              </a:ext>
            </a:extLst>
          </p:cNvPr>
          <p:cNvSpPr>
            <a:spLocks noGrp="1"/>
          </p:cNvSpPr>
          <p:nvPr>
            <p:ph type="title"/>
          </p:nvPr>
        </p:nvSpPr>
        <p:spPr/>
        <p:txBody>
          <a:bodyPr/>
          <a:lstStyle/>
          <a:p>
            <a:r>
              <a:rPr lang="en-US" dirty="0"/>
              <a:t>Numeracy and mathematics - Findings</a:t>
            </a:r>
          </a:p>
        </p:txBody>
      </p:sp>
      <p:grpSp>
        <p:nvGrpSpPr>
          <p:cNvPr id="22" name="Group 21">
            <a:extLst>
              <a:ext uri="{FF2B5EF4-FFF2-40B4-BE49-F238E27FC236}">
                <a16:creationId xmlns:a16="http://schemas.microsoft.com/office/drawing/2014/main" id="{4F159DDC-88F5-914E-8AD6-55B09760552E}"/>
              </a:ext>
            </a:extLst>
          </p:cNvPr>
          <p:cNvGrpSpPr/>
          <p:nvPr/>
        </p:nvGrpSpPr>
        <p:grpSpPr>
          <a:xfrm>
            <a:off x="9251121" y="2029686"/>
            <a:ext cx="1817814" cy="1803069"/>
            <a:chOff x="9251121" y="2029686"/>
            <a:chExt cx="1817814" cy="1803069"/>
          </a:xfrm>
        </p:grpSpPr>
        <p:sp>
          <p:nvSpPr>
            <p:cNvPr id="20" name="Shape 4502">
              <a:extLst>
                <a:ext uri="{FF2B5EF4-FFF2-40B4-BE49-F238E27FC236}">
                  <a16:creationId xmlns:a16="http://schemas.microsoft.com/office/drawing/2014/main" id="{0C650997-B85C-2C48-B8FC-CF65569AAB24}"/>
                </a:ext>
              </a:extLst>
            </p:cNvPr>
            <p:cNvSpPr/>
            <p:nvPr/>
          </p:nvSpPr>
          <p:spPr>
            <a:xfrm>
              <a:off x="9251121" y="2029686"/>
              <a:ext cx="1817814" cy="1803069"/>
            </a:xfrm>
            <a:prstGeom prst="roundRect">
              <a:avLst/>
            </a:prstGeom>
            <a:gradFill>
              <a:gsLst>
                <a:gs pos="0">
                  <a:schemeClr val="accent1">
                    <a:lumMod val="90000"/>
                  </a:schemeClr>
                </a:gs>
                <a:gs pos="72000">
                  <a:srgbClr val="004297"/>
                </a:gs>
                <a:gs pos="82000">
                  <a:srgbClr val="004297"/>
                </a:gs>
                <a:gs pos="98000">
                  <a:srgbClr val="004297">
                    <a:lumMod val="78000"/>
                  </a:srgbClr>
                </a:gs>
              </a:gsLst>
              <a:path path="circle">
                <a:fillToRect l="100000" t="100000"/>
              </a:path>
            </a:gradFill>
            <a:ln>
              <a:noFill/>
            </a:ln>
          </p:spPr>
          <p:txBody>
            <a:bodyPr lIns="45713" tIns="22850" rIns="45713" bIns="22850" anchor="ctr"/>
            <a:lstStyle/>
            <a:p>
              <a:pPr algn="ctr" defTabSz="914034" eaLnBrk="1" fontAlgn="auto" hangingPunct="1">
                <a:spcBef>
                  <a:spcPts val="0"/>
                </a:spcBef>
                <a:spcAft>
                  <a:spcPts val="0"/>
                </a:spcAft>
                <a:defRPr/>
              </a:pPr>
              <a:endParaRPr sz="3599" dirty="0">
                <a:solidFill>
                  <a:schemeClr val="lt1"/>
                </a:solidFill>
                <a:latin typeface="Lato"/>
                <a:ea typeface="Lato"/>
                <a:cs typeface="Lato"/>
                <a:sym typeface="Lato"/>
              </a:endParaRPr>
            </a:p>
          </p:txBody>
        </p:sp>
        <p:pic>
          <p:nvPicPr>
            <p:cNvPr id="21" name="Graphic 20">
              <a:extLst>
                <a:ext uri="{FF2B5EF4-FFF2-40B4-BE49-F238E27FC236}">
                  <a16:creationId xmlns:a16="http://schemas.microsoft.com/office/drawing/2014/main" id="{A1D00096-8ACE-2A41-A788-4745A141832B}"/>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9649600" y="2477506"/>
              <a:ext cx="1020856" cy="907428"/>
            </a:xfrm>
            <a:prstGeom prst="rect">
              <a:avLst/>
            </a:prstGeom>
          </p:spPr>
        </p:pic>
      </p:grpSp>
      <p:sp>
        <p:nvSpPr>
          <p:cNvPr id="28" name="Shape 4500">
            <a:extLst>
              <a:ext uri="{FF2B5EF4-FFF2-40B4-BE49-F238E27FC236}">
                <a16:creationId xmlns:a16="http://schemas.microsoft.com/office/drawing/2014/main" id="{ED076875-10ED-0C4C-A466-4DE86D858476}"/>
              </a:ext>
            </a:extLst>
          </p:cNvPr>
          <p:cNvSpPr/>
          <p:nvPr/>
        </p:nvSpPr>
        <p:spPr>
          <a:xfrm>
            <a:off x="6519006" y="2029686"/>
            <a:ext cx="1817813" cy="1798856"/>
          </a:xfrm>
          <a:prstGeom prst="ellipse">
            <a:avLst/>
          </a:prstGeom>
          <a:solidFill>
            <a:srgbClr val="B3D236"/>
          </a:solidFill>
          <a:ln>
            <a:noFill/>
          </a:ln>
        </p:spPr>
        <p:txBody>
          <a:bodyPr lIns="45713" tIns="22850" rIns="45713" bIns="22850" anchor="ctr"/>
          <a:lstStyle/>
          <a:p>
            <a:pPr algn="ctr" defTabSz="914034" eaLnBrk="1" fontAlgn="auto" hangingPunct="1">
              <a:spcBef>
                <a:spcPts val="0"/>
              </a:spcBef>
              <a:spcAft>
                <a:spcPts val="0"/>
              </a:spcAft>
              <a:defRPr/>
            </a:pPr>
            <a:endParaRPr sz="3599">
              <a:solidFill>
                <a:schemeClr val="lt1"/>
              </a:solidFill>
              <a:latin typeface="Lato"/>
              <a:ea typeface="Lato"/>
              <a:cs typeface="Lato"/>
              <a:sym typeface="Lato"/>
            </a:endParaRPr>
          </a:p>
        </p:txBody>
      </p:sp>
      <p:pic>
        <p:nvPicPr>
          <p:cNvPr id="29" name="Graphic 9">
            <a:extLst>
              <a:ext uri="{FF2B5EF4-FFF2-40B4-BE49-F238E27FC236}">
                <a16:creationId xmlns:a16="http://schemas.microsoft.com/office/drawing/2014/main" id="{B1464E35-0602-0E4B-8DB4-D44B2D22315E}"/>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 xmlns:asvg="http://schemas.microsoft.com/office/drawing/2016/SVG/main" r:embed="rId15"/>
              </a:ext>
            </a:extLst>
          </a:blip>
          <a:stretch>
            <a:fillRect/>
          </a:stretch>
        </p:blipFill>
        <p:spPr>
          <a:xfrm>
            <a:off x="6861019" y="2337876"/>
            <a:ext cx="1072484" cy="1072484"/>
          </a:xfrm>
          <a:prstGeom prst="rect">
            <a:avLst/>
          </a:prstGeom>
        </p:spPr>
      </p:pic>
    </p:spTree>
    <p:extLst>
      <p:ext uri="{BB962C8B-B14F-4D97-AF65-F5344CB8AC3E}">
        <p14:creationId xmlns:p14="http://schemas.microsoft.com/office/powerpoint/2010/main" val="35227696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15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25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250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childTnLst>
                                </p:cTn>
                              </p:par>
                              <p:par>
                                <p:cTn id="23" presetID="10" presetClass="entr" presetSubtype="0" fill="hold" grpId="0" nodeType="withEffect">
                                  <p:stCondLst>
                                    <p:cond delay="250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childTnLst>
                                </p:cTn>
                              </p:par>
                              <p:par>
                                <p:cTn id="26" presetID="10" presetClass="entr" presetSubtype="0" fill="hold" grpId="0" nodeType="withEffect">
                                  <p:stCondLst>
                                    <p:cond delay="35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childTnLst>
                                </p:cTn>
                              </p:par>
                              <p:par>
                                <p:cTn id="29" presetID="10" presetClass="entr" presetSubtype="0" fill="hold" grpId="0" nodeType="withEffect">
                                  <p:stCondLst>
                                    <p:cond delay="350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childTnLst>
                                </p:cTn>
                              </p:par>
                              <p:par>
                                <p:cTn id="32" presetID="10" presetClass="entr" presetSubtype="0" fill="hold" grpId="0" nodeType="withEffect">
                                  <p:stCondLst>
                                    <p:cond delay="350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childTnLst>
                                </p:cTn>
                              </p:par>
                              <p:par>
                                <p:cTn id="35" presetID="10" presetClass="entr" presetSubtype="0" fill="hold" grpId="0" nodeType="withEffect">
                                  <p:stCondLst>
                                    <p:cond delay="350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childTnLst>
                                </p:cTn>
                              </p:par>
                              <p:par>
                                <p:cTn id="38" presetID="10" presetClass="entr" presetSubtype="0" fill="hold" grpId="0" nodeType="withEffect">
                                  <p:stCondLst>
                                    <p:cond delay="350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childTnLst>
                                </p:cTn>
                              </p:par>
                              <p:par>
                                <p:cTn id="41" presetID="22" presetClass="entr" presetSubtype="8" fill="hold" grpId="0" nodeType="withEffect">
                                  <p:stCondLst>
                                    <p:cond delay="350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1000"/>
                                        <p:tgtEl>
                                          <p:spTgt spid="8"/>
                                        </p:tgtEl>
                                      </p:cBhvr>
                                    </p:animEffect>
                                  </p:childTnLst>
                                </p:cTn>
                              </p:par>
                              <p:par>
                                <p:cTn id="44" presetID="10" presetClass="entr" presetSubtype="0" fill="hold" nodeType="withEffect">
                                  <p:stCondLst>
                                    <p:cond delay="350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p:bldP spid="10" grpId="0"/>
      <p:bldP spid="11" grpId="0"/>
      <p:bldP spid="12" grpId="0"/>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Curriculum</a:t>
            </a:r>
            <a:endParaRPr lang="en-GB" b="0" i="1" dirty="0">
              <a:solidFill>
                <a:srgbClr val="00ABB5"/>
              </a:solidFill>
            </a:endParaRPr>
          </a:p>
        </p:txBody>
      </p:sp>
      <p:sp>
        <p:nvSpPr>
          <p:cNvPr id="10" name="Content Placeholder 9"/>
          <p:cNvSpPr>
            <a:spLocks noGrp="1"/>
          </p:cNvSpPr>
          <p:nvPr>
            <p:ph idx="1"/>
          </p:nvPr>
        </p:nvSpPr>
        <p:spPr/>
        <p:txBody>
          <a:bodyPr/>
          <a:lstStyle/>
          <a:p>
            <a:pPr marL="342900" indent="-342900">
              <a:spcBef>
                <a:spcPts val="600"/>
              </a:spcBef>
              <a:spcAft>
                <a:spcPts val="600"/>
              </a:spcAft>
              <a:buClr>
                <a:srgbClr val="00ABB5"/>
              </a:buClr>
              <a:buFont typeface="Arial" panose="020B0604020202020204" pitchFamily="34" charset="0"/>
              <a:buChar char="•"/>
            </a:pPr>
            <a:r>
              <a:rPr lang="en-GB" i="0" dirty="0">
                <a:solidFill>
                  <a:schemeClr val="tx1">
                    <a:lumMod val="65000"/>
                    <a:lumOff val="35000"/>
                  </a:schemeClr>
                </a:solidFill>
              </a:rPr>
              <a:t>The commitment of staff to improve the curriculum in numeracy and mathematics, building on proven strengths and tackling key areas for improvement. </a:t>
            </a:r>
          </a:p>
          <a:p>
            <a:pPr marL="342900" indent="-342900">
              <a:spcBef>
                <a:spcPts val="600"/>
              </a:spcBef>
              <a:spcAft>
                <a:spcPts val="600"/>
              </a:spcAft>
              <a:buClr>
                <a:srgbClr val="00ABB5"/>
              </a:buClr>
              <a:buFont typeface="Arial" panose="020B0604020202020204" pitchFamily="34" charset="0"/>
              <a:buChar char="•"/>
            </a:pPr>
            <a:r>
              <a:rPr lang="en-GB" i="0" dirty="0">
                <a:solidFill>
                  <a:schemeClr val="tx1">
                    <a:lumMod val="65000"/>
                    <a:lumOff val="35000"/>
                  </a:schemeClr>
                </a:solidFill>
              </a:rPr>
              <a:t>Staff’s investment in career-long professional learning in aspects of numeracy and mathematics.</a:t>
            </a:r>
          </a:p>
          <a:p>
            <a:pPr marL="342900" indent="-342900">
              <a:spcBef>
                <a:spcPts val="600"/>
              </a:spcBef>
              <a:spcAft>
                <a:spcPts val="600"/>
              </a:spcAft>
              <a:buClr>
                <a:srgbClr val="00ABB5"/>
              </a:buClr>
              <a:buFont typeface="Arial" panose="020B0604020202020204" pitchFamily="34" charset="0"/>
              <a:buChar char="•"/>
            </a:pPr>
            <a:r>
              <a:rPr lang="en-GB" i="0" dirty="0">
                <a:solidFill>
                  <a:schemeClr val="tx1">
                    <a:lumMod val="65000"/>
                    <a:lumOff val="35000"/>
                  </a:schemeClr>
                </a:solidFill>
              </a:rPr>
              <a:t>The clarity which settings and schools have achieved in shared understanding of the key features of national, local and establishment policies, for numeracy and mathematics, which seek to improve outcomes for all children and young people. </a:t>
            </a:r>
          </a:p>
        </p:txBody>
      </p:sp>
      <p:sp>
        <p:nvSpPr>
          <p:cNvPr id="11" name="Content Placeholder 10">
            <a:extLst>
              <a:ext uri="{FF2B5EF4-FFF2-40B4-BE49-F238E27FC236}">
                <a16:creationId xmlns:a16="http://schemas.microsoft.com/office/drawing/2014/main" id="{BD517B8D-998B-F047-9DE9-DEA91BC6B3FC}"/>
              </a:ext>
            </a:extLst>
          </p:cNvPr>
          <p:cNvSpPr>
            <a:spLocks noGrp="1"/>
          </p:cNvSpPr>
          <p:nvPr>
            <p:ph sz="quarter" idx="10"/>
          </p:nvPr>
        </p:nvSpPr>
        <p:spPr/>
        <p:txBody>
          <a:bodyPr/>
          <a:lstStyle/>
          <a:p>
            <a:pPr>
              <a:spcBef>
                <a:spcPts val="600"/>
              </a:spcBef>
              <a:spcAft>
                <a:spcPts val="600"/>
              </a:spcAft>
              <a:buClr>
                <a:srgbClr val="00ABB5"/>
              </a:buClr>
            </a:pPr>
            <a:r>
              <a:rPr lang="en-GB" dirty="0">
                <a:solidFill>
                  <a:srgbClr val="2BC5CD"/>
                </a:solidFill>
              </a:rPr>
              <a:t>What is working consistently well?</a:t>
            </a:r>
            <a:endParaRPr lang="en-GB" dirty="0"/>
          </a:p>
        </p:txBody>
      </p:sp>
    </p:spTree>
    <p:extLst>
      <p:ext uri="{BB962C8B-B14F-4D97-AF65-F5344CB8AC3E}">
        <p14:creationId xmlns:p14="http://schemas.microsoft.com/office/powerpoint/2010/main" val="931088177"/>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tabLst>
                <a:tab pos="3810000" algn="l"/>
              </a:tabLst>
            </a:pPr>
            <a:r>
              <a:rPr lang="en-GB" dirty="0"/>
              <a:t>Curriculum</a:t>
            </a: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p:txBody>
          <a:bodyPr/>
          <a:lstStyle/>
          <a:p>
            <a:pPr marL="342900" indent="-342900">
              <a:buClr>
                <a:srgbClr val="FFC000"/>
              </a:buClr>
              <a:buFont typeface="Arial" panose="020B0604020202020204" pitchFamily="34" charset="0"/>
              <a:buChar char="•"/>
            </a:pPr>
            <a:r>
              <a:rPr lang="en-GB" i="0" dirty="0">
                <a:solidFill>
                  <a:schemeClr val="tx1">
                    <a:lumMod val="65000"/>
                    <a:lumOff val="35000"/>
                  </a:schemeClr>
                </a:solidFill>
              </a:rPr>
              <a:t>The focus on closing the poverty-related attainment gap, including reference to numeracy and mathematics issues. </a:t>
            </a:r>
          </a:p>
          <a:p>
            <a:pPr marL="342900" indent="-342900">
              <a:buClr>
                <a:srgbClr val="FFC000"/>
              </a:buClr>
              <a:buFont typeface="Arial" panose="020B0604020202020204" pitchFamily="34" charset="0"/>
              <a:buChar char="•"/>
            </a:pPr>
            <a:r>
              <a:rPr lang="en-GB" i="0" dirty="0">
                <a:solidFill>
                  <a:schemeClr val="tx1">
                    <a:lumMod val="65000"/>
                    <a:lumOff val="35000"/>
                  </a:schemeClr>
                </a:solidFill>
              </a:rPr>
              <a:t>The impact of self-evaluation which is increasingly evident in strategic planning for numeracy and mathematics. </a:t>
            </a:r>
          </a:p>
          <a:p>
            <a:pPr marL="342900" indent="-342900">
              <a:buClr>
                <a:srgbClr val="FFC000"/>
              </a:buClr>
              <a:buFont typeface="Arial" panose="020B0604020202020204" pitchFamily="34" charset="0"/>
              <a:buChar char="•"/>
            </a:pPr>
            <a:r>
              <a:rPr lang="en-GB" i="0" dirty="0">
                <a:solidFill>
                  <a:schemeClr val="tx1">
                    <a:lumMod val="65000"/>
                    <a:lumOff val="35000"/>
                  </a:schemeClr>
                </a:solidFill>
              </a:rPr>
              <a:t>The professional learning focus on pedagogy, across all sectors. </a:t>
            </a:r>
          </a:p>
          <a:p>
            <a:pPr marL="342900" indent="-342900">
              <a:buClr>
                <a:srgbClr val="FFC000"/>
              </a:buClr>
              <a:buFont typeface="Arial" panose="020B0604020202020204" pitchFamily="34" charset="0"/>
              <a:buChar char="•"/>
            </a:pPr>
            <a:r>
              <a:rPr lang="en-GB" i="0" dirty="0">
                <a:solidFill>
                  <a:schemeClr val="tx1">
                    <a:lumMod val="65000"/>
                    <a:lumOff val="35000"/>
                  </a:schemeClr>
                </a:solidFill>
              </a:rPr>
              <a:t>Evidence of successful focus on strengthening skills in number.</a:t>
            </a:r>
          </a:p>
        </p:txBody>
      </p:sp>
      <p:sp>
        <p:nvSpPr>
          <p:cNvPr id="3" name="Content Placeholder 2">
            <a:extLst>
              <a:ext uri="{FF2B5EF4-FFF2-40B4-BE49-F238E27FC236}">
                <a16:creationId xmlns:a16="http://schemas.microsoft.com/office/drawing/2014/main" id="{F495E73C-AA35-4F4D-B7DA-673C5C02D689}"/>
              </a:ext>
            </a:extLst>
          </p:cNvPr>
          <p:cNvSpPr>
            <a:spLocks noGrp="1"/>
          </p:cNvSpPr>
          <p:nvPr>
            <p:ph sz="quarter" idx="10"/>
          </p:nvPr>
        </p:nvSpPr>
        <p:spPr/>
        <p:txBody>
          <a:bodyPr/>
          <a:lstStyle/>
          <a:p>
            <a:pPr>
              <a:buClr>
                <a:srgbClr val="00ABB5"/>
              </a:buClr>
            </a:pPr>
            <a:r>
              <a:rPr lang="en-GB" dirty="0"/>
              <a:t>What is improving?</a:t>
            </a:r>
          </a:p>
        </p:txBody>
      </p:sp>
    </p:spTree>
    <p:extLst>
      <p:ext uri="{BB962C8B-B14F-4D97-AF65-F5344CB8AC3E}">
        <p14:creationId xmlns:p14="http://schemas.microsoft.com/office/powerpoint/2010/main" val="1355610910"/>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Curriculum</a:t>
            </a:r>
            <a:endParaRPr lang="en-GB" dirty="0">
              <a:solidFill>
                <a:srgbClr val="00ABB5"/>
              </a:solidFill>
            </a:endParaRPr>
          </a:p>
        </p:txBody>
      </p:sp>
      <p:sp>
        <p:nvSpPr>
          <p:cNvPr id="10" name="Content Placeholder 9"/>
          <p:cNvSpPr>
            <a:spLocks noGrp="1"/>
          </p:cNvSpPr>
          <p:nvPr>
            <p:ph idx="1"/>
          </p:nvPr>
        </p:nvSpPr>
        <p:spPr/>
        <p:txBody>
          <a:bodyPr/>
          <a:lstStyle/>
          <a:p>
            <a:pPr marL="342900" indent="-342900">
              <a:buClr>
                <a:srgbClr val="B3D236"/>
              </a:buClr>
              <a:buFont typeface="Arial" panose="020B0604020202020204" pitchFamily="34" charset="0"/>
              <a:buChar char="•"/>
            </a:pPr>
            <a:r>
              <a:rPr lang="en-GB" i="0" dirty="0">
                <a:solidFill>
                  <a:schemeClr val="tx1">
                    <a:lumMod val="65000"/>
                    <a:lumOff val="35000"/>
                  </a:schemeClr>
                </a:solidFill>
              </a:rPr>
              <a:t>Leadership for learning has not yet achieved sufficiently high standards and consistency in learners’ experiences in numeracy and mathematics within and across sectors. </a:t>
            </a:r>
          </a:p>
          <a:p>
            <a:pPr marL="342900" indent="-342900">
              <a:buClr>
                <a:srgbClr val="B3D236"/>
              </a:buClr>
              <a:buFont typeface="Arial" panose="020B0604020202020204" pitchFamily="34" charset="0"/>
              <a:buChar char="•"/>
            </a:pPr>
            <a:r>
              <a:rPr lang="en-GB" i="0" dirty="0">
                <a:solidFill>
                  <a:schemeClr val="tx1">
                    <a:lumMod val="65000"/>
                    <a:lumOff val="35000"/>
                  </a:schemeClr>
                </a:solidFill>
              </a:rPr>
              <a:t>The curriculum needs constant review to ensure it is relevant, for example capturing real-world numeracy and mathematics context, leading to increased motivation and appropriate progression in children’s and young people’s learning.</a:t>
            </a:r>
            <a:endParaRPr lang="en-GB" sz="2800" i="0" dirty="0"/>
          </a:p>
        </p:txBody>
      </p:sp>
      <p:sp>
        <p:nvSpPr>
          <p:cNvPr id="3" name="Content Placeholder 2">
            <a:extLst>
              <a:ext uri="{FF2B5EF4-FFF2-40B4-BE49-F238E27FC236}">
                <a16:creationId xmlns:a16="http://schemas.microsoft.com/office/drawing/2014/main" id="{25E42904-EA2D-9645-AA4F-6D09842161F3}"/>
              </a:ext>
            </a:extLst>
          </p:cNvPr>
          <p:cNvSpPr>
            <a:spLocks noGrp="1"/>
          </p:cNvSpPr>
          <p:nvPr>
            <p:ph sz="quarter" idx="10"/>
          </p:nvPr>
        </p:nvSpPr>
        <p:spPr/>
        <p:txBody>
          <a:bodyPr/>
          <a:lstStyle/>
          <a:p>
            <a:r>
              <a:rPr lang="en-GB" dirty="0"/>
              <a:t>What are the challenge and areas for improvement?</a:t>
            </a:r>
          </a:p>
        </p:txBody>
      </p:sp>
    </p:spTree>
    <p:extLst>
      <p:ext uri="{BB962C8B-B14F-4D97-AF65-F5344CB8AC3E}">
        <p14:creationId xmlns:p14="http://schemas.microsoft.com/office/powerpoint/2010/main" val="4236604786"/>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Curriculum</a:t>
            </a: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a:xfrm>
            <a:off x="700088" y="2128838"/>
            <a:ext cx="10872787" cy="3752009"/>
          </a:xfrm>
        </p:spPr>
        <p:txBody>
          <a:bodyPr/>
          <a:lstStyle/>
          <a:p>
            <a:pPr marL="342900" indent="-342900">
              <a:buClr>
                <a:srgbClr val="B3D236"/>
              </a:buClr>
              <a:buFont typeface="Arial" panose="020B0604020202020204" pitchFamily="34" charset="0"/>
              <a:buChar char="•"/>
            </a:pPr>
            <a:r>
              <a:rPr lang="en-GB" i="0" dirty="0">
                <a:solidFill>
                  <a:schemeClr val="tx1">
                    <a:lumMod val="65000"/>
                    <a:lumOff val="35000"/>
                  </a:schemeClr>
                </a:solidFill>
              </a:rPr>
              <a:t>Professional learning, whilst deepening staff knowledge and skills in numeracy and mathematics, is not yet resulting in significant improvements in outcomes for children and young people.</a:t>
            </a:r>
          </a:p>
          <a:p>
            <a:pPr marL="342900" indent="-342900">
              <a:buClr>
                <a:srgbClr val="B3D236"/>
              </a:buClr>
              <a:buFont typeface="Arial" panose="020B0604020202020204" pitchFamily="34" charset="0"/>
              <a:buChar char="•"/>
            </a:pPr>
            <a:r>
              <a:rPr lang="en-GB" i="0" dirty="0">
                <a:solidFill>
                  <a:schemeClr val="tx1">
                    <a:lumMod val="65000"/>
                    <a:lumOff val="35000"/>
                  </a:schemeClr>
                </a:solidFill>
              </a:rPr>
              <a:t>The corporate expertise in the education community, for gathering and analysing data on attainment in numeracy and mathematics, needs to be further enhanced.</a:t>
            </a:r>
          </a:p>
        </p:txBody>
      </p:sp>
      <p:sp>
        <p:nvSpPr>
          <p:cNvPr id="3" name="Content Placeholder 2">
            <a:extLst>
              <a:ext uri="{FF2B5EF4-FFF2-40B4-BE49-F238E27FC236}">
                <a16:creationId xmlns:a16="http://schemas.microsoft.com/office/drawing/2014/main" id="{D657212E-53DD-9541-9CBC-D19D1E3A603F}"/>
              </a:ext>
            </a:extLst>
          </p:cNvPr>
          <p:cNvSpPr>
            <a:spLocks noGrp="1"/>
          </p:cNvSpPr>
          <p:nvPr>
            <p:ph sz="quarter" idx="10"/>
          </p:nvPr>
        </p:nvSpPr>
        <p:spPr/>
        <p:txBody>
          <a:bodyPr/>
          <a:lstStyle/>
          <a:p>
            <a:r>
              <a:rPr lang="en-GB" dirty="0"/>
              <a:t>What are the challenge and areas for improvement?</a:t>
            </a:r>
          </a:p>
        </p:txBody>
      </p:sp>
    </p:spTree>
    <p:extLst>
      <p:ext uri="{BB962C8B-B14F-4D97-AF65-F5344CB8AC3E}">
        <p14:creationId xmlns:p14="http://schemas.microsoft.com/office/powerpoint/2010/main" val="842140860"/>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Curriculum</a:t>
            </a: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a:xfrm>
            <a:off x="700088" y="2128838"/>
            <a:ext cx="10872787" cy="3805797"/>
          </a:xfrm>
        </p:spPr>
        <p:txBody>
          <a:bodyPr/>
          <a:lstStyle/>
          <a:p>
            <a:pPr marL="342900" indent="-342900">
              <a:buClr>
                <a:srgbClr val="B3D236"/>
              </a:buClr>
              <a:buFont typeface="Arial" panose="020B0604020202020204" pitchFamily="34" charset="0"/>
              <a:buChar char="•"/>
            </a:pPr>
            <a:r>
              <a:rPr lang="en-GB" i="0" dirty="0">
                <a:solidFill>
                  <a:schemeClr val="tx1">
                    <a:lumMod val="65000"/>
                    <a:lumOff val="35000"/>
                  </a:schemeClr>
                </a:solidFill>
              </a:rPr>
              <a:t>The balance of the curriculum needs to be kept under review, to ensure proportionate coverage of shape, position and movement, and information handling, and to avoid an over-emphasis on aspects of number.</a:t>
            </a:r>
            <a:endParaRPr lang="en-GB" i="0" dirty="0"/>
          </a:p>
        </p:txBody>
      </p:sp>
      <p:sp>
        <p:nvSpPr>
          <p:cNvPr id="3" name="Content Placeholder 2">
            <a:extLst>
              <a:ext uri="{FF2B5EF4-FFF2-40B4-BE49-F238E27FC236}">
                <a16:creationId xmlns:a16="http://schemas.microsoft.com/office/drawing/2014/main" id="{00D20336-2515-4242-8513-C9157170A60D}"/>
              </a:ext>
            </a:extLst>
          </p:cNvPr>
          <p:cNvSpPr>
            <a:spLocks noGrp="1"/>
          </p:cNvSpPr>
          <p:nvPr>
            <p:ph sz="quarter" idx="10"/>
          </p:nvPr>
        </p:nvSpPr>
        <p:spPr/>
        <p:txBody>
          <a:bodyPr/>
          <a:lstStyle/>
          <a:p>
            <a:r>
              <a:rPr lang="en-GB" dirty="0"/>
              <a:t>What are the challenge and areas for improvement?</a:t>
            </a:r>
          </a:p>
          <a:p>
            <a:endParaRPr lang="en-US" dirty="0"/>
          </a:p>
        </p:txBody>
      </p:sp>
    </p:spTree>
    <p:extLst>
      <p:ext uri="{BB962C8B-B14F-4D97-AF65-F5344CB8AC3E}">
        <p14:creationId xmlns:p14="http://schemas.microsoft.com/office/powerpoint/2010/main" val="2081342330"/>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Comments and Cameos</a:t>
            </a:r>
            <a:r>
              <a:rPr lang="en-GB" sz="2800" dirty="0" smtClean="0"/>
              <a:t/>
            </a:r>
            <a:br>
              <a:rPr lang="en-GB" sz="2800" dirty="0" smtClean="0"/>
            </a:br>
            <a:endParaRPr lang="en-GB" dirty="0">
              <a:solidFill>
                <a:srgbClr val="00ABB5"/>
              </a:solidFill>
            </a:endParaRPr>
          </a:p>
        </p:txBody>
      </p:sp>
      <p:sp>
        <p:nvSpPr>
          <p:cNvPr id="10" name="Content Placeholder 9"/>
          <p:cNvSpPr>
            <a:spLocks noGrp="1"/>
          </p:cNvSpPr>
          <p:nvPr>
            <p:ph idx="1"/>
          </p:nvPr>
        </p:nvSpPr>
        <p:spPr>
          <a:xfrm>
            <a:off x="700088" y="2530619"/>
            <a:ext cx="11117839" cy="3686175"/>
          </a:xfrm>
          <a:noFill/>
        </p:spPr>
        <p:txBody>
          <a:bodyPr/>
          <a:lstStyle/>
          <a:p>
            <a:r>
              <a:rPr lang="en-GB" sz="2200" i="0" dirty="0" smtClean="0">
                <a:solidFill>
                  <a:schemeClr val="tx1">
                    <a:lumMod val="65000"/>
                    <a:lumOff val="35000"/>
                  </a:schemeClr>
                </a:solidFill>
              </a:rPr>
              <a:t>Of </a:t>
            </a:r>
            <a:r>
              <a:rPr lang="en-GB" sz="2200" i="0" dirty="0">
                <a:solidFill>
                  <a:schemeClr val="tx1">
                    <a:lumMod val="65000"/>
                    <a:lumOff val="35000"/>
                  </a:schemeClr>
                </a:solidFill>
              </a:rPr>
              <a:t>particular note are the school’s approaches to numeracy across learning. </a:t>
            </a:r>
            <a:r>
              <a:rPr lang="en-GB" sz="2200" i="0" dirty="0" smtClean="0">
                <a:solidFill>
                  <a:schemeClr val="tx1">
                    <a:lumMod val="65000"/>
                    <a:lumOff val="35000"/>
                  </a:schemeClr>
                </a:solidFill>
              </a:rPr>
              <a:t>Key features include: </a:t>
            </a:r>
          </a:p>
          <a:p>
            <a:pPr marL="342900" indent="-342900">
              <a:buFont typeface="Arial" panose="020B0604020202020204" pitchFamily="34" charset="0"/>
              <a:buChar char="•"/>
            </a:pPr>
            <a:r>
              <a:rPr lang="en-GB" sz="2200" i="0" dirty="0" smtClean="0">
                <a:solidFill>
                  <a:schemeClr val="tx1">
                    <a:lumMod val="65000"/>
                    <a:lumOff val="35000"/>
                  </a:schemeClr>
                </a:solidFill>
              </a:rPr>
              <a:t>Consistent </a:t>
            </a:r>
            <a:r>
              <a:rPr lang="en-GB" sz="2200" i="0" dirty="0">
                <a:solidFill>
                  <a:schemeClr val="tx1">
                    <a:lumMod val="65000"/>
                    <a:lumOff val="35000"/>
                  </a:schemeClr>
                </a:solidFill>
              </a:rPr>
              <a:t>approaches to numeracy across all curricular </a:t>
            </a:r>
            <a:r>
              <a:rPr lang="en-GB" sz="2200" i="0" dirty="0" smtClean="0">
                <a:solidFill>
                  <a:schemeClr val="tx1">
                    <a:lumMod val="65000"/>
                    <a:lumOff val="35000"/>
                  </a:schemeClr>
                </a:solidFill>
              </a:rPr>
              <a:t>areas with a common </a:t>
            </a:r>
            <a:r>
              <a:rPr lang="en-GB" sz="2200" i="0" dirty="0">
                <a:solidFill>
                  <a:schemeClr val="tx1">
                    <a:lumMod val="65000"/>
                    <a:lumOff val="35000"/>
                  </a:schemeClr>
                </a:solidFill>
              </a:rPr>
              <a:t>methodology and </a:t>
            </a:r>
            <a:r>
              <a:rPr lang="en-GB" sz="2200" i="0" dirty="0" smtClean="0">
                <a:solidFill>
                  <a:schemeClr val="tx1">
                    <a:lumMod val="65000"/>
                    <a:lumOff val="35000"/>
                  </a:schemeClr>
                </a:solidFill>
              </a:rPr>
              <a:t>language</a:t>
            </a:r>
          </a:p>
          <a:p>
            <a:pPr marL="342900" indent="-342900">
              <a:buFont typeface="Arial" panose="020B0604020202020204" pitchFamily="34" charset="0"/>
              <a:buChar char="•"/>
            </a:pPr>
            <a:r>
              <a:rPr lang="en-GB" sz="2200" i="0" dirty="0">
                <a:solidFill>
                  <a:schemeClr val="tx1">
                    <a:lumMod val="65000"/>
                    <a:lumOff val="35000"/>
                  </a:schemeClr>
                </a:solidFill>
              </a:rPr>
              <a:t>R</a:t>
            </a:r>
            <a:r>
              <a:rPr lang="en-GB" sz="2200" i="0" dirty="0" smtClean="0">
                <a:solidFill>
                  <a:schemeClr val="tx1">
                    <a:lumMod val="65000"/>
                    <a:lumOff val="35000"/>
                  </a:schemeClr>
                </a:solidFill>
              </a:rPr>
              <a:t>egular </a:t>
            </a:r>
            <a:r>
              <a:rPr lang="en-GB" sz="2200" i="0" dirty="0">
                <a:solidFill>
                  <a:schemeClr val="tx1">
                    <a:lumMod val="65000"/>
                    <a:lumOff val="35000"/>
                  </a:schemeClr>
                </a:solidFill>
              </a:rPr>
              <a:t>work to build capacity across the school and </a:t>
            </a:r>
            <a:r>
              <a:rPr lang="en-GB" sz="2200" i="0" dirty="0" smtClean="0">
                <a:solidFill>
                  <a:schemeClr val="tx1">
                    <a:lumMod val="65000"/>
                    <a:lumOff val="35000"/>
                  </a:schemeClr>
                </a:solidFill>
              </a:rPr>
              <a:t>primary cluster</a:t>
            </a:r>
          </a:p>
          <a:p>
            <a:pPr marL="342900" indent="-342900">
              <a:buFont typeface="Arial" panose="020B0604020202020204" pitchFamily="34" charset="0"/>
              <a:buChar char="•"/>
            </a:pPr>
            <a:r>
              <a:rPr lang="en-GB" sz="2200" i="0" dirty="0" smtClean="0">
                <a:solidFill>
                  <a:schemeClr val="tx1">
                    <a:lumMod val="65000"/>
                    <a:lumOff val="35000"/>
                  </a:schemeClr>
                </a:solidFill>
              </a:rPr>
              <a:t>The </a:t>
            </a:r>
            <a:r>
              <a:rPr lang="en-GB" sz="2200" i="0" dirty="0">
                <a:solidFill>
                  <a:schemeClr val="tx1">
                    <a:lumMod val="65000"/>
                    <a:lumOff val="35000"/>
                  </a:schemeClr>
                </a:solidFill>
              </a:rPr>
              <a:t>school has recognised the importance of numeracy and mathematics </a:t>
            </a:r>
            <a:r>
              <a:rPr lang="en-GB" sz="2200" i="0" dirty="0" smtClean="0">
                <a:solidFill>
                  <a:schemeClr val="tx1">
                    <a:lumMod val="65000"/>
                    <a:lumOff val="35000"/>
                  </a:schemeClr>
                </a:solidFill>
              </a:rPr>
              <a:t>in </a:t>
            </a:r>
            <a:r>
              <a:rPr lang="en-GB" sz="2200" i="0" dirty="0">
                <a:solidFill>
                  <a:schemeClr val="tx1">
                    <a:lumMod val="65000"/>
                    <a:lumOff val="35000"/>
                  </a:schemeClr>
                </a:solidFill>
              </a:rPr>
              <a:t>the school improvement </a:t>
            </a:r>
            <a:r>
              <a:rPr lang="en-GB" sz="2200" i="0" dirty="0" smtClean="0">
                <a:solidFill>
                  <a:schemeClr val="tx1">
                    <a:lumMod val="65000"/>
                    <a:lumOff val="35000"/>
                  </a:schemeClr>
                </a:solidFill>
              </a:rPr>
              <a:t>plan</a:t>
            </a:r>
          </a:p>
          <a:p>
            <a:pPr marL="342900" indent="-342900">
              <a:buFont typeface="Arial" panose="020B0604020202020204" pitchFamily="34" charset="0"/>
              <a:buChar char="•"/>
            </a:pPr>
            <a:r>
              <a:rPr lang="en-GB" sz="2200" i="0" dirty="0">
                <a:solidFill>
                  <a:schemeClr val="tx1">
                    <a:lumMod val="65000"/>
                    <a:lumOff val="35000"/>
                  </a:schemeClr>
                </a:solidFill>
              </a:rPr>
              <a:t>T</a:t>
            </a:r>
            <a:r>
              <a:rPr lang="en-GB" sz="2200" i="0" dirty="0" smtClean="0">
                <a:solidFill>
                  <a:schemeClr val="tx1">
                    <a:lumMod val="65000"/>
                    <a:lumOff val="35000"/>
                  </a:schemeClr>
                </a:solidFill>
              </a:rPr>
              <a:t>his </a:t>
            </a:r>
            <a:r>
              <a:rPr lang="en-GB" sz="2200" i="0" dirty="0">
                <a:solidFill>
                  <a:schemeClr val="tx1">
                    <a:lumMod val="65000"/>
                    <a:lumOff val="35000"/>
                  </a:schemeClr>
                </a:solidFill>
              </a:rPr>
              <a:t>has resulted in all staff taking ownership of numeracy as a responsibility for all, and numeracy </a:t>
            </a:r>
            <a:r>
              <a:rPr lang="en-GB" sz="2200" i="0" dirty="0" smtClean="0">
                <a:solidFill>
                  <a:schemeClr val="tx1">
                    <a:lumMod val="65000"/>
                    <a:lumOff val="35000"/>
                  </a:schemeClr>
                </a:solidFill>
              </a:rPr>
              <a:t>and mathematics having a positive, high profile within the school and wider school community.</a:t>
            </a:r>
            <a:endParaRPr lang="en-GB" sz="2200" dirty="0" smtClean="0">
              <a:solidFill>
                <a:schemeClr val="tx1">
                  <a:lumMod val="65000"/>
                  <a:lumOff val="35000"/>
                </a:schemeClr>
              </a:solidFill>
            </a:endParaRPr>
          </a:p>
          <a:p>
            <a:endParaRPr lang="en-GB" sz="2200" dirty="0">
              <a:solidFill>
                <a:schemeClr val="tx1">
                  <a:lumMod val="65000"/>
                  <a:lumOff val="35000"/>
                </a:schemeClr>
              </a:solidFill>
            </a:endParaRPr>
          </a:p>
          <a:p>
            <a:endParaRPr lang="en-GB" sz="2200" dirty="0">
              <a:solidFill>
                <a:schemeClr val="tx1">
                  <a:lumMod val="65000"/>
                  <a:lumOff val="35000"/>
                </a:schemeClr>
              </a:solidFill>
            </a:endParaRPr>
          </a:p>
        </p:txBody>
      </p:sp>
      <p:sp>
        <p:nvSpPr>
          <p:cNvPr id="3" name="Content Placeholder 2"/>
          <p:cNvSpPr>
            <a:spLocks noGrp="1"/>
          </p:cNvSpPr>
          <p:nvPr>
            <p:ph sz="quarter" idx="10"/>
          </p:nvPr>
        </p:nvSpPr>
        <p:spPr>
          <a:xfrm>
            <a:off x="700089" y="1376363"/>
            <a:ext cx="8942676" cy="638176"/>
          </a:xfrm>
        </p:spPr>
        <p:txBody>
          <a:bodyPr/>
          <a:lstStyle/>
          <a:p>
            <a:r>
              <a:rPr lang="en-GB" sz="2400" b="1" dirty="0"/>
              <a:t>Case study A: </a:t>
            </a:r>
            <a:r>
              <a:rPr lang="en-GB" sz="2400" dirty="0"/>
              <a:t>A secondary school has worked with a range of stakeholders to develop an aspirational vision for both its numeracy and mathematics curriculum.</a:t>
            </a:r>
          </a:p>
        </p:txBody>
      </p:sp>
    </p:spTree>
    <p:extLst>
      <p:ext uri="{BB962C8B-B14F-4D97-AF65-F5344CB8AC3E}">
        <p14:creationId xmlns:p14="http://schemas.microsoft.com/office/powerpoint/2010/main" val="2773133430"/>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700088" y="2323500"/>
            <a:ext cx="11228676" cy="3686175"/>
          </a:xfrm>
          <a:noFill/>
        </p:spPr>
        <p:txBody>
          <a:bodyPr numCol="2" spcCol="252000"/>
          <a:lstStyle/>
          <a:p>
            <a:pPr marL="342900" indent="-342900">
              <a:buFont typeface="Wingdings" panose="05000000000000000000" pitchFamily="2" charset="2"/>
              <a:buChar char="ü"/>
            </a:pPr>
            <a:r>
              <a:rPr lang="en-GB" dirty="0">
                <a:solidFill>
                  <a:srgbClr val="025EA9"/>
                </a:solidFill>
              </a:rPr>
              <a:t>Where are the strengths in our curriculum, </a:t>
            </a:r>
            <a:r>
              <a:rPr lang="en-GB" dirty="0" smtClean="0">
                <a:solidFill>
                  <a:srgbClr val="025EA9"/>
                </a:solidFill>
              </a:rPr>
              <a:t>learning and </a:t>
            </a:r>
            <a:r>
              <a:rPr lang="en-GB" dirty="0">
                <a:solidFill>
                  <a:srgbClr val="025EA9"/>
                </a:solidFill>
              </a:rPr>
              <a:t>teaching and attainment in numeracy </a:t>
            </a:r>
            <a:r>
              <a:rPr lang="en-GB" dirty="0" smtClean="0">
                <a:solidFill>
                  <a:srgbClr val="025EA9"/>
                </a:solidFill>
              </a:rPr>
              <a:t>and mathematics</a:t>
            </a:r>
            <a:r>
              <a:rPr lang="en-GB" dirty="0">
                <a:solidFill>
                  <a:srgbClr val="025EA9"/>
                </a:solidFill>
              </a:rPr>
              <a:t>?</a:t>
            </a:r>
          </a:p>
          <a:p>
            <a:pPr marL="342900" indent="-342900">
              <a:buFont typeface="Wingdings" panose="05000000000000000000" pitchFamily="2" charset="2"/>
              <a:buChar char="ü"/>
            </a:pPr>
            <a:r>
              <a:rPr lang="en-GB" dirty="0" smtClean="0">
                <a:solidFill>
                  <a:srgbClr val="025EA9"/>
                </a:solidFill>
              </a:rPr>
              <a:t>How </a:t>
            </a:r>
            <a:r>
              <a:rPr lang="en-GB" dirty="0">
                <a:solidFill>
                  <a:srgbClr val="025EA9"/>
                </a:solidFill>
              </a:rPr>
              <a:t>clearly do we know our priorities </a:t>
            </a:r>
            <a:r>
              <a:rPr lang="en-GB" dirty="0" smtClean="0">
                <a:solidFill>
                  <a:srgbClr val="025EA9"/>
                </a:solidFill>
              </a:rPr>
              <a:t>for improvement </a:t>
            </a:r>
            <a:r>
              <a:rPr lang="en-GB" dirty="0">
                <a:solidFill>
                  <a:srgbClr val="025EA9"/>
                </a:solidFill>
              </a:rPr>
              <a:t>and how convincing are our plans </a:t>
            </a:r>
            <a:r>
              <a:rPr lang="en-GB" dirty="0" smtClean="0">
                <a:solidFill>
                  <a:srgbClr val="025EA9"/>
                </a:solidFill>
              </a:rPr>
              <a:t>and strategies</a:t>
            </a:r>
            <a:r>
              <a:rPr lang="en-GB" dirty="0">
                <a:solidFill>
                  <a:srgbClr val="025EA9"/>
                </a:solidFill>
              </a:rPr>
              <a:t>? </a:t>
            </a:r>
            <a:endParaRPr lang="en-GB" dirty="0" smtClean="0">
              <a:solidFill>
                <a:srgbClr val="025EA9"/>
              </a:solidFill>
            </a:endParaRPr>
          </a:p>
          <a:p>
            <a:pPr marL="342900" indent="-342900">
              <a:buFont typeface="Wingdings" panose="05000000000000000000" pitchFamily="2" charset="2"/>
              <a:buChar char="ü"/>
            </a:pPr>
            <a:r>
              <a:rPr lang="en-GB" dirty="0" smtClean="0">
                <a:solidFill>
                  <a:srgbClr val="025EA9"/>
                </a:solidFill>
              </a:rPr>
              <a:t>Where </a:t>
            </a:r>
            <a:r>
              <a:rPr lang="en-GB" dirty="0">
                <a:solidFill>
                  <a:srgbClr val="025EA9"/>
                </a:solidFill>
              </a:rPr>
              <a:t>do numeracy and </a:t>
            </a:r>
            <a:r>
              <a:rPr lang="en-GB" dirty="0" smtClean="0">
                <a:solidFill>
                  <a:srgbClr val="025EA9"/>
                </a:solidFill>
              </a:rPr>
              <a:t>mathematics feature </a:t>
            </a:r>
            <a:r>
              <a:rPr lang="en-GB" dirty="0">
                <a:solidFill>
                  <a:srgbClr val="025EA9"/>
                </a:solidFill>
              </a:rPr>
              <a:t>in our improvement planning</a:t>
            </a:r>
            <a:r>
              <a:rPr lang="en-GB" dirty="0" smtClean="0">
                <a:solidFill>
                  <a:srgbClr val="025EA9"/>
                </a:solidFill>
              </a:rPr>
              <a:t>?</a:t>
            </a:r>
          </a:p>
          <a:p>
            <a:pPr marL="342900" indent="-342900">
              <a:buFont typeface="Wingdings" panose="05000000000000000000" pitchFamily="2" charset="2"/>
              <a:buChar char="ü"/>
            </a:pPr>
            <a:endParaRPr lang="en-GB" dirty="0" smtClean="0">
              <a:solidFill>
                <a:srgbClr val="025EA9"/>
              </a:solidFill>
            </a:endParaRPr>
          </a:p>
          <a:p>
            <a:endParaRPr lang="en-GB" dirty="0">
              <a:solidFill>
                <a:srgbClr val="025EA9"/>
              </a:solidFill>
            </a:endParaRPr>
          </a:p>
          <a:p>
            <a:endParaRPr lang="en-GB" dirty="0">
              <a:solidFill>
                <a:srgbClr val="025EA9"/>
              </a:solidFill>
            </a:endParaRPr>
          </a:p>
          <a:p>
            <a:pPr marL="342900" indent="-342900">
              <a:buFont typeface="Wingdings" panose="05000000000000000000" pitchFamily="2" charset="2"/>
              <a:buChar char="ü"/>
            </a:pPr>
            <a:r>
              <a:rPr lang="en-GB" dirty="0" smtClean="0">
                <a:solidFill>
                  <a:srgbClr val="025EA9"/>
                </a:solidFill>
              </a:rPr>
              <a:t>How </a:t>
            </a:r>
            <a:r>
              <a:rPr lang="en-GB" dirty="0">
                <a:solidFill>
                  <a:srgbClr val="025EA9"/>
                </a:solidFill>
              </a:rPr>
              <a:t>well do we use the four curriculum </a:t>
            </a:r>
            <a:r>
              <a:rPr lang="en-GB" dirty="0" smtClean="0">
                <a:solidFill>
                  <a:srgbClr val="025EA9"/>
                </a:solidFill>
              </a:rPr>
              <a:t>contexts, real-world </a:t>
            </a:r>
            <a:r>
              <a:rPr lang="en-GB" dirty="0">
                <a:solidFill>
                  <a:srgbClr val="025EA9"/>
                </a:solidFill>
              </a:rPr>
              <a:t>topics and wider contexts </a:t>
            </a:r>
            <a:r>
              <a:rPr lang="en-GB" dirty="0" smtClean="0">
                <a:solidFill>
                  <a:srgbClr val="025EA9"/>
                </a:solidFill>
              </a:rPr>
              <a:t>and contributions </a:t>
            </a:r>
            <a:r>
              <a:rPr lang="en-GB" dirty="0">
                <a:solidFill>
                  <a:srgbClr val="025EA9"/>
                </a:solidFill>
              </a:rPr>
              <a:t>to add value and credibility to </a:t>
            </a:r>
            <a:r>
              <a:rPr lang="en-GB" dirty="0" smtClean="0">
                <a:solidFill>
                  <a:srgbClr val="025EA9"/>
                </a:solidFill>
              </a:rPr>
              <a:t>our programmes </a:t>
            </a:r>
            <a:r>
              <a:rPr lang="en-GB" dirty="0">
                <a:solidFill>
                  <a:srgbClr val="025EA9"/>
                </a:solidFill>
              </a:rPr>
              <a:t>in numeracy and mathematics?</a:t>
            </a:r>
          </a:p>
          <a:p>
            <a:pPr marL="342900" indent="-342900">
              <a:buFont typeface="Wingdings" panose="05000000000000000000" pitchFamily="2" charset="2"/>
              <a:buChar char="ü"/>
            </a:pPr>
            <a:r>
              <a:rPr lang="en-GB" dirty="0" smtClean="0">
                <a:solidFill>
                  <a:srgbClr val="025EA9"/>
                </a:solidFill>
              </a:rPr>
              <a:t>Among </a:t>
            </a:r>
            <a:r>
              <a:rPr lang="en-GB" dirty="0">
                <a:solidFill>
                  <a:srgbClr val="025EA9"/>
                </a:solidFill>
              </a:rPr>
              <a:t>our professional learning targets, do we </a:t>
            </a:r>
            <a:r>
              <a:rPr lang="en-GB" dirty="0" smtClean="0">
                <a:solidFill>
                  <a:srgbClr val="025EA9"/>
                </a:solidFill>
              </a:rPr>
              <a:t>need to </a:t>
            </a:r>
            <a:r>
              <a:rPr lang="en-GB" dirty="0">
                <a:solidFill>
                  <a:srgbClr val="025EA9"/>
                </a:solidFill>
              </a:rPr>
              <a:t>do anything to improve our capacity for </a:t>
            </a:r>
            <a:r>
              <a:rPr lang="en-GB" dirty="0" smtClean="0">
                <a:solidFill>
                  <a:srgbClr val="025EA9"/>
                </a:solidFill>
              </a:rPr>
              <a:t>generating and analysing </a:t>
            </a:r>
            <a:r>
              <a:rPr lang="en-GB" dirty="0">
                <a:solidFill>
                  <a:srgbClr val="025EA9"/>
                </a:solidFill>
              </a:rPr>
              <a:t>attainment data?</a:t>
            </a:r>
            <a:endParaRPr lang="en-GB" sz="2800" dirty="0">
              <a:solidFill>
                <a:srgbClr val="025EA9"/>
              </a:solidFill>
            </a:endParaRPr>
          </a:p>
          <a:p>
            <a:pPr marL="457200" indent="-457200">
              <a:buFont typeface="Wingdings" panose="05000000000000000000" pitchFamily="2" charset="2"/>
              <a:buChar char="ü"/>
            </a:pPr>
            <a:endParaRPr lang="en-GB" sz="2800" dirty="0">
              <a:solidFill>
                <a:srgbClr val="025EA9"/>
              </a:solidFill>
            </a:endParaRPr>
          </a:p>
          <a:p>
            <a:pPr marL="457200" indent="-457200">
              <a:buFont typeface="Wingdings" panose="05000000000000000000" pitchFamily="2" charset="2"/>
              <a:buChar char="ü"/>
            </a:pPr>
            <a:endParaRPr lang="en-GB" sz="2800" dirty="0">
              <a:solidFill>
                <a:srgbClr val="025EA9"/>
              </a:solidFill>
            </a:endParaRPr>
          </a:p>
        </p:txBody>
      </p:sp>
      <p:sp>
        <p:nvSpPr>
          <p:cNvPr id="3" name="Content Placeholder 2"/>
          <p:cNvSpPr>
            <a:spLocks noGrp="1"/>
          </p:cNvSpPr>
          <p:nvPr>
            <p:ph sz="quarter" idx="10"/>
          </p:nvPr>
        </p:nvSpPr>
        <p:spPr>
          <a:xfrm>
            <a:off x="700088" y="1320943"/>
            <a:ext cx="10829925" cy="638176"/>
          </a:xfrm>
        </p:spPr>
        <p:txBody>
          <a:bodyPr/>
          <a:lstStyle/>
          <a:p>
            <a:r>
              <a:rPr lang="en-GB" dirty="0">
                <a:solidFill>
                  <a:schemeClr val="tx1">
                    <a:lumMod val="65000"/>
                    <a:lumOff val="35000"/>
                  </a:schemeClr>
                </a:solidFill>
              </a:rPr>
              <a:t>Senior leaders and middle leaders in early learning and</a:t>
            </a:r>
          </a:p>
          <a:p>
            <a:r>
              <a:rPr lang="en-GB" dirty="0">
                <a:solidFill>
                  <a:schemeClr val="tx1">
                    <a:lumMod val="65000"/>
                    <a:lumOff val="35000"/>
                  </a:schemeClr>
                </a:solidFill>
              </a:rPr>
              <a:t>childcare settings and </a:t>
            </a:r>
            <a:r>
              <a:rPr lang="en-GB" dirty="0" smtClean="0">
                <a:solidFill>
                  <a:schemeClr val="tx1">
                    <a:lumMod val="65000"/>
                    <a:lumOff val="35000"/>
                  </a:schemeClr>
                </a:solidFill>
              </a:rPr>
              <a:t>schools: </a:t>
            </a:r>
            <a:endParaRPr lang="en-GB" dirty="0">
              <a:solidFill>
                <a:schemeClr val="tx1">
                  <a:lumMod val="65000"/>
                  <a:lumOff val="35000"/>
                </a:schemeClr>
              </a:solidFill>
            </a:endParaRPr>
          </a:p>
        </p:txBody>
      </p:sp>
      <p:sp>
        <p:nvSpPr>
          <p:cNvPr id="7" name="Title 6"/>
          <p:cNvSpPr>
            <a:spLocks noGrp="1"/>
          </p:cNvSpPr>
          <p:nvPr>
            <p:ph type="title"/>
          </p:nvPr>
        </p:nvSpPr>
        <p:spPr/>
        <p:txBody>
          <a:bodyPr/>
          <a:lstStyle/>
          <a:p>
            <a:r>
              <a:rPr lang="en-GB" dirty="0" smtClean="0"/>
              <a:t>Reflective Questions</a:t>
            </a:r>
            <a:endParaRPr lang="en-GB" dirty="0"/>
          </a:p>
        </p:txBody>
      </p:sp>
    </p:spTree>
    <p:extLst>
      <p:ext uri="{BB962C8B-B14F-4D97-AF65-F5344CB8AC3E}">
        <p14:creationId xmlns:p14="http://schemas.microsoft.com/office/powerpoint/2010/main" val="3451305739"/>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and teaching</a:t>
            </a:r>
            <a:br>
              <a:rPr lang="en-GB" dirty="0"/>
            </a:br>
            <a:r>
              <a:rPr lang="en-GB" i="1" dirty="0"/>
              <a:t/>
            </a:r>
            <a:br>
              <a:rPr lang="en-GB" i="1" dirty="0"/>
            </a:b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a:xfrm>
            <a:off x="700089" y="2128838"/>
            <a:ext cx="10093418" cy="3877515"/>
          </a:xfrm>
        </p:spPr>
        <p:txBody>
          <a:bodyPr/>
          <a:lstStyle/>
          <a:p>
            <a:pPr marL="342900" indent="-342900">
              <a:buClr>
                <a:srgbClr val="00ABB5"/>
              </a:buClr>
              <a:buFont typeface="Arial" panose="020B0604020202020204" pitchFamily="34" charset="0"/>
              <a:buChar char="•"/>
            </a:pPr>
            <a:r>
              <a:rPr lang="en-GB" i="0" dirty="0">
                <a:solidFill>
                  <a:schemeClr val="tx1">
                    <a:lumMod val="65000"/>
                    <a:lumOff val="35000"/>
                  </a:schemeClr>
                </a:solidFill>
              </a:rPr>
              <a:t>Positive relationships among and between learners and staff, laying foundations for a positive tone to learning.</a:t>
            </a:r>
          </a:p>
          <a:p>
            <a:pPr marL="342900" indent="-342900">
              <a:buClr>
                <a:srgbClr val="00ABB5"/>
              </a:buClr>
              <a:buFont typeface="Arial" panose="020B0604020202020204" pitchFamily="34" charset="0"/>
              <a:buChar char="•"/>
            </a:pPr>
            <a:r>
              <a:rPr lang="en-GB" i="0" dirty="0">
                <a:solidFill>
                  <a:schemeClr val="tx1">
                    <a:lumMod val="65000"/>
                    <a:lumOff val="35000"/>
                  </a:schemeClr>
                </a:solidFill>
              </a:rPr>
              <a:t>Clear commitment to closing the gap in attainment between children from the most- and least-disadvantaged areas. </a:t>
            </a:r>
          </a:p>
          <a:p>
            <a:pPr marL="342900" indent="-342900">
              <a:buClr>
                <a:srgbClr val="00ABB5"/>
              </a:buClr>
              <a:buFont typeface="Arial" panose="020B0604020202020204" pitchFamily="34" charset="0"/>
              <a:buChar char="•"/>
            </a:pPr>
            <a:r>
              <a:rPr lang="en-GB" i="0" dirty="0">
                <a:solidFill>
                  <a:schemeClr val="tx1">
                    <a:lumMod val="65000"/>
                    <a:lumOff val="35000"/>
                  </a:schemeClr>
                </a:solidFill>
              </a:rPr>
              <a:t>Most learners’ positive views about learning in numeracy and mathematics. Most respond well to strategic approaches, for example the concrete/ pictorial/ abstract structure.</a:t>
            </a:r>
          </a:p>
          <a:p>
            <a:pPr marL="342900" indent="-342900">
              <a:buClr>
                <a:srgbClr val="00ABB5"/>
              </a:buClr>
              <a:buFont typeface="Arial" panose="020B0604020202020204" pitchFamily="34" charset="0"/>
              <a:buChar char="•"/>
            </a:pPr>
            <a:r>
              <a:rPr lang="en-GB" i="0" dirty="0">
                <a:solidFill>
                  <a:schemeClr val="tx1">
                    <a:lumMod val="65000"/>
                    <a:lumOff val="35000"/>
                  </a:schemeClr>
                </a:solidFill>
              </a:rPr>
              <a:t>Teaching is well organised and almost all staff offer clear explanations.</a:t>
            </a:r>
          </a:p>
        </p:txBody>
      </p:sp>
      <p:sp>
        <p:nvSpPr>
          <p:cNvPr id="3" name="Content Placeholder 2">
            <a:extLst>
              <a:ext uri="{FF2B5EF4-FFF2-40B4-BE49-F238E27FC236}">
                <a16:creationId xmlns:a16="http://schemas.microsoft.com/office/drawing/2014/main" id="{3055A453-429E-6048-B946-85BC3A8D2FB1}"/>
              </a:ext>
            </a:extLst>
          </p:cNvPr>
          <p:cNvSpPr>
            <a:spLocks noGrp="1"/>
          </p:cNvSpPr>
          <p:nvPr>
            <p:ph sz="quarter" idx="10"/>
          </p:nvPr>
        </p:nvSpPr>
        <p:spPr>
          <a:xfrm>
            <a:off x="681037" y="1376363"/>
            <a:ext cx="10829925" cy="431800"/>
          </a:xfrm>
        </p:spPr>
        <p:txBody>
          <a:bodyPr/>
          <a:lstStyle/>
          <a:p>
            <a:r>
              <a:rPr lang="en-GB" dirty="0"/>
              <a:t>What is working consistently well?</a:t>
            </a:r>
          </a:p>
        </p:txBody>
      </p:sp>
    </p:spTree>
    <p:extLst>
      <p:ext uri="{BB962C8B-B14F-4D97-AF65-F5344CB8AC3E}">
        <p14:creationId xmlns:p14="http://schemas.microsoft.com/office/powerpoint/2010/main" val="3601847321"/>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and teaching</a:t>
            </a: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p:txBody>
          <a:bodyPr/>
          <a:lstStyle/>
          <a:p>
            <a:pPr marL="342900" indent="-342900">
              <a:buClr>
                <a:srgbClr val="FFC000"/>
              </a:buClr>
              <a:buFont typeface="Arial" panose="020B0604020202020204" pitchFamily="34" charset="0"/>
              <a:buChar char="•"/>
            </a:pPr>
            <a:r>
              <a:rPr lang="en-GB" i="0" dirty="0">
                <a:solidFill>
                  <a:schemeClr val="tx1">
                    <a:lumMod val="65000"/>
                    <a:lumOff val="35000"/>
                  </a:schemeClr>
                </a:solidFill>
              </a:rPr>
              <a:t>The quality of dialogue among associated schools, and transition arrangements, which support children and young people to build on their prior learning in numeracy and mathematics. </a:t>
            </a:r>
          </a:p>
          <a:p>
            <a:pPr marL="342900" indent="-342900">
              <a:buClr>
                <a:srgbClr val="FFC000"/>
              </a:buClr>
              <a:buFont typeface="Arial" panose="020B0604020202020204" pitchFamily="34" charset="0"/>
              <a:buChar char="•"/>
            </a:pPr>
            <a:r>
              <a:rPr lang="en-GB" i="0" dirty="0">
                <a:solidFill>
                  <a:schemeClr val="tx1">
                    <a:lumMod val="65000"/>
                    <a:lumOff val="35000"/>
                  </a:schemeClr>
                </a:solidFill>
              </a:rPr>
              <a:t>The recognition that using real-world numeracy and mathematics contexts can achieve huge impact on learners’ motivation.</a:t>
            </a:r>
          </a:p>
          <a:p>
            <a:pPr marL="342900" indent="-342900">
              <a:buClr>
                <a:srgbClr val="FFC000"/>
              </a:buClr>
              <a:buFont typeface="Arial" panose="020B0604020202020204" pitchFamily="34" charset="0"/>
              <a:buChar char="•"/>
            </a:pPr>
            <a:r>
              <a:rPr lang="en-GB" i="0" dirty="0">
                <a:solidFill>
                  <a:schemeClr val="tx1">
                    <a:lumMod val="65000"/>
                    <a:lumOff val="35000"/>
                  </a:schemeClr>
                </a:solidFill>
              </a:rPr>
              <a:t>A focus on professional learning in aspects such as moderation, and questioning techniques which encourage higher order thinking skills. </a:t>
            </a:r>
          </a:p>
        </p:txBody>
      </p:sp>
      <p:sp>
        <p:nvSpPr>
          <p:cNvPr id="4" name="Content Placeholder 3">
            <a:extLst>
              <a:ext uri="{FF2B5EF4-FFF2-40B4-BE49-F238E27FC236}">
                <a16:creationId xmlns:a16="http://schemas.microsoft.com/office/drawing/2014/main" id="{A5BD394B-279E-154C-910E-DC51CEC7DD93}"/>
              </a:ext>
            </a:extLst>
          </p:cNvPr>
          <p:cNvSpPr>
            <a:spLocks noGrp="1"/>
          </p:cNvSpPr>
          <p:nvPr>
            <p:ph sz="quarter" idx="10"/>
          </p:nvPr>
        </p:nvSpPr>
        <p:spPr/>
        <p:txBody>
          <a:bodyPr/>
          <a:lstStyle/>
          <a:p>
            <a:r>
              <a:rPr lang="en-GB" dirty="0"/>
              <a:t> What is improving?</a:t>
            </a:r>
          </a:p>
        </p:txBody>
      </p:sp>
    </p:spTree>
    <p:extLst>
      <p:ext uri="{BB962C8B-B14F-4D97-AF65-F5344CB8AC3E}">
        <p14:creationId xmlns:p14="http://schemas.microsoft.com/office/powerpoint/2010/main" val="296745847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Purpose of Scrutiny </a:t>
            </a:r>
            <a:endParaRPr lang="en-GB" dirty="0"/>
          </a:p>
        </p:txBody>
      </p:sp>
      <p:sp>
        <p:nvSpPr>
          <p:cNvPr id="3" name="Content Placeholder 2"/>
          <p:cNvSpPr>
            <a:spLocks noGrp="1"/>
          </p:cNvSpPr>
          <p:nvPr>
            <p:ph idx="1"/>
          </p:nvPr>
        </p:nvSpPr>
        <p:spPr>
          <a:xfrm>
            <a:off x="4355613" y="1388125"/>
            <a:ext cx="6793178" cy="4201463"/>
          </a:xfrm>
        </p:spPr>
        <p:txBody>
          <a:bodyPr/>
          <a:lstStyle/>
          <a:p>
            <a:r>
              <a:rPr lang="en-GB" sz="2000" b="1" dirty="0">
                <a:solidFill>
                  <a:srgbClr val="00ABB5"/>
                </a:solidFill>
                <a:latin typeface="+mj-lt"/>
                <a:ea typeface="+mj-ea"/>
                <a:cs typeface="+mj-cs"/>
              </a:rPr>
              <a:t>Scrutiny supports improvement and provides assurance on quality and improvement in Scottish education in order to promote the highest standards of learning leading to better outcomes for all learners</a:t>
            </a:r>
            <a:r>
              <a:rPr lang="en-GB" sz="2000" b="1" dirty="0" smtClean="0">
                <a:solidFill>
                  <a:srgbClr val="00ABB5"/>
                </a:solidFill>
                <a:latin typeface="+mj-lt"/>
                <a:ea typeface="+mj-ea"/>
                <a:cs typeface="+mj-cs"/>
              </a:rPr>
              <a:t>.</a:t>
            </a:r>
          </a:p>
          <a:p>
            <a:endParaRPr lang="en-GB" sz="2000" b="1" dirty="0">
              <a:solidFill>
                <a:srgbClr val="00ABB5"/>
              </a:solidFill>
              <a:latin typeface="+mj-lt"/>
              <a:ea typeface="+mj-ea"/>
              <a:cs typeface="+mj-cs"/>
            </a:endParaRPr>
          </a:p>
          <a:p>
            <a:pPr marL="342900" indent="-342900">
              <a:buFont typeface="Arial" panose="020B0604020202020204" pitchFamily="34" charset="0"/>
              <a:buChar char="•"/>
            </a:pPr>
            <a:r>
              <a:rPr lang="en-GB" sz="2000" b="1" dirty="0" smtClean="0">
                <a:solidFill>
                  <a:schemeClr val="tx1"/>
                </a:solidFill>
                <a:latin typeface="+mj-lt"/>
                <a:ea typeface="+mj-ea"/>
                <a:cs typeface="+mj-cs"/>
              </a:rPr>
              <a:t>Providing assurance and public accountability;</a:t>
            </a:r>
          </a:p>
          <a:p>
            <a:pPr marL="342900" indent="-342900">
              <a:buFont typeface="Arial" panose="020B0604020202020204" pitchFamily="34" charset="0"/>
              <a:buChar char="•"/>
            </a:pPr>
            <a:r>
              <a:rPr lang="en-GB" sz="2000" b="1" dirty="0" smtClean="0">
                <a:solidFill>
                  <a:schemeClr val="tx1"/>
                </a:solidFill>
                <a:latin typeface="+mj-lt"/>
                <a:ea typeface="+mj-ea"/>
                <a:cs typeface="+mj-cs"/>
              </a:rPr>
              <a:t>Promoting improvement; and </a:t>
            </a:r>
          </a:p>
          <a:p>
            <a:pPr marL="342900" indent="-342900">
              <a:buFont typeface="Arial" panose="020B0604020202020204" pitchFamily="34" charset="0"/>
              <a:buChar char="•"/>
            </a:pPr>
            <a:r>
              <a:rPr lang="en-GB" sz="2000" b="1" dirty="0" smtClean="0">
                <a:solidFill>
                  <a:schemeClr val="tx1"/>
                </a:solidFill>
                <a:latin typeface="+mj-lt"/>
                <a:ea typeface="+mj-ea"/>
                <a:cs typeface="+mj-cs"/>
              </a:rPr>
              <a:t>Informing the development of education policy and practice.</a:t>
            </a:r>
            <a:endParaRPr lang="en-GB" sz="2000" b="1" dirty="0">
              <a:solidFill>
                <a:schemeClr val="tx1"/>
              </a:solidFill>
              <a:latin typeface="+mj-lt"/>
              <a:ea typeface="+mj-ea"/>
              <a:cs typeface="+mj-cs"/>
            </a:endParaRPr>
          </a:p>
        </p:txBody>
      </p:sp>
      <p:pic>
        <p:nvPicPr>
          <p:cNvPr id="9" name="Picture 8" title="Boy with hand up and icons"/>
          <p:cNvPicPr/>
          <p:nvPr/>
        </p:nvPicPr>
        <p:blipFill rotWithShape="1">
          <a:blip r:embed="rId3" cstate="email">
            <a:extLst>
              <a:ext uri="{28A0092B-C50C-407E-A947-70E740481C1C}">
                <a14:useLocalDpi xmlns:a14="http://schemas.microsoft.com/office/drawing/2010/main"/>
              </a:ext>
            </a:extLst>
          </a:blip>
          <a:srcRect/>
          <a:stretch/>
        </p:blipFill>
        <p:spPr bwMode="auto">
          <a:xfrm>
            <a:off x="666751" y="1388125"/>
            <a:ext cx="3323358" cy="42014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17954926"/>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and teaching</a:t>
            </a:r>
            <a:r>
              <a:rPr lang="en-GB" i="1" dirty="0"/>
              <a:t/>
            </a:r>
            <a:br>
              <a:rPr lang="en-GB" i="1" dirty="0"/>
            </a:b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a:xfrm>
            <a:off x="700089" y="2128838"/>
            <a:ext cx="10505794" cy="3518927"/>
          </a:xfrm>
        </p:spPr>
        <p:txBody>
          <a:bodyPr/>
          <a:lstStyle/>
          <a:p>
            <a:pPr marL="342900" indent="-342900">
              <a:buClr>
                <a:srgbClr val="B3D236"/>
              </a:buClr>
              <a:buFont typeface="Arial" panose="020B0604020202020204" pitchFamily="34" charset="0"/>
              <a:buChar char="•"/>
            </a:pPr>
            <a:r>
              <a:rPr lang="en-GB" i="0" dirty="0">
                <a:solidFill>
                  <a:schemeClr val="tx1">
                    <a:lumMod val="65000"/>
                    <a:lumOff val="35000"/>
                  </a:schemeClr>
                </a:solidFill>
              </a:rPr>
              <a:t>Invest further in pursuing greater consistency in the quality of learning and teaching, eliminating passive learning, specific to the complementary needs of numeracy and mathematics.  </a:t>
            </a:r>
          </a:p>
          <a:p>
            <a:pPr marL="342900" indent="-342900">
              <a:buClr>
                <a:srgbClr val="B3D236"/>
              </a:buClr>
              <a:buFont typeface="Arial" panose="020B0604020202020204" pitchFamily="34" charset="0"/>
              <a:buChar char="•"/>
            </a:pPr>
            <a:r>
              <a:rPr lang="en-GB" i="0" dirty="0">
                <a:solidFill>
                  <a:schemeClr val="tx1">
                    <a:lumMod val="65000"/>
                    <a:lumOff val="35000"/>
                  </a:schemeClr>
                </a:solidFill>
              </a:rPr>
              <a:t>Continue to focus on planning, tracking and monitoring, to inform how well children and young people progress through the broad general education.</a:t>
            </a:r>
          </a:p>
          <a:p>
            <a:pPr marL="342900" indent="-342900">
              <a:buClr>
                <a:srgbClr val="B3D236"/>
              </a:buClr>
              <a:buFont typeface="Arial" panose="020B0604020202020204" pitchFamily="34" charset="0"/>
              <a:buChar char="•"/>
            </a:pPr>
            <a:r>
              <a:rPr lang="en-GB" i="0" dirty="0">
                <a:solidFill>
                  <a:schemeClr val="tx1">
                    <a:lumMod val="65000"/>
                    <a:lumOff val="35000"/>
                  </a:schemeClr>
                </a:solidFill>
              </a:rPr>
              <a:t>Revisit issues of differentiation, to advance practice in meeting the needs of all learners for pace and challenge appropriate to their individual needs. </a:t>
            </a:r>
          </a:p>
        </p:txBody>
      </p:sp>
      <p:sp>
        <p:nvSpPr>
          <p:cNvPr id="4" name="Content Placeholder 3">
            <a:extLst>
              <a:ext uri="{FF2B5EF4-FFF2-40B4-BE49-F238E27FC236}">
                <a16:creationId xmlns:a16="http://schemas.microsoft.com/office/drawing/2014/main" id="{84E099D2-9B35-5742-876D-310B4F443866}"/>
              </a:ext>
            </a:extLst>
          </p:cNvPr>
          <p:cNvSpPr>
            <a:spLocks noGrp="1"/>
          </p:cNvSpPr>
          <p:nvPr>
            <p:ph sz="quarter" idx="10"/>
          </p:nvPr>
        </p:nvSpPr>
        <p:spPr/>
        <p:txBody>
          <a:bodyPr/>
          <a:lstStyle/>
          <a:p>
            <a:r>
              <a:rPr lang="en-GB" dirty="0"/>
              <a:t> What are the challenges and areas for improvement?</a:t>
            </a:r>
          </a:p>
        </p:txBody>
      </p:sp>
    </p:spTree>
    <p:extLst>
      <p:ext uri="{BB962C8B-B14F-4D97-AF65-F5344CB8AC3E}">
        <p14:creationId xmlns:p14="http://schemas.microsoft.com/office/powerpoint/2010/main" val="4098562860"/>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Attainment and achievement</a:t>
            </a:r>
            <a:br>
              <a:rPr lang="en-GB" dirty="0"/>
            </a:br>
            <a:r>
              <a:rPr lang="en-GB" i="1" dirty="0"/>
              <a:t/>
            </a:r>
            <a:br>
              <a:rPr lang="en-GB" i="1" dirty="0"/>
            </a:b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p:txBody>
          <a:bodyPr/>
          <a:lstStyle/>
          <a:p>
            <a:pPr marL="342900" indent="-342900">
              <a:buClr>
                <a:srgbClr val="00ABB5"/>
              </a:buClr>
              <a:buFont typeface="Arial" panose="020B0604020202020204" pitchFamily="34" charset="0"/>
              <a:buChar char="•"/>
            </a:pPr>
            <a:r>
              <a:rPr lang="en-GB" i="0" dirty="0">
                <a:solidFill>
                  <a:schemeClr val="tx1">
                    <a:lumMod val="65000"/>
                    <a:lumOff val="35000"/>
                  </a:schemeClr>
                </a:solidFill>
              </a:rPr>
              <a:t>In almost all early learning and childcare settings, practitioners make effective use of the routines of the day, for example reception and registration, and snack time, to build interest and progress in learning relevant to numeracy. These approaches capitalise on the role of numeracy in the children’s everyday lives.</a:t>
            </a:r>
          </a:p>
          <a:p>
            <a:pPr marL="342900" indent="-342900">
              <a:buClr>
                <a:srgbClr val="00ABB5"/>
              </a:buClr>
              <a:buFont typeface="Arial" panose="020B0604020202020204" pitchFamily="34" charset="0"/>
              <a:buChar char="•"/>
            </a:pPr>
            <a:r>
              <a:rPr lang="en-GB" i="0" dirty="0">
                <a:solidFill>
                  <a:schemeClr val="tx1">
                    <a:lumMod val="65000"/>
                    <a:lumOff val="35000"/>
                  </a:schemeClr>
                </a:solidFill>
              </a:rPr>
              <a:t>Almost all staff in primary schools show commitment to raising attainment and achievement in numeracy and mathematics. Almost all staff have invested in professional learning focused on attainment strategies including approaches for developing early arithmetical skills.</a:t>
            </a:r>
          </a:p>
        </p:txBody>
      </p:sp>
      <p:sp>
        <p:nvSpPr>
          <p:cNvPr id="4" name="Content Placeholder 3">
            <a:extLst>
              <a:ext uri="{FF2B5EF4-FFF2-40B4-BE49-F238E27FC236}">
                <a16:creationId xmlns:a16="http://schemas.microsoft.com/office/drawing/2014/main" id="{C5DD5BF2-48F3-504E-8624-FBB06206DA4F}"/>
              </a:ext>
            </a:extLst>
          </p:cNvPr>
          <p:cNvSpPr>
            <a:spLocks noGrp="1"/>
          </p:cNvSpPr>
          <p:nvPr>
            <p:ph sz="quarter" idx="10"/>
          </p:nvPr>
        </p:nvSpPr>
        <p:spPr/>
        <p:txBody>
          <a:bodyPr/>
          <a:lstStyle/>
          <a:p>
            <a:r>
              <a:rPr lang="en-GB" dirty="0"/>
              <a:t>What is working consistently well?</a:t>
            </a:r>
          </a:p>
        </p:txBody>
      </p:sp>
    </p:spTree>
    <p:extLst>
      <p:ext uri="{BB962C8B-B14F-4D97-AF65-F5344CB8AC3E}">
        <p14:creationId xmlns:p14="http://schemas.microsoft.com/office/powerpoint/2010/main" val="3015204182"/>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Attainment and achievement</a:t>
            </a:r>
            <a:br>
              <a:rPr lang="en-GB" dirty="0"/>
            </a:br>
            <a:r>
              <a:rPr lang="en-GB" i="1" dirty="0"/>
              <a:t/>
            </a:r>
            <a:br>
              <a:rPr lang="en-GB" i="1" dirty="0"/>
            </a:b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p:txBody>
          <a:bodyPr/>
          <a:lstStyle/>
          <a:p>
            <a:pPr marL="342900" indent="-342900">
              <a:buClr>
                <a:srgbClr val="00ABB5"/>
              </a:buClr>
              <a:buFont typeface="Arial" panose="020B0604020202020204" pitchFamily="34" charset="0"/>
              <a:buChar char="•"/>
            </a:pPr>
            <a:r>
              <a:rPr lang="en-GB" i="0" dirty="0">
                <a:solidFill>
                  <a:schemeClr val="tx1">
                    <a:lumMod val="65000"/>
                    <a:lumOff val="35000"/>
                  </a:schemeClr>
                </a:solidFill>
              </a:rPr>
              <a:t>National data shows that across the senior phase, the majority of young people presented perform well in numeracy and mathematics at relevant SCQF levels, including at National, Higher and Advanced Higher. In 2019, attainment in mathematics improved slightly at National 5 with the majority of young people presented achieving an award at A-C. The number of young people taking Applications of Mathematics (formerly </a:t>
            </a:r>
            <a:r>
              <a:rPr lang="en-GB" i="0" dirty="0" err="1">
                <a:solidFill>
                  <a:schemeClr val="tx1">
                    <a:lumMod val="65000"/>
                    <a:lumOff val="35000"/>
                  </a:schemeClr>
                </a:solidFill>
              </a:rPr>
              <a:t>Lifeskills</a:t>
            </a:r>
            <a:r>
              <a:rPr lang="en-GB" i="0" dirty="0">
                <a:solidFill>
                  <a:schemeClr val="tx1">
                    <a:lumMod val="65000"/>
                    <a:lumOff val="35000"/>
                  </a:schemeClr>
                </a:solidFill>
              </a:rPr>
              <a:t> Mathematics) increased substantially from 2018 to 2019, with a majority achieving National 5.</a:t>
            </a:r>
          </a:p>
        </p:txBody>
      </p:sp>
      <p:sp>
        <p:nvSpPr>
          <p:cNvPr id="4" name="Content Placeholder 3">
            <a:extLst>
              <a:ext uri="{FF2B5EF4-FFF2-40B4-BE49-F238E27FC236}">
                <a16:creationId xmlns:a16="http://schemas.microsoft.com/office/drawing/2014/main" id="{5FB1004F-1450-9C49-BBCF-7CD2D4405AEA}"/>
              </a:ext>
            </a:extLst>
          </p:cNvPr>
          <p:cNvSpPr>
            <a:spLocks noGrp="1"/>
          </p:cNvSpPr>
          <p:nvPr>
            <p:ph sz="quarter" idx="10"/>
          </p:nvPr>
        </p:nvSpPr>
        <p:spPr/>
        <p:txBody>
          <a:bodyPr/>
          <a:lstStyle/>
          <a:p>
            <a:pPr>
              <a:buClr>
                <a:srgbClr val="00ABB5"/>
              </a:buClr>
            </a:pPr>
            <a:r>
              <a:rPr lang="en-GB" dirty="0"/>
              <a:t>What is working consistently well?</a:t>
            </a:r>
          </a:p>
        </p:txBody>
      </p:sp>
    </p:spTree>
    <p:extLst>
      <p:ext uri="{BB962C8B-B14F-4D97-AF65-F5344CB8AC3E}">
        <p14:creationId xmlns:p14="http://schemas.microsoft.com/office/powerpoint/2010/main" val="3822534864"/>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Comments and Cameos</a:t>
            </a:r>
            <a:r>
              <a:rPr lang="en-GB" sz="2800" dirty="0" smtClean="0"/>
              <a:t/>
            </a:r>
            <a:br>
              <a:rPr lang="en-GB" sz="2800" dirty="0" smtClean="0"/>
            </a:br>
            <a:endParaRPr lang="en-GB" dirty="0">
              <a:solidFill>
                <a:srgbClr val="00ABB5"/>
              </a:solidFill>
            </a:endParaRPr>
          </a:p>
        </p:txBody>
      </p:sp>
      <p:sp>
        <p:nvSpPr>
          <p:cNvPr id="10" name="Content Placeholder 9"/>
          <p:cNvSpPr>
            <a:spLocks noGrp="1"/>
          </p:cNvSpPr>
          <p:nvPr>
            <p:ph idx="1"/>
          </p:nvPr>
        </p:nvSpPr>
        <p:spPr>
          <a:xfrm>
            <a:off x="700088" y="2895600"/>
            <a:ext cx="11117839" cy="3321194"/>
          </a:xfrm>
          <a:noFill/>
        </p:spPr>
        <p:txBody>
          <a:bodyPr/>
          <a:lstStyle/>
          <a:p>
            <a:r>
              <a:rPr lang="en-GB" i="0" dirty="0" smtClean="0">
                <a:solidFill>
                  <a:schemeClr val="tx1">
                    <a:lumMod val="65000"/>
                    <a:lumOff val="35000"/>
                  </a:schemeClr>
                </a:solidFill>
              </a:rPr>
              <a:t>This </a:t>
            </a:r>
            <a:r>
              <a:rPr lang="en-GB" i="0" dirty="0">
                <a:solidFill>
                  <a:schemeClr val="tx1">
                    <a:lumMod val="65000"/>
                    <a:lumOff val="35000"/>
                  </a:schemeClr>
                </a:solidFill>
              </a:rPr>
              <a:t>holistic view of learning </a:t>
            </a:r>
            <a:r>
              <a:rPr lang="en-GB" i="0" dirty="0" smtClean="0">
                <a:solidFill>
                  <a:schemeClr val="tx1">
                    <a:lumMod val="65000"/>
                    <a:lumOff val="35000"/>
                  </a:schemeClr>
                </a:solidFill>
              </a:rPr>
              <a:t>challenges teachers </a:t>
            </a:r>
            <a:r>
              <a:rPr lang="en-GB" i="0" dirty="0">
                <a:solidFill>
                  <a:schemeClr val="tx1">
                    <a:lumMod val="65000"/>
                    <a:lumOff val="35000"/>
                  </a:schemeClr>
                </a:solidFill>
              </a:rPr>
              <a:t>to be able to identify the early mathematical concepts within a range of activities. Children and young people </a:t>
            </a:r>
            <a:r>
              <a:rPr lang="en-GB" i="0" dirty="0" smtClean="0">
                <a:solidFill>
                  <a:schemeClr val="tx1">
                    <a:lumMod val="65000"/>
                    <a:lumOff val="35000"/>
                  </a:schemeClr>
                </a:solidFill>
              </a:rPr>
              <a:t>are supported </a:t>
            </a:r>
            <a:r>
              <a:rPr lang="en-GB" i="0" dirty="0">
                <a:solidFill>
                  <a:schemeClr val="tx1">
                    <a:lumMod val="65000"/>
                    <a:lumOff val="35000"/>
                  </a:schemeClr>
                </a:solidFill>
              </a:rPr>
              <a:t>to transfer their skills in different curricular areas. Mathematics and numeracy are developed actively in real life </a:t>
            </a:r>
            <a:r>
              <a:rPr lang="en-GB" i="0" dirty="0" smtClean="0">
                <a:solidFill>
                  <a:schemeClr val="tx1">
                    <a:lumMod val="65000"/>
                    <a:lumOff val="35000"/>
                  </a:schemeClr>
                </a:solidFill>
              </a:rPr>
              <a:t>contexts. Enterprise </a:t>
            </a:r>
            <a:r>
              <a:rPr lang="en-GB" i="0" dirty="0">
                <a:solidFill>
                  <a:schemeClr val="tx1">
                    <a:lumMod val="65000"/>
                    <a:lumOff val="35000"/>
                  </a:schemeClr>
                </a:solidFill>
              </a:rPr>
              <a:t>and citizenship activities support children and young people to experience learning in a range of contexts. </a:t>
            </a:r>
            <a:r>
              <a:rPr lang="en-GB" i="0" dirty="0" smtClean="0">
                <a:solidFill>
                  <a:schemeClr val="tx1">
                    <a:lumMod val="65000"/>
                    <a:lumOff val="35000"/>
                  </a:schemeClr>
                </a:solidFill>
              </a:rPr>
              <a:t>Opportunities to </a:t>
            </a:r>
            <a:r>
              <a:rPr lang="en-GB" i="0" dirty="0">
                <a:solidFill>
                  <a:schemeClr val="tx1">
                    <a:lumMod val="65000"/>
                    <a:lumOff val="35000"/>
                  </a:schemeClr>
                </a:solidFill>
              </a:rPr>
              <a:t>practise numeracy and mathematics skills in new environments with unfamiliar people are increasing year on year. These </a:t>
            </a:r>
            <a:r>
              <a:rPr lang="en-GB" i="0" dirty="0" smtClean="0">
                <a:solidFill>
                  <a:schemeClr val="tx1">
                    <a:lumMod val="65000"/>
                    <a:lumOff val="35000"/>
                  </a:schemeClr>
                </a:solidFill>
              </a:rPr>
              <a:t>include opportunities </a:t>
            </a:r>
            <a:r>
              <a:rPr lang="en-GB" i="0" dirty="0">
                <a:solidFill>
                  <a:schemeClr val="tx1">
                    <a:lumMod val="65000"/>
                    <a:lumOff val="35000"/>
                  </a:schemeClr>
                </a:solidFill>
              </a:rPr>
              <a:t>to visit an outdoor adventure centre, a community classroom, a local college and a skills academy.</a:t>
            </a:r>
            <a:endParaRPr lang="en-GB" sz="2200" dirty="0">
              <a:solidFill>
                <a:schemeClr val="tx1">
                  <a:lumMod val="65000"/>
                  <a:lumOff val="35000"/>
                </a:schemeClr>
              </a:solidFill>
            </a:endParaRPr>
          </a:p>
          <a:p>
            <a:endParaRPr lang="en-GB" sz="2200" dirty="0">
              <a:solidFill>
                <a:schemeClr val="tx1">
                  <a:lumMod val="65000"/>
                  <a:lumOff val="35000"/>
                </a:schemeClr>
              </a:solidFill>
            </a:endParaRPr>
          </a:p>
        </p:txBody>
      </p:sp>
      <p:sp>
        <p:nvSpPr>
          <p:cNvPr id="3" name="Content Placeholder 2"/>
          <p:cNvSpPr>
            <a:spLocks noGrp="1"/>
          </p:cNvSpPr>
          <p:nvPr>
            <p:ph sz="quarter" idx="10"/>
          </p:nvPr>
        </p:nvSpPr>
        <p:spPr>
          <a:xfrm>
            <a:off x="700089" y="1376363"/>
            <a:ext cx="8942676" cy="638176"/>
          </a:xfrm>
        </p:spPr>
        <p:txBody>
          <a:bodyPr/>
          <a:lstStyle/>
          <a:p>
            <a:r>
              <a:rPr lang="en-GB" sz="2400" b="1" dirty="0"/>
              <a:t>Case study </a:t>
            </a:r>
            <a:r>
              <a:rPr lang="en-GB" sz="2400" b="1" dirty="0" smtClean="0"/>
              <a:t>B: </a:t>
            </a:r>
            <a:r>
              <a:rPr lang="en-GB" sz="2400" dirty="0"/>
              <a:t>In this special school, learning takes in place in an interdisciplinary manner. Lessons are planned to ensure children experience all curricular areas with a sensory context appropriate to their needs. </a:t>
            </a:r>
          </a:p>
        </p:txBody>
      </p:sp>
    </p:spTree>
    <p:extLst>
      <p:ext uri="{BB962C8B-B14F-4D97-AF65-F5344CB8AC3E}">
        <p14:creationId xmlns:p14="http://schemas.microsoft.com/office/powerpoint/2010/main" val="1044445569"/>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700088" y="1376363"/>
            <a:ext cx="9081221" cy="638176"/>
          </a:xfrm>
        </p:spPr>
        <p:txBody>
          <a:bodyPr/>
          <a:lstStyle/>
          <a:p>
            <a:r>
              <a:rPr lang="en-GB" dirty="0">
                <a:solidFill>
                  <a:schemeClr val="tx1">
                    <a:lumMod val="65000"/>
                    <a:lumOff val="35000"/>
                  </a:schemeClr>
                </a:solidFill>
              </a:rPr>
              <a:t>Early learning and childcare practitioners and class</a:t>
            </a:r>
          </a:p>
          <a:p>
            <a:r>
              <a:rPr lang="en-GB" dirty="0">
                <a:solidFill>
                  <a:schemeClr val="tx1">
                    <a:lumMod val="65000"/>
                    <a:lumOff val="35000"/>
                  </a:schemeClr>
                </a:solidFill>
              </a:rPr>
              <a:t>t</a:t>
            </a:r>
            <a:r>
              <a:rPr lang="en-GB" dirty="0" smtClean="0">
                <a:solidFill>
                  <a:schemeClr val="tx1">
                    <a:lumMod val="65000"/>
                    <a:lumOff val="35000"/>
                  </a:schemeClr>
                </a:solidFill>
              </a:rPr>
              <a:t>eachers:</a:t>
            </a:r>
            <a:endParaRPr lang="en-GB" dirty="0">
              <a:solidFill>
                <a:schemeClr val="tx1">
                  <a:lumMod val="65000"/>
                  <a:lumOff val="35000"/>
                </a:schemeClr>
              </a:solidFill>
            </a:endParaRPr>
          </a:p>
        </p:txBody>
      </p:sp>
      <p:sp>
        <p:nvSpPr>
          <p:cNvPr id="7" name="Title 6"/>
          <p:cNvSpPr>
            <a:spLocks noGrp="1"/>
          </p:cNvSpPr>
          <p:nvPr>
            <p:ph type="title"/>
          </p:nvPr>
        </p:nvSpPr>
        <p:spPr/>
        <p:txBody>
          <a:bodyPr/>
          <a:lstStyle/>
          <a:p>
            <a:r>
              <a:rPr lang="en-GB" dirty="0" smtClean="0"/>
              <a:t>Reflective Questions</a:t>
            </a:r>
            <a:endParaRPr lang="en-GB" dirty="0"/>
          </a:p>
        </p:txBody>
      </p:sp>
      <p:sp>
        <p:nvSpPr>
          <p:cNvPr id="6" name="Content Placeholder 9"/>
          <p:cNvSpPr>
            <a:spLocks noGrp="1"/>
          </p:cNvSpPr>
          <p:nvPr>
            <p:ph idx="1"/>
          </p:nvPr>
        </p:nvSpPr>
        <p:spPr>
          <a:xfrm>
            <a:off x="700089" y="2333199"/>
            <a:ext cx="11228676" cy="3686175"/>
          </a:xfrm>
          <a:noFill/>
        </p:spPr>
        <p:txBody>
          <a:bodyPr numCol="2" spcCol="252000"/>
          <a:lstStyle/>
          <a:p>
            <a:pPr marL="342900" indent="-342900">
              <a:buFont typeface="Wingdings" panose="05000000000000000000" pitchFamily="2" charset="2"/>
              <a:buChar char="ü"/>
            </a:pPr>
            <a:r>
              <a:rPr lang="en-GB" dirty="0">
                <a:solidFill>
                  <a:srgbClr val="025EA9"/>
                </a:solidFill>
              </a:rPr>
              <a:t>What response do I see from children and young people when we are working on numeracy and mathematics?</a:t>
            </a:r>
          </a:p>
          <a:p>
            <a:pPr marL="342900" indent="-342900">
              <a:buFont typeface="Wingdings" panose="05000000000000000000" pitchFamily="2" charset="2"/>
              <a:buChar char="ü"/>
            </a:pPr>
            <a:r>
              <a:rPr lang="en-GB" dirty="0">
                <a:solidFill>
                  <a:srgbClr val="025EA9"/>
                </a:solidFill>
              </a:rPr>
              <a:t>What impact do my approaches and pedagogy have on them, in terms of outcomes progression and achievements</a:t>
            </a:r>
            <a:r>
              <a:rPr lang="en-GB" dirty="0" smtClean="0">
                <a:solidFill>
                  <a:srgbClr val="025EA9"/>
                </a:solidFill>
              </a:rPr>
              <a:t>?</a:t>
            </a:r>
          </a:p>
          <a:p>
            <a:endParaRPr lang="en-GB" dirty="0">
              <a:solidFill>
                <a:srgbClr val="025EA9"/>
              </a:solidFill>
            </a:endParaRPr>
          </a:p>
          <a:p>
            <a:pPr marL="342900" indent="-342900">
              <a:buFont typeface="Wingdings" panose="05000000000000000000" pitchFamily="2" charset="2"/>
              <a:buChar char="ü"/>
            </a:pPr>
            <a:endParaRPr lang="en-GB" dirty="0" smtClean="0">
              <a:solidFill>
                <a:srgbClr val="025EA9"/>
              </a:solidFill>
            </a:endParaRPr>
          </a:p>
          <a:p>
            <a:pPr marL="342900" indent="-342900">
              <a:buFont typeface="Wingdings" panose="05000000000000000000" pitchFamily="2" charset="2"/>
              <a:buChar char="ü"/>
            </a:pPr>
            <a:endParaRPr lang="en-GB" dirty="0">
              <a:solidFill>
                <a:srgbClr val="025EA9"/>
              </a:solidFill>
            </a:endParaRPr>
          </a:p>
          <a:p>
            <a:pPr marL="342900" indent="-342900">
              <a:buFont typeface="Wingdings" panose="05000000000000000000" pitchFamily="2" charset="2"/>
              <a:buChar char="ü"/>
            </a:pPr>
            <a:endParaRPr lang="en-GB" dirty="0">
              <a:solidFill>
                <a:srgbClr val="025EA9"/>
              </a:solidFill>
            </a:endParaRPr>
          </a:p>
          <a:p>
            <a:pPr marL="342900" indent="-342900">
              <a:buFont typeface="Wingdings" panose="05000000000000000000" pitchFamily="2" charset="2"/>
              <a:buChar char="ü"/>
            </a:pPr>
            <a:r>
              <a:rPr lang="en-GB" dirty="0">
                <a:solidFill>
                  <a:srgbClr val="025EA9"/>
                </a:solidFill>
              </a:rPr>
              <a:t>Do I have a clear understanding of current thinking on high-quality learning and teaching in numeracy and mathematics, relevant to the children and young people I work with?</a:t>
            </a:r>
          </a:p>
          <a:p>
            <a:pPr marL="342900" indent="-342900">
              <a:buFont typeface="Wingdings" panose="05000000000000000000" pitchFamily="2" charset="2"/>
              <a:buChar char="ü"/>
            </a:pPr>
            <a:r>
              <a:rPr lang="en-GB" dirty="0">
                <a:solidFill>
                  <a:srgbClr val="025EA9"/>
                </a:solidFill>
              </a:rPr>
              <a:t>Do my opportunities for professional learning give me confidence that my practices are effective and improving?</a:t>
            </a:r>
          </a:p>
          <a:p>
            <a:pPr marL="457200" indent="-457200">
              <a:buFont typeface="Wingdings" panose="05000000000000000000" pitchFamily="2" charset="2"/>
              <a:buChar char="ü"/>
            </a:pPr>
            <a:endParaRPr lang="en-GB" sz="2800" dirty="0">
              <a:solidFill>
                <a:srgbClr val="025EA9"/>
              </a:solidFill>
            </a:endParaRPr>
          </a:p>
          <a:p>
            <a:pPr marL="457200" indent="-457200">
              <a:buFont typeface="Wingdings" panose="05000000000000000000" pitchFamily="2" charset="2"/>
              <a:buChar char="ü"/>
            </a:pPr>
            <a:endParaRPr lang="en-GB" sz="2800" dirty="0">
              <a:solidFill>
                <a:srgbClr val="025EA9"/>
              </a:solidFill>
            </a:endParaRPr>
          </a:p>
        </p:txBody>
      </p:sp>
    </p:spTree>
    <p:extLst>
      <p:ext uri="{BB962C8B-B14F-4D97-AF65-F5344CB8AC3E}">
        <p14:creationId xmlns:p14="http://schemas.microsoft.com/office/powerpoint/2010/main" val="436003365"/>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700088" y="1376363"/>
            <a:ext cx="9081221" cy="638176"/>
          </a:xfrm>
        </p:spPr>
        <p:txBody>
          <a:bodyPr/>
          <a:lstStyle/>
          <a:p>
            <a:r>
              <a:rPr lang="en-GB" dirty="0">
                <a:solidFill>
                  <a:schemeClr val="tx1">
                    <a:lumMod val="65000"/>
                    <a:lumOff val="35000"/>
                  </a:schemeClr>
                </a:solidFill>
              </a:rPr>
              <a:t>Support </a:t>
            </a:r>
            <a:r>
              <a:rPr lang="en-GB" dirty="0" smtClean="0">
                <a:solidFill>
                  <a:schemeClr val="tx1">
                    <a:lumMod val="65000"/>
                    <a:lumOff val="35000"/>
                  </a:schemeClr>
                </a:solidFill>
              </a:rPr>
              <a:t>staff: </a:t>
            </a:r>
            <a:endParaRPr lang="en-GB" dirty="0">
              <a:solidFill>
                <a:schemeClr val="tx1">
                  <a:lumMod val="65000"/>
                  <a:lumOff val="35000"/>
                </a:schemeClr>
              </a:solidFill>
            </a:endParaRPr>
          </a:p>
        </p:txBody>
      </p:sp>
      <p:sp>
        <p:nvSpPr>
          <p:cNvPr id="7" name="Title 6"/>
          <p:cNvSpPr>
            <a:spLocks noGrp="1"/>
          </p:cNvSpPr>
          <p:nvPr>
            <p:ph type="title"/>
          </p:nvPr>
        </p:nvSpPr>
        <p:spPr/>
        <p:txBody>
          <a:bodyPr/>
          <a:lstStyle/>
          <a:p>
            <a:r>
              <a:rPr lang="en-GB" dirty="0" smtClean="0"/>
              <a:t>Reflective Questions</a:t>
            </a:r>
            <a:endParaRPr lang="en-GB" dirty="0"/>
          </a:p>
        </p:txBody>
      </p:sp>
      <p:sp>
        <p:nvSpPr>
          <p:cNvPr id="6" name="Content Placeholder 9"/>
          <p:cNvSpPr>
            <a:spLocks noGrp="1"/>
          </p:cNvSpPr>
          <p:nvPr>
            <p:ph idx="1"/>
          </p:nvPr>
        </p:nvSpPr>
        <p:spPr>
          <a:xfrm>
            <a:off x="700089" y="2333199"/>
            <a:ext cx="11228676" cy="3686175"/>
          </a:xfrm>
          <a:noFill/>
        </p:spPr>
        <p:txBody>
          <a:bodyPr numCol="2" spcCol="252000"/>
          <a:lstStyle/>
          <a:p>
            <a:pPr marL="342900" indent="-342900">
              <a:buFont typeface="Wingdings" panose="05000000000000000000" pitchFamily="2" charset="2"/>
              <a:buChar char="ü"/>
            </a:pPr>
            <a:r>
              <a:rPr lang="en-GB" dirty="0">
                <a:solidFill>
                  <a:srgbClr val="025EA9"/>
                </a:solidFill>
              </a:rPr>
              <a:t>What role do I have/should I have, in </a:t>
            </a:r>
            <a:r>
              <a:rPr lang="en-GB" dirty="0" smtClean="0">
                <a:solidFill>
                  <a:srgbClr val="025EA9"/>
                </a:solidFill>
              </a:rPr>
              <a:t>supporting children </a:t>
            </a:r>
            <a:r>
              <a:rPr lang="en-GB" dirty="0">
                <a:solidFill>
                  <a:srgbClr val="025EA9"/>
                </a:solidFill>
              </a:rPr>
              <a:t>and young people in their work </a:t>
            </a:r>
            <a:r>
              <a:rPr lang="en-GB" dirty="0" smtClean="0">
                <a:solidFill>
                  <a:srgbClr val="025EA9"/>
                </a:solidFill>
              </a:rPr>
              <a:t>in numeracy </a:t>
            </a:r>
            <a:r>
              <a:rPr lang="en-GB" dirty="0">
                <a:solidFill>
                  <a:srgbClr val="025EA9"/>
                </a:solidFill>
              </a:rPr>
              <a:t>and mathematics?</a:t>
            </a:r>
          </a:p>
          <a:p>
            <a:pPr marL="342900" indent="-342900">
              <a:buFont typeface="Wingdings" panose="05000000000000000000" pitchFamily="2" charset="2"/>
              <a:buChar char="ü"/>
            </a:pPr>
            <a:r>
              <a:rPr lang="en-GB" dirty="0">
                <a:solidFill>
                  <a:srgbClr val="025EA9"/>
                </a:solidFill>
              </a:rPr>
              <a:t>Do my opportunities for professional learning </a:t>
            </a:r>
            <a:r>
              <a:rPr lang="en-GB" dirty="0" smtClean="0">
                <a:solidFill>
                  <a:srgbClr val="025EA9"/>
                </a:solidFill>
              </a:rPr>
              <a:t>give me </a:t>
            </a:r>
            <a:r>
              <a:rPr lang="en-GB" dirty="0">
                <a:solidFill>
                  <a:srgbClr val="025EA9"/>
                </a:solidFill>
              </a:rPr>
              <a:t>confidence that my contributions are effective</a:t>
            </a:r>
            <a:r>
              <a:rPr lang="en-GB" dirty="0" smtClean="0">
                <a:solidFill>
                  <a:srgbClr val="025EA9"/>
                </a:solidFill>
              </a:rPr>
              <a:t>?</a:t>
            </a:r>
          </a:p>
          <a:p>
            <a:pPr marL="342900" indent="-342900">
              <a:buFont typeface="Wingdings" panose="05000000000000000000" pitchFamily="2" charset="2"/>
              <a:buChar char="ü"/>
            </a:pPr>
            <a:endParaRPr lang="en-GB" dirty="0">
              <a:solidFill>
                <a:srgbClr val="025EA9"/>
              </a:solidFill>
            </a:endParaRPr>
          </a:p>
          <a:p>
            <a:pPr marL="342900" indent="-342900">
              <a:buFont typeface="Wingdings" panose="05000000000000000000" pitchFamily="2" charset="2"/>
              <a:buChar char="ü"/>
            </a:pPr>
            <a:endParaRPr lang="en-GB" dirty="0" smtClean="0">
              <a:solidFill>
                <a:srgbClr val="025EA9"/>
              </a:solidFill>
            </a:endParaRPr>
          </a:p>
          <a:p>
            <a:pPr marL="342900" indent="-342900">
              <a:buFont typeface="Wingdings" panose="05000000000000000000" pitchFamily="2" charset="2"/>
              <a:buChar char="ü"/>
            </a:pPr>
            <a:r>
              <a:rPr lang="en-GB" dirty="0" smtClean="0">
                <a:solidFill>
                  <a:srgbClr val="025EA9"/>
                </a:solidFill>
              </a:rPr>
              <a:t>Am </a:t>
            </a:r>
            <a:r>
              <a:rPr lang="en-GB" dirty="0">
                <a:solidFill>
                  <a:srgbClr val="025EA9"/>
                </a:solidFill>
              </a:rPr>
              <a:t>I fully equipped with knowledge of the </a:t>
            </a:r>
            <a:r>
              <a:rPr lang="en-GB" dirty="0" smtClean="0">
                <a:solidFill>
                  <a:srgbClr val="025EA9"/>
                </a:solidFill>
              </a:rPr>
              <a:t>setting’s/school’s </a:t>
            </a:r>
            <a:r>
              <a:rPr lang="en-GB" dirty="0">
                <a:solidFill>
                  <a:srgbClr val="025EA9"/>
                </a:solidFill>
              </a:rPr>
              <a:t>approaches in numeracy and </a:t>
            </a:r>
            <a:r>
              <a:rPr lang="en-GB" dirty="0" smtClean="0">
                <a:solidFill>
                  <a:srgbClr val="025EA9"/>
                </a:solidFill>
              </a:rPr>
              <a:t>mathematics, and </a:t>
            </a:r>
            <a:r>
              <a:rPr lang="en-GB" dirty="0">
                <a:solidFill>
                  <a:srgbClr val="025EA9"/>
                </a:solidFill>
              </a:rPr>
              <a:t>supported in fulfilling my role?</a:t>
            </a:r>
          </a:p>
          <a:p>
            <a:pPr marL="457200" indent="-457200">
              <a:buFont typeface="Wingdings" panose="05000000000000000000" pitchFamily="2" charset="2"/>
              <a:buChar char="ü"/>
            </a:pPr>
            <a:endParaRPr lang="en-GB" sz="2800" dirty="0">
              <a:solidFill>
                <a:srgbClr val="025EA9"/>
              </a:solidFill>
            </a:endParaRPr>
          </a:p>
          <a:p>
            <a:pPr marL="457200" indent="-457200">
              <a:buFont typeface="Wingdings" panose="05000000000000000000" pitchFamily="2" charset="2"/>
              <a:buChar char="ü"/>
            </a:pPr>
            <a:endParaRPr lang="en-GB" sz="2800" dirty="0">
              <a:solidFill>
                <a:srgbClr val="025EA9"/>
              </a:solidFill>
            </a:endParaRPr>
          </a:p>
        </p:txBody>
      </p:sp>
    </p:spTree>
    <p:extLst>
      <p:ext uri="{BB962C8B-B14F-4D97-AF65-F5344CB8AC3E}">
        <p14:creationId xmlns:p14="http://schemas.microsoft.com/office/powerpoint/2010/main" val="56455478"/>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Attainment and achievement</a:t>
            </a:r>
            <a:br>
              <a:rPr lang="en-GB" dirty="0"/>
            </a:br>
            <a:r>
              <a:rPr lang="en-GB" i="1" dirty="0"/>
              <a:t/>
            </a:r>
            <a:br>
              <a:rPr lang="en-GB" i="1" dirty="0"/>
            </a:b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p:txBody>
          <a:bodyPr/>
          <a:lstStyle/>
          <a:p>
            <a:pPr marL="342900" indent="-342900">
              <a:buClr>
                <a:srgbClr val="FFC000"/>
              </a:buClr>
              <a:buFont typeface="Arial" panose="020B0604020202020204" pitchFamily="34" charset="0"/>
              <a:buChar char="•"/>
            </a:pPr>
            <a:r>
              <a:rPr lang="en-GB" i="0" dirty="0">
                <a:solidFill>
                  <a:schemeClr val="tx1">
                    <a:lumMod val="65000"/>
                    <a:lumOff val="35000"/>
                  </a:schemeClr>
                </a:solidFill>
              </a:rPr>
              <a:t>Early learning and childcare practitioners are increasingly using play-based pedagogy approaches to advance children’s learning in numeracy. Most make effective use of different play settings to capture children’s interest, for example in ideas about number and money, shape and movement.</a:t>
            </a:r>
          </a:p>
          <a:p>
            <a:pPr marL="342900" indent="-342900">
              <a:buClr>
                <a:srgbClr val="FFC000"/>
              </a:buClr>
              <a:buFont typeface="Arial" panose="020B0604020202020204" pitchFamily="34" charset="0"/>
              <a:buChar char="•"/>
            </a:pPr>
            <a:r>
              <a:rPr lang="en-GB" i="0" dirty="0">
                <a:solidFill>
                  <a:schemeClr val="tx1">
                    <a:lumMod val="65000"/>
                    <a:lumOff val="35000"/>
                  </a:schemeClr>
                </a:solidFill>
              </a:rPr>
              <a:t>The majority of primary schools have included a focus on numeracy and mathematics in their plans for Pupil Equity Fund. Almost all have undertaken reviews of programmes with the aim of improving attainment, for example adopting more rigorous approaches to mental strategies.</a:t>
            </a:r>
          </a:p>
        </p:txBody>
      </p:sp>
      <p:sp>
        <p:nvSpPr>
          <p:cNvPr id="3" name="Content Placeholder 2">
            <a:extLst>
              <a:ext uri="{FF2B5EF4-FFF2-40B4-BE49-F238E27FC236}">
                <a16:creationId xmlns:a16="http://schemas.microsoft.com/office/drawing/2014/main" id="{9BB35D70-5227-C448-B228-6C05BA80AB7C}"/>
              </a:ext>
            </a:extLst>
          </p:cNvPr>
          <p:cNvSpPr>
            <a:spLocks noGrp="1"/>
          </p:cNvSpPr>
          <p:nvPr>
            <p:ph sz="quarter" idx="10"/>
          </p:nvPr>
        </p:nvSpPr>
        <p:spPr/>
        <p:txBody>
          <a:bodyPr/>
          <a:lstStyle/>
          <a:p>
            <a:r>
              <a:rPr lang="en-GB" dirty="0"/>
              <a:t>What is improving?</a:t>
            </a:r>
          </a:p>
        </p:txBody>
      </p:sp>
    </p:spTree>
    <p:extLst>
      <p:ext uri="{BB962C8B-B14F-4D97-AF65-F5344CB8AC3E}">
        <p14:creationId xmlns:p14="http://schemas.microsoft.com/office/powerpoint/2010/main" val="3635592506"/>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Attainment and achievement</a:t>
            </a:r>
            <a:br>
              <a:rPr lang="en-GB" dirty="0"/>
            </a:br>
            <a:r>
              <a:rPr lang="en-GB" i="1" dirty="0"/>
              <a:t/>
            </a:r>
            <a:br>
              <a:rPr lang="en-GB" i="1" dirty="0"/>
            </a:b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p:txBody>
          <a:bodyPr/>
          <a:lstStyle/>
          <a:p>
            <a:pPr marL="342900" indent="-342900">
              <a:buClr>
                <a:srgbClr val="FFC000"/>
              </a:buClr>
              <a:buFont typeface="Arial" panose="020B0604020202020204" pitchFamily="34" charset="0"/>
              <a:buChar char="•"/>
            </a:pPr>
            <a:r>
              <a:rPr lang="en-GB" i="0" dirty="0">
                <a:solidFill>
                  <a:schemeClr val="tx1">
                    <a:lumMod val="65000"/>
                    <a:lumOff val="35000"/>
                  </a:schemeClr>
                </a:solidFill>
              </a:rPr>
              <a:t>Collaborative working in numeracy and mathematics across school groups is supporting better teaching and more reliable judgement of achievement of a Curriculum for Excellence level.</a:t>
            </a:r>
          </a:p>
          <a:p>
            <a:pPr marL="342900" indent="-342900">
              <a:buClr>
                <a:srgbClr val="FFC000"/>
              </a:buClr>
              <a:buFont typeface="Arial" panose="020B0604020202020204" pitchFamily="34" charset="0"/>
              <a:buChar char="•"/>
            </a:pPr>
            <a:r>
              <a:rPr lang="en-GB" i="0" dirty="0">
                <a:solidFill>
                  <a:schemeClr val="tx1">
                    <a:lumMod val="65000"/>
                    <a:lumOff val="35000"/>
                  </a:schemeClr>
                </a:solidFill>
              </a:rPr>
              <a:t>The increasing reliability of assessment data. Teachers make better use of information from ongoing assessment, Scottish National Standardised Assessments and National Benchmarks to inform their professional judgement.</a:t>
            </a:r>
          </a:p>
        </p:txBody>
      </p:sp>
      <p:sp>
        <p:nvSpPr>
          <p:cNvPr id="3" name="Content Placeholder 2">
            <a:extLst>
              <a:ext uri="{FF2B5EF4-FFF2-40B4-BE49-F238E27FC236}">
                <a16:creationId xmlns:a16="http://schemas.microsoft.com/office/drawing/2014/main" id="{2155CB5E-BDC3-2143-B26E-7B6D7E6F25B2}"/>
              </a:ext>
            </a:extLst>
          </p:cNvPr>
          <p:cNvSpPr>
            <a:spLocks noGrp="1"/>
          </p:cNvSpPr>
          <p:nvPr>
            <p:ph sz="quarter" idx="10"/>
          </p:nvPr>
        </p:nvSpPr>
        <p:spPr/>
        <p:txBody>
          <a:bodyPr/>
          <a:lstStyle/>
          <a:p>
            <a:r>
              <a:rPr lang="en-GB" dirty="0"/>
              <a:t>What is improving?</a:t>
            </a:r>
          </a:p>
        </p:txBody>
      </p:sp>
    </p:spTree>
    <p:extLst>
      <p:ext uri="{BB962C8B-B14F-4D97-AF65-F5344CB8AC3E}">
        <p14:creationId xmlns:p14="http://schemas.microsoft.com/office/powerpoint/2010/main" val="3589237562"/>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Attainment and achievement</a:t>
            </a:r>
            <a:r>
              <a:rPr lang="en-GB" i="1" dirty="0"/>
              <a:t/>
            </a:r>
            <a:br>
              <a:rPr lang="en-GB" i="1" dirty="0"/>
            </a:b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a:xfrm>
            <a:off x="700089" y="2128839"/>
            <a:ext cx="7886700" cy="3600450"/>
          </a:xfrm>
        </p:spPr>
        <p:txBody>
          <a:bodyPr/>
          <a:lstStyle/>
          <a:p>
            <a:pPr marL="342900" indent="-342900">
              <a:buClr>
                <a:srgbClr val="FFC000"/>
              </a:buClr>
              <a:buFont typeface="Arial" panose="020B0604020202020204" pitchFamily="34" charset="0"/>
              <a:buChar char="•"/>
            </a:pPr>
            <a:r>
              <a:rPr lang="en-GB" i="0" dirty="0">
                <a:solidFill>
                  <a:schemeClr val="tx1">
                    <a:lumMod val="65000"/>
                    <a:lumOff val="35000"/>
                  </a:schemeClr>
                </a:solidFill>
              </a:rPr>
              <a:t>National data shows that the majority of S4-S6 leavers achieve an SCQF level 5 numeracy award or better, with the proportion increasing in recent years. The percentage of young people (a majority) passing Higher mathematics at A to C increased from 2015 to 2018 but fell slightly in 2019.</a:t>
            </a:r>
          </a:p>
        </p:txBody>
      </p:sp>
      <p:sp>
        <p:nvSpPr>
          <p:cNvPr id="3" name="Content Placeholder 2">
            <a:extLst>
              <a:ext uri="{FF2B5EF4-FFF2-40B4-BE49-F238E27FC236}">
                <a16:creationId xmlns:a16="http://schemas.microsoft.com/office/drawing/2014/main" id="{6F67617D-1715-C749-8DA7-283C6B09001F}"/>
              </a:ext>
            </a:extLst>
          </p:cNvPr>
          <p:cNvSpPr>
            <a:spLocks noGrp="1"/>
          </p:cNvSpPr>
          <p:nvPr>
            <p:ph sz="quarter" idx="10"/>
          </p:nvPr>
        </p:nvSpPr>
        <p:spPr/>
        <p:txBody>
          <a:bodyPr/>
          <a:lstStyle/>
          <a:p>
            <a:r>
              <a:rPr lang="en-GB" dirty="0"/>
              <a:t>What is improving?</a:t>
            </a:r>
          </a:p>
        </p:txBody>
      </p:sp>
    </p:spTree>
    <p:extLst>
      <p:ext uri="{BB962C8B-B14F-4D97-AF65-F5344CB8AC3E}">
        <p14:creationId xmlns:p14="http://schemas.microsoft.com/office/powerpoint/2010/main" val="4102890621"/>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Attainment and achievement</a:t>
            </a:r>
            <a:br>
              <a:rPr lang="en-GB" dirty="0"/>
            </a:br>
            <a:r>
              <a:rPr lang="en-GB" i="1" dirty="0"/>
              <a:t/>
            </a:r>
            <a:br>
              <a:rPr lang="en-GB" i="1" dirty="0"/>
            </a:b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a:xfrm>
            <a:off x="700088" y="2128838"/>
            <a:ext cx="10308571" cy="3985091"/>
          </a:xfrm>
        </p:spPr>
        <p:txBody>
          <a:bodyPr/>
          <a:lstStyle/>
          <a:p>
            <a:pPr marL="342900" indent="-342900">
              <a:buClr>
                <a:srgbClr val="B3D236"/>
              </a:buClr>
              <a:buFont typeface="Arial" panose="020B0604020202020204" pitchFamily="34" charset="0"/>
              <a:buChar char="•"/>
            </a:pPr>
            <a:r>
              <a:rPr lang="en-GB" i="0" dirty="0">
                <a:solidFill>
                  <a:schemeClr val="tx1">
                    <a:lumMod val="65000"/>
                    <a:lumOff val="35000"/>
                  </a:schemeClr>
                </a:solidFill>
              </a:rPr>
              <a:t>There remains scope for early learning and childcare practitioners to explore further the role of play settings as contexts for learning in numeracy, for example through professional dialogue and professional learning.</a:t>
            </a:r>
          </a:p>
          <a:p>
            <a:pPr marL="342900" indent="-342900">
              <a:buClr>
                <a:srgbClr val="B3D236"/>
              </a:buClr>
              <a:buFont typeface="Arial" panose="020B0604020202020204" pitchFamily="34" charset="0"/>
              <a:buChar char="•"/>
            </a:pPr>
            <a:r>
              <a:rPr lang="en-GB" i="0" dirty="0">
                <a:solidFill>
                  <a:schemeClr val="tx1">
                    <a:lumMod val="65000"/>
                    <a:lumOff val="35000"/>
                  </a:schemeClr>
                </a:solidFill>
              </a:rPr>
              <a:t>Overall, primary schools should explore further the potential of STEM and </a:t>
            </a:r>
            <a:r>
              <a:rPr lang="en-GB" i="0" dirty="0" err="1">
                <a:solidFill>
                  <a:schemeClr val="tx1">
                    <a:lumMod val="65000"/>
                    <a:lumOff val="35000"/>
                  </a:schemeClr>
                </a:solidFill>
              </a:rPr>
              <a:t>DYW</a:t>
            </a:r>
            <a:r>
              <a:rPr lang="en-GB" i="0" dirty="0">
                <a:solidFill>
                  <a:schemeClr val="tx1">
                    <a:lumMod val="65000"/>
                    <a:lumOff val="35000"/>
                  </a:schemeClr>
                </a:solidFill>
              </a:rPr>
              <a:t> to add value to children’s experiences in numeracy and mathematics, alongside more local contexts including the school’s own provision for </a:t>
            </a:r>
            <a:r>
              <a:rPr lang="en-GB" i="0" dirty="0" err="1">
                <a:solidFill>
                  <a:schemeClr val="tx1">
                    <a:lumMod val="65000"/>
                    <a:lumOff val="35000"/>
                  </a:schemeClr>
                </a:solidFill>
              </a:rPr>
              <a:t>IDL</a:t>
            </a:r>
            <a:r>
              <a:rPr lang="en-GB" i="0" dirty="0">
                <a:solidFill>
                  <a:schemeClr val="tx1">
                    <a:lumMod val="65000"/>
                    <a:lumOff val="35000"/>
                  </a:schemeClr>
                </a:solidFill>
              </a:rPr>
              <a:t>.</a:t>
            </a:r>
          </a:p>
        </p:txBody>
      </p:sp>
      <p:sp>
        <p:nvSpPr>
          <p:cNvPr id="3" name="Content Placeholder 2">
            <a:extLst>
              <a:ext uri="{FF2B5EF4-FFF2-40B4-BE49-F238E27FC236}">
                <a16:creationId xmlns:a16="http://schemas.microsoft.com/office/drawing/2014/main" id="{CC3FB935-90A4-184B-BCA9-7A3681179F1A}"/>
              </a:ext>
            </a:extLst>
          </p:cNvPr>
          <p:cNvSpPr>
            <a:spLocks noGrp="1"/>
          </p:cNvSpPr>
          <p:nvPr>
            <p:ph sz="quarter" idx="10"/>
          </p:nvPr>
        </p:nvSpPr>
        <p:spPr/>
        <p:txBody>
          <a:bodyPr/>
          <a:lstStyle/>
          <a:p>
            <a:r>
              <a:rPr lang="en-GB" dirty="0"/>
              <a:t>What are the challenges and areas for improvement?</a:t>
            </a:r>
          </a:p>
        </p:txBody>
      </p:sp>
    </p:spTree>
    <p:extLst>
      <p:ext uri="{BB962C8B-B14F-4D97-AF65-F5344CB8AC3E}">
        <p14:creationId xmlns:p14="http://schemas.microsoft.com/office/powerpoint/2010/main" val="3469507718"/>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National thematic inspections </a:t>
            </a:r>
            <a:endParaRPr lang="en-GB" dirty="0"/>
          </a:p>
        </p:txBody>
      </p:sp>
      <p:sp>
        <p:nvSpPr>
          <p:cNvPr id="3" name="Content Placeholder 2"/>
          <p:cNvSpPr>
            <a:spLocks noGrp="1"/>
          </p:cNvSpPr>
          <p:nvPr>
            <p:ph idx="1"/>
          </p:nvPr>
        </p:nvSpPr>
        <p:spPr>
          <a:xfrm>
            <a:off x="666751" y="1122822"/>
            <a:ext cx="8150923" cy="4201463"/>
          </a:xfrm>
        </p:spPr>
        <p:txBody>
          <a:bodyPr/>
          <a:lstStyle/>
          <a:p>
            <a:r>
              <a:rPr lang="en-GB" sz="2800" i="1" dirty="0"/>
              <a:t>National thematic inspections are used to:</a:t>
            </a:r>
          </a:p>
          <a:p>
            <a:pPr marL="342900" lvl="0" indent="-342900">
              <a:buClr>
                <a:srgbClr val="00ABB5"/>
              </a:buClr>
              <a:buFont typeface="Arial" panose="020B0604020202020204" pitchFamily="34" charset="0"/>
              <a:buChar char="•"/>
            </a:pPr>
            <a:r>
              <a:rPr lang="en-GB" dirty="0"/>
              <a:t>promote improvement by identifying strengths which should be built on and identify key areas and challenges to be addressed;</a:t>
            </a:r>
          </a:p>
          <a:p>
            <a:pPr marL="342900" lvl="0" indent="-342900">
              <a:buClr>
                <a:srgbClr val="00ABB5"/>
              </a:buClr>
              <a:buFont typeface="Arial" panose="020B0604020202020204" pitchFamily="34" charset="0"/>
              <a:buChar char="•"/>
            </a:pPr>
            <a:r>
              <a:rPr lang="en-GB" dirty="0"/>
              <a:t>outline the features of high quality provision which are having a positive impact on children and young people and should be achievable by all; and</a:t>
            </a:r>
          </a:p>
          <a:p>
            <a:pPr marL="342900" lvl="0" indent="-342900">
              <a:buClr>
                <a:srgbClr val="00ABB5"/>
              </a:buClr>
              <a:buFont typeface="Arial" panose="020B0604020202020204" pitchFamily="34" charset="0"/>
              <a:buChar char="•"/>
            </a:pPr>
            <a:r>
              <a:rPr lang="en-GB" dirty="0"/>
              <a:t>provide assurance on what is working well and what needs to improve.</a:t>
            </a:r>
          </a:p>
          <a:p>
            <a:endParaRPr lang="en-GB" dirty="0"/>
          </a:p>
        </p:txBody>
      </p:sp>
      <p:pic>
        <p:nvPicPr>
          <p:cNvPr id="5" name="Picture 4" title="Girl on floor with icons"/>
          <p:cNvPicPr/>
          <p:nvPr/>
        </p:nvPicPr>
        <p:blipFill rotWithShape="1">
          <a:blip r:embed="rId3" cstate="email">
            <a:extLst>
              <a:ext uri="{28A0092B-C50C-407E-A947-70E740481C1C}">
                <a14:useLocalDpi xmlns:a14="http://schemas.microsoft.com/office/drawing/2010/main"/>
              </a:ext>
            </a:extLst>
          </a:blip>
          <a:srcRect/>
          <a:stretch/>
        </p:blipFill>
        <p:spPr bwMode="auto">
          <a:xfrm>
            <a:off x="9453535" y="411622"/>
            <a:ext cx="2050188" cy="461256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1375127"/>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Attainment and achievement</a:t>
            </a:r>
            <a:br>
              <a:rPr lang="en-GB" dirty="0"/>
            </a:br>
            <a:r>
              <a:rPr lang="en-GB" dirty="0"/>
              <a:t/>
            </a:r>
            <a:br>
              <a:rPr lang="en-GB" dirty="0"/>
            </a:br>
            <a:r>
              <a:rPr lang="en-GB" i="1" dirty="0"/>
              <a:t/>
            </a:r>
            <a:br>
              <a:rPr lang="en-GB" i="1" dirty="0"/>
            </a:br>
            <a:r>
              <a:rPr lang="en-GB" i="1" dirty="0"/>
              <a:t/>
            </a:r>
            <a:br>
              <a:rPr lang="en-GB" i="1" dirty="0"/>
            </a:br>
            <a:endParaRPr lang="en-GB" dirty="0">
              <a:solidFill>
                <a:srgbClr val="00ABB5"/>
              </a:solidFill>
            </a:endParaRPr>
          </a:p>
        </p:txBody>
      </p:sp>
      <p:sp>
        <p:nvSpPr>
          <p:cNvPr id="10" name="Content Placeholder 9"/>
          <p:cNvSpPr>
            <a:spLocks noGrp="1"/>
          </p:cNvSpPr>
          <p:nvPr>
            <p:ph idx="1"/>
          </p:nvPr>
        </p:nvSpPr>
        <p:spPr/>
        <p:txBody>
          <a:bodyPr/>
          <a:lstStyle/>
          <a:p>
            <a:pPr marL="342900" indent="-342900">
              <a:buClr>
                <a:srgbClr val="B3D236"/>
              </a:buClr>
              <a:buFont typeface="Arial" panose="020B0604020202020204" pitchFamily="34" charset="0"/>
              <a:buChar char="•"/>
            </a:pPr>
            <a:r>
              <a:rPr lang="en-GB" i="0" dirty="0">
                <a:solidFill>
                  <a:schemeClr val="tx1">
                    <a:lumMod val="65000"/>
                    <a:lumOff val="35000"/>
                  </a:schemeClr>
                </a:solidFill>
              </a:rPr>
              <a:t>In a minority of schools, progression routes in the broad general education are not providing learning which allows young people to make a smooth transition to the senior phase. This is resulting in challenges meeting the requirements for succeeding at National 5 by the end of S4.</a:t>
            </a:r>
          </a:p>
          <a:p>
            <a:pPr marL="342900" indent="-342900">
              <a:buClr>
                <a:srgbClr val="B3D236"/>
              </a:buClr>
              <a:buFont typeface="Arial" panose="020B0604020202020204" pitchFamily="34" charset="0"/>
              <a:buChar char="•"/>
            </a:pPr>
            <a:r>
              <a:rPr lang="en-GB" i="0" dirty="0">
                <a:solidFill>
                  <a:schemeClr val="tx1">
                    <a:lumMod val="65000"/>
                    <a:lumOff val="35000"/>
                  </a:schemeClr>
                </a:solidFill>
              </a:rPr>
              <a:t>There remains a gap in performance between children and young people from the least and most deprived areas, especially at fourth level of Curriculum for Excellence.</a:t>
            </a:r>
          </a:p>
        </p:txBody>
      </p:sp>
      <p:sp>
        <p:nvSpPr>
          <p:cNvPr id="3" name="Content Placeholder 2">
            <a:extLst>
              <a:ext uri="{FF2B5EF4-FFF2-40B4-BE49-F238E27FC236}">
                <a16:creationId xmlns:a16="http://schemas.microsoft.com/office/drawing/2014/main" id="{E54A131C-588F-3543-9054-0B98F92A5A19}"/>
              </a:ext>
            </a:extLst>
          </p:cNvPr>
          <p:cNvSpPr>
            <a:spLocks noGrp="1"/>
          </p:cNvSpPr>
          <p:nvPr>
            <p:ph sz="quarter" idx="10"/>
          </p:nvPr>
        </p:nvSpPr>
        <p:spPr/>
        <p:txBody>
          <a:bodyPr/>
          <a:lstStyle/>
          <a:p>
            <a:r>
              <a:rPr lang="en-GB" dirty="0"/>
              <a:t>What are the challenges and areas for improvement?</a:t>
            </a:r>
          </a:p>
        </p:txBody>
      </p:sp>
    </p:spTree>
    <p:extLst>
      <p:ext uri="{BB962C8B-B14F-4D97-AF65-F5344CB8AC3E}">
        <p14:creationId xmlns:p14="http://schemas.microsoft.com/office/powerpoint/2010/main" val="3453295902"/>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Comments and Cameos</a:t>
            </a:r>
            <a:r>
              <a:rPr lang="en-GB" sz="2800" dirty="0" smtClean="0"/>
              <a:t/>
            </a:r>
            <a:br>
              <a:rPr lang="en-GB" sz="2800" dirty="0" smtClean="0"/>
            </a:br>
            <a:endParaRPr lang="en-GB" dirty="0">
              <a:solidFill>
                <a:srgbClr val="00ABB5"/>
              </a:solidFill>
            </a:endParaRPr>
          </a:p>
        </p:txBody>
      </p:sp>
      <p:sp>
        <p:nvSpPr>
          <p:cNvPr id="10" name="Content Placeholder 9"/>
          <p:cNvSpPr>
            <a:spLocks noGrp="1"/>
          </p:cNvSpPr>
          <p:nvPr>
            <p:ph idx="1"/>
          </p:nvPr>
        </p:nvSpPr>
        <p:spPr>
          <a:xfrm>
            <a:off x="700089" y="3089563"/>
            <a:ext cx="11117839" cy="3321194"/>
          </a:xfrm>
          <a:noFill/>
        </p:spPr>
        <p:txBody>
          <a:bodyPr/>
          <a:lstStyle/>
          <a:p>
            <a:r>
              <a:rPr lang="en-GB" i="0" dirty="0">
                <a:solidFill>
                  <a:schemeClr val="tx1">
                    <a:lumMod val="65000"/>
                    <a:lumOff val="35000"/>
                  </a:schemeClr>
                </a:solidFill>
              </a:rPr>
              <a:t>Over several years, staff have been </a:t>
            </a:r>
            <a:r>
              <a:rPr lang="en-GB" i="0" dirty="0" smtClean="0">
                <a:solidFill>
                  <a:schemeClr val="tx1">
                    <a:lumMod val="65000"/>
                    <a:lumOff val="35000"/>
                  </a:schemeClr>
                </a:solidFill>
              </a:rPr>
              <a:t>working on </a:t>
            </a:r>
            <a:r>
              <a:rPr lang="en-GB" i="0" dirty="0">
                <a:solidFill>
                  <a:schemeClr val="tx1">
                    <a:lumMod val="65000"/>
                    <a:lumOff val="35000"/>
                  </a:schemeClr>
                </a:solidFill>
              </a:rPr>
              <a:t>ensuring children have a positive attitude to numeracy and mathematics and see the relevance in their own lives and in </a:t>
            </a:r>
            <a:r>
              <a:rPr lang="en-GB" i="0" dirty="0" smtClean="0">
                <a:solidFill>
                  <a:schemeClr val="tx1">
                    <a:lumMod val="65000"/>
                    <a:lumOff val="35000"/>
                  </a:schemeClr>
                </a:solidFill>
              </a:rPr>
              <a:t>the jobs </a:t>
            </a:r>
            <a:r>
              <a:rPr lang="en-GB" i="0" dirty="0">
                <a:solidFill>
                  <a:schemeClr val="tx1">
                    <a:lumMod val="65000"/>
                    <a:lumOff val="35000"/>
                  </a:schemeClr>
                </a:solidFill>
              </a:rPr>
              <a:t>around them in their local area. Alongside this has been a clear focus on improving the approach to learning and teaching </a:t>
            </a:r>
            <a:r>
              <a:rPr lang="en-GB" i="0" dirty="0" smtClean="0">
                <a:solidFill>
                  <a:schemeClr val="tx1">
                    <a:lumMod val="65000"/>
                    <a:lumOff val="35000"/>
                  </a:schemeClr>
                </a:solidFill>
              </a:rPr>
              <a:t>in numeracy </a:t>
            </a:r>
            <a:r>
              <a:rPr lang="en-GB" i="0" dirty="0">
                <a:solidFill>
                  <a:schemeClr val="tx1">
                    <a:lumMod val="65000"/>
                    <a:lumOff val="35000"/>
                  </a:schemeClr>
                </a:solidFill>
              </a:rPr>
              <a:t>and mathematics. Children are now much more actively engaged in their learning in mathematics and they have </a:t>
            </a:r>
            <a:r>
              <a:rPr lang="en-GB" i="0" dirty="0" smtClean="0">
                <a:solidFill>
                  <a:schemeClr val="tx1">
                    <a:lumMod val="65000"/>
                    <a:lumOff val="35000"/>
                  </a:schemeClr>
                </a:solidFill>
              </a:rPr>
              <a:t>been successful </a:t>
            </a:r>
            <a:r>
              <a:rPr lang="en-GB" i="0" dirty="0">
                <a:solidFill>
                  <a:schemeClr val="tx1">
                    <a:lumMod val="65000"/>
                    <a:lumOff val="35000"/>
                  </a:schemeClr>
                </a:solidFill>
              </a:rPr>
              <a:t>in improving children’s attitude to numeracy and mathematics. As a result children’s attainment overall has </a:t>
            </a:r>
            <a:r>
              <a:rPr lang="en-GB" i="0" dirty="0" smtClean="0">
                <a:solidFill>
                  <a:schemeClr val="tx1">
                    <a:lumMod val="65000"/>
                    <a:lumOff val="35000"/>
                  </a:schemeClr>
                </a:solidFill>
              </a:rPr>
              <a:t> improved</a:t>
            </a:r>
            <a:r>
              <a:rPr lang="en-GB" i="0" dirty="0">
                <a:solidFill>
                  <a:schemeClr val="tx1">
                    <a:lumMod val="65000"/>
                    <a:lumOff val="35000"/>
                  </a:schemeClr>
                </a:solidFill>
              </a:rPr>
              <a:t>.</a:t>
            </a:r>
            <a:endParaRPr lang="en-GB" sz="2200" dirty="0">
              <a:solidFill>
                <a:schemeClr val="tx1">
                  <a:lumMod val="65000"/>
                  <a:lumOff val="35000"/>
                </a:schemeClr>
              </a:solidFill>
            </a:endParaRPr>
          </a:p>
        </p:txBody>
      </p:sp>
      <p:sp>
        <p:nvSpPr>
          <p:cNvPr id="3" name="Content Placeholder 2"/>
          <p:cNvSpPr>
            <a:spLocks noGrp="1"/>
          </p:cNvSpPr>
          <p:nvPr>
            <p:ph sz="quarter" idx="10"/>
          </p:nvPr>
        </p:nvSpPr>
        <p:spPr>
          <a:xfrm>
            <a:off x="700089" y="1376363"/>
            <a:ext cx="8984238" cy="638176"/>
          </a:xfrm>
        </p:spPr>
        <p:txBody>
          <a:bodyPr/>
          <a:lstStyle/>
          <a:p>
            <a:r>
              <a:rPr lang="en-GB" sz="2400" b="1" i="0" dirty="0"/>
              <a:t>Case Study C: </a:t>
            </a:r>
            <a:r>
              <a:rPr lang="en-GB" sz="2400" dirty="0"/>
              <a:t>There has been a focus in one primary school on ensuring children’s wellbeing needs are being met and </a:t>
            </a:r>
            <a:r>
              <a:rPr lang="en-GB" sz="2400" dirty="0" smtClean="0"/>
              <a:t>that they </a:t>
            </a:r>
            <a:r>
              <a:rPr lang="en-GB" sz="2400" dirty="0"/>
              <a:t>are in a positive frame of mind to learn. They have increased attendance at school</a:t>
            </a:r>
            <a:r>
              <a:rPr lang="en-GB" sz="2400" i="0" dirty="0"/>
              <a:t>.</a:t>
            </a:r>
            <a:endParaRPr lang="en-GB" dirty="0"/>
          </a:p>
        </p:txBody>
      </p:sp>
    </p:spTree>
    <p:extLst>
      <p:ext uri="{BB962C8B-B14F-4D97-AF65-F5344CB8AC3E}">
        <p14:creationId xmlns:p14="http://schemas.microsoft.com/office/powerpoint/2010/main" val="4055138921"/>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700088" y="1376363"/>
            <a:ext cx="9081221" cy="638176"/>
          </a:xfrm>
        </p:spPr>
        <p:txBody>
          <a:bodyPr/>
          <a:lstStyle/>
          <a:p>
            <a:r>
              <a:rPr lang="en-GB" dirty="0" smtClean="0">
                <a:solidFill>
                  <a:schemeClr val="tx1">
                    <a:lumMod val="65000"/>
                    <a:lumOff val="35000"/>
                  </a:schemeClr>
                </a:solidFill>
              </a:rPr>
              <a:t>Local Authorities: </a:t>
            </a:r>
            <a:endParaRPr lang="en-GB" dirty="0">
              <a:solidFill>
                <a:schemeClr val="tx1">
                  <a:lumMod val="65000"/>
                  <a:lumOff val="35000"/>
                </a:schemeClr>
              </a:solidFill>
            </a:endParaRPr>
          </a:p>
        </p:txBody>
      </p:sp>
      <p:sp>
        <p:nvSpPr>
          <p:cNvPr id="7" name="Title 6"/>
          <p:cNvSpPr>
            <a:spLocks noGrp="1"/>
          </p:cNvSpPr>
          <p:nvPr>
            <p:ph type="title"/>
          </p:nvPr>
        </p:nvSpPr>
        <p:spPr/>
        <p:txBody>
          <a:bodyPr/>
          <a:lstStyle/>
          <a:p>
            <a:r>
              <a:rPr lang="en-GB" dirty="0" smtClean="0"/>
              <a:t>Reflective Questions</a:t>
            </a:r>
            <a:endParaRPr lang="en-GB" dirty="0"/>
          </a:p>
        </p:txBody>
      </p:sp>
      <p:sp>
        <p:nvSpPr>
          <p:cNvPr id="6" name="Content Placeholder 9"/>
          <p:cNvSpPr>
            <a:spLocks noGrp="1"/>
          </p:cNvSpPr>
          <p:nvPr>
            <p:ph idx="1"/>
          </p:nvPr>
        </p:nvSpPr>
        <p:spPr>
          <a:xfrm>
            <a:off x="700089" y="2333199"/>
            <a:ext cx="11228676" cy="3686175"/>
          </a:xfrm>
          <a:noFill/>
        </p:spPr>
        <p:txBody>
          <a:bodyPr numCol="2" spcCol="252000"/>
          <a:lstStyle/>
          <a:p>
            <a:pPr marL="342900" indent="-342900">
              <a:buFont typeface="Wingdings" panose="05000000000000000000" pitchFamily="2" charset="2"/>
              <a:buChar char="ü"/>
            </a:pPr>
            <a:r>
              <a:rPr lang="en-GB" dirty="0">
                <a:solidFill>
                  <a:srgbClr val="025EA9"/>
                </a:solidFill>
              </a:rPr>
              <a:t>How well do our processes for supporting </a:t>
            </a:r>
            <a:r>
              <a:rPr lang="en-GB" dirty="0" smtClean="0">
                <a:solidFill>
                  <a:srgbClr val="025EA9"/>
                </a:solidFill>
              </a:rPr>
              <a:t>and challenging </a:t>
            </a:r>
            <a:r>
              <a:rPr lang="en-GB" dirty="0">
                <a:solidFill>
                  <a:srgbClr val="025EA9"/>
                </a:solidFill>
              </a:rPr>
              <a:t>our establishments meet the needs </a:t>
            </a:r>
            <a:r>
              <a:rPr lang="en-GB" dirty="0" smtClean="0">
                <a:solidFill>
                  <a:srgbClr val="025EA9"/>
                </a:solidFill>
              </a:rPr>
              <a:t>of our </a:t>
            </a:r>
            <a:r>
              <a:rPr lang="en-GB" dirty="0">
                <a:solidFill>
                  <a:srgbClr val="025EA9"/>
                </a:solidFill>
              </a:rPr>
              <a:t>children in numeracy and mathematics?</a:t>
            </a:r>
          </a:p>
          <a:p>
            <a:pPr marL="342900" indent="-342900">
              <a:buFont typeface="Wingdings" panose="05000000000000000000" pitchFamily="2" charset="2"/>
              <a:buChar char="ü"/>
            </a:pPr>
            <a:r>
              <a:rPr lang="en-GB" dirty="0">
                <a:solidFill>
                  <a:srgbClr val="025EA9"/>
                </a:solidFill>
              </a:rPr>
              <a:t>Do our authority and regional </a:t>
            </a:r>
            <a:r>
              <a:rPr lang="en-GB" dirty="0" smtClean="0">
                <a:solidFill>
                  <a:srgbClr val="025EA9"/>
                </a:solidFill>
              </a:rPr>
              <a:t>collaborative improvement </a:t>
            </a:r>
            <a:r>
              <a:rPr lang="en-GB" dirty="0">
                <a:solidFill>
                  <a:srgbClr val="025EA9"/>
                </a:solidFill>
              </a:rPr>
              <a:t>plans give sufficiently clear priority </a:t>
            </a:r>
            <a:r>
              <a:rPr lang="en-GB" dirty="0" smtClean="0">
                <a:solidFill>
                  <a:srgbClr val="025EA9"/>
                </a:solidFill>
              </a:rPr>
              <a:t>to numeracy </a:t>
            </a:r>
            <a:r>
              <a:rPr lang="en-GB" dirty="0">
                <a:solidFill>
                  <a:srgbClr val="025EA9"/>
                </a:solidFill>
              </a:rPr>
              <a:t>and mathematics?</a:t>
            </a:r>
          </a:p>
          <a:p>
            <a:pPr marL="342900" indent="-342900">
              <a:buFont typeface="Wingdings" panose="05000000000000000000" pitchFamily="2" charset="2"/>
              <a:buChar char="ü"/>
            </a:pPr>
            <a:r>
              <a:rPr lang="en-GB" dirty="0">
                <a:solidFill>
                  <a:srgbClr val="025EA9"/>
                </a:solidFill>
              </a:rPr>
              <a:t>In respect of professional learning, how effective </a:t>
            </a:r>
            <a:r>
              <a:rPr lang="en-GB" dirty="0" smtClean="0">
                <a:solidFill>
                  <a:srgbClr val="025EA9"/>
                </a:solidFill>
              </a:rPr>
              <a:t>are our </a:t>
            </a:r>
            <a:r>
              <a:rPr lang="en-GB" dirty="0">
                <a:solidFill>
                  <a:srgbClr val="025EA9"/>
                </a:solidFill>
              </a:rPr>
              <a:t>arrangements for staff to network, to share </a:t>
            </a:r>
            <a:r>
              <a:rPr lang="en-GB" dirty="0" smtClean="0">
                <a:solidFill>
                  <a:srgbClr val="025EA9"/>
                </a:solidFill>
              </a:rPr>
              <a:t>good practice </a:t>
            </a:r>
            <a:r>
              <a:rPr lang="en-GB" dirty="0">
                <a:solidFill>
                  <a:srgbClr val="025EA9"/>
                </a:solidFill>
              </a:rPr>
              <a:t>in numeracy and mathematics?</a:t>
            </a:r>
          </a:p>
          <a:p>
            <a:pPr marL="457200" indent="-457200">
              <a:buFont typeface="Wingdings" panose="05000000000000000000" pitchFamily="2" charset="2"/>
              <a:buChar char="ü"/>
            </a:pPr>
            <a:endParaRPr lang="en-GB" sz="2800" dirty="0">
              <a:solidFill>
                <a:srgbClr val="025EA9"/>
              </a:solidFill>
            </a:endParaRPr>
          </a:p>
          <a:p>
            <a:pPr marL="457200" indent="-457200">
              <a:buFont typeface="Wingdings" panose="05000000000000000000" pitchFamily="2" charset="2"/>
              <a:buChar char="ü"/>
            </a:pPr>
            <a:endParaRPr lang="en-GB" sz="2800" dirty="0">
              <a:solidFill>
                <a:srgbClr val="025EA9"/>
              </a:solidFill>
            </a:endParaRPr>
          </a:p>
        </p:txBody>
      </p:sp>
    </p:spTree>
    <p:extLst>
      <p:ext uri="{BB962C8B-B14F-4D97-AF65-F5344CB8AC3E}">
        <p14:creationId xmlns:p14="http://schemas.microsoft.com/office/powerpoint/2010/main" val="748680873"/>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1400" b="1" dirty="0"/>
              <a:t>Education Scotland</a:t>
            </a:r>
          </a:p>
          <a:p>
            <a:r>
              <a:rPr lang="en-US" sz="1400" dirty="0" err="1"/>
              <a:t>Denholm</a:t>
            </a:r>
            <a:r>
              <a:rPr lang="en-US" sz="1400" dirty="0"/>
              <a:t> House</a:t>
            </a:r>
            <a:endParaRPr lang="en-GB" sz="1400" dirty="0"/>
          </a:p>
          <a:p>
            <a:r>
              <a:rPr lang="en-US" sz="1400" dirty="0" err="1"/>
              <a:t>Almondvale</a:t>
            </a:r>
            <a:r>
              <a:rPr lang="en-US" sz="1400" dirty="0"/>
              <a:t> Business Park</a:t>
            </a:r>
            <a:endParaRPr lang="en-GB" sz="1400" dirty="0"/>
          </a:p>
          <a:p>
            <a:r>
              <a:rPr lang="en-US" sz="1400" dirty="0" err="1"/>
              <a:t>Almondvale</a:t>
            </a:r>
            <a:r>
              <a:rPr lang="en-US" sz="1400" dirty="0"/>
              <a:t> Way</a:t>
            </a:r>
            <a:endParaRPr lang="en-GB" sz="1400" dirty="0"/>
          </a:p>
          <a:p>
            <a:r>
              <a:rPr lang="en-US" sz="1400" dirty="0"/>
              <a:t>Livingston EH54 6GA</a:t>
            </a:r>
            <a:endParaRPr lang="en-GB" sz="1400" dirty="0"/>
          </a:p>
          <a:p>
            <a:endParaRPr lang="en-GB" sz="1400" dirty="0"/>
          </a:p>
          <a:p>
            <a:r>
              <a:rPr lang="en-US" sz="1400" b="1" dirty="0"/>
              <a:t>T   </a:t>
            </a:r>
            <a:r>
              <a:rPr lang="en-US" sz="1400" dirty="0"/>
              <a:t>+44 (0)131 244 5000</a:t>
            </a:r>
            <a:endParaRPr lang="en-GB" sz="1400" dirty="0"/>
          </a:p>
          <a:p>
            <a:r>
              <a:rPr lang="en-US" sz="1400" b="1" dirty="0"/>
              <a:t>E   </a:t>
            </a:r>
            <a:r>
              <a:rPr lang="en-US" sz="1400" dirty="0" err="1" smtClean="0"/>
              <a:t>enquiries@educationscotland.gov.scot</a:t>
            </a:r>
            <a:endParaRPr lang="en-GB" sz="1400" dirty="0"/>
          </a:p>
          <a:p>
            <a:r>
              <a:rPr lang="en-US" sz="1400" dirty="0"/>
              <a:t> </a:t>
            </a:r>
            <a:endParaRPr lang="en-GB" sz="1400" dirty="0"/>
          </a:p>
        </p:txBody>
      </p:sp>
      <p:pic>
        <p:nvPicPr>
          <p:cNvPr id="4" name="Picture 3" descr="ES_alllogos_colour-01.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6913" y="398639"/>
            <a:ext cx="2604792" cy="1131025"/>
          </a:xfrm>
          <a:prstGeom prst="rect">
            <a:avLst/>
          </a:prstGeom>
        </p:spPr>
      </p:pic>
      <p:pic>
        <p:nvPicPr>
          <p:cNvPr id="8" name="Picture 7" descr="green 2.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752515"/>
            <a:ext cx="12209384" cy="3105485"/>
          </a:xfrm>
          <a:prstGeom prst="rect">
            <a:avLst/>
          </a:prstGeom>
        </p:spPr>
      </p:pic>
      <p:sp>
        <p:nvSpPr>
          <p:cNvPr id="5" name="Text Box 8"/>
          <p:cNvSpPr txBox="1"/>
          <p:nvPr/>
        </p:nvSpPr>
        <p:spPr>
          <a:xfrm>
            <a:off x="7162800" y="6057900"/>
            <a:ext cx="5029200" cy="8001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R="259715" algn="r">
              <a:spcAft>
                <a:spcPts val="0"/>
              </a:spcAft>
              <a:tabLst>
                <a:tab pos="3330575" algn="l"/>
              </a:tabLst>
            </a:pPr>
            <a:r>
              <a:rPr lang="en-GB" sz="1400" dirty="0">
                <a:solidFill>
                  <a:srgbClr val="FFFFFF"/>
                </a:solidFill>
                <a:effectLst/>
                <a:latin typeface="Arial Bold"/>
                <a:ea typeface="ＭＳ 明朝"/>
                <a:cs typeface="Times New Roman"/>
              </a:rPr>
              <a:t>For Scotland's learners, with Scotland's educators</a:t>
            </a:r>
            <a:endParaRPr lang="en-GB" sz="1200" dirty="0">
              <a:solidFill>
                <a:srgbClr val="595959"/>
              </a:solidFill>
              <a:effectLst/>
              <a:latin typeface="Arial"/>
              <a:ea typeface="ＭＳ 明朝"/>
              <a:cs typeface="Times New Roman"/>
            </a:endParaRPr>
          </a:p>
        </p:txBody>
      </p:sp>
    </p:spTree>
    <p:extLst>
      <p:ext uri="{BB962C8B-B14F-4D97-AF65-F5344CB8AC3E}">
        <p14:creationId xmlns:p14="http://schemas.microsoft.com/office/powerpoint/2010/main" val="218868407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ABB5"/>
                </a:solidFill>
              </a:rPr>
              <a:t>Multiplying Skills, Adding Value</a:t>
            </a:r>
          </a:p>
        </p:txBody>
      </p:sp>
      <p:sp>
        <p:nvSpPr>
          <p:cNvPr id="3" name="Content Placeholder 2"/>
          <p:cNvSpPr>
            <a:spLocks noGrp="1"/>
          </p:cNvSpPr>
          <p:nvPr>
            <p:ph idx="1"/>
          </p:nvPr>
        </p:nvSpPr>
        <p:spPr>
          <a:xfrm>
            <a:off x="685801" y="1388125"/>
            <a:ext cx="5410199" cy="4201463"/>
          </a:xfrm>
        </p:spPr>
        <p:txBody>
          <a:bodyPr/>
          <a:lstStyle/>
          <a:p>
            <a:pPr>
              <a:buClr>
                <a:srgbClr val="00ABB5"/>
              </a:buClr>
            </a:pPr>
            <a:r>
              <a:rPr lang="en-GB" sz="2800" i="1" dirty="0"/>
              <a:t>“To face the challenges of the 21</a:t>
            </a:r>
            <a:r>
              <a:rPr lang="en-GB" sz="2800" i="1" baseline="30000" dirty="0"/>
              <a:t>st</a:t>
            </a:r>
            <a:r>
              <a:rPr lang="en-GB" sz="2800" i="1" dirty="0"/>
              <a:t> Century, each young person needs to have confidence in using mathematical skills, and Scotland needs both specialist mathematicians and a highly numerate population.”</a:t>
            </a:r>
          </a:p>
          <a:p>
            <a:pPr algn="r">
              <a:buClr>
                <a:srgbClr val="00ABB5"/>
              </a:buClr>
            </a:pPr>
            <a:endParaRPr lang="en-GB" sz="2800" b="1" dirty="0"/>
          </a:p>
          <a:p>
            <a:pPr algn="r">
              <a:buClr>
                <a:srgbClr val="00ABB5"/>
              </a:buClr>
            </a:pPr>
            <a:r>
              <a:rPr lang="en-GB" dirty="0">
                <a:solidFill>
                  <a:srgbClr val="00ABB5"/>
                </a:solidFill>
              </a:rPr>
              <a:t>Building the Curriculum 1</a:t>
            </a:r>
          </a:p>
          <a:p>
            <a:pPr marL="342900" indent="-342900">
              <a:buClr>
                <a:srgbClr val="00ABB5"/>
              </a:buClr>
              <a:buFont typeface="Arial" panose="020B0604020202020204" pitchFamily="34" charset="0"/>
              <a:buChar char="•"/>
            </a:pPr>
            <a:endParaRPr lang="en-GB" b="1" dirty="0"/>
          </a:p>
        </p:txBody>
      </p:sp>
      <p:pic>
        <p:nvPicPr>
          <p:cNvPr id="5" name="Picture 4" descr="Screen Clippi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58633" y="315308"/>
            <a:ext cx="3998589" cy="5658048"/>
          </a:xfrm>
          <a:prstGeom prst="rect">
            <a:avLst/>
          </a:prstGeom>
          <a:effectLst>
            <a:outerShdw blurRad="152400" sx="102000" sy="102000" algn="ctr" rotWithShape="0">
              <a:schemeClr val="bg1">
                <a:lumMod val="75000"/>
                <a:alpha val="38000"/>
              </a:schemeClr>
            </a:outerShdw>
          </a:effectLst>
        </p:spPr>
      </p:pic>
    </p:spTree>
    <p:extLst>
      <p:ext uri="{BB962C8B-B14F-4D97-AF65-F5344CB8AC3E}">
        <p14:creationId xmlns:p14="http://schemas.microsoft.com/office/powerpoint/2010/main" val="6111115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ABB5"/>
                </a:solidFill>
              </a:rPr>
              <a:t>Multiplying Skills, Adding Value</a:t>
            </a:r>
          </a:p>
        </p:txBody>
      </p:sp>
      <p:sp>
        <p:nvSpPr>
          <p:cNvPr id="3" name="Content Placeholder 2"/>
          <p:cNvSpPr>
            <a:spLocks noGrp="1"/>
          </p:cNvSpPr>
          <p:nvPr>
            <p:ph idx="1"/>
          </p:nvPr>
        </p:nvSpPr>
        <p:spPr>
          <a:xfrm>
            <a:off x="685801" y="1388125"/>
            <a:ext cx="5410199" cy="4201463"/>
          </a:xfrm>
        </p:spPr>
        <p:txBody>
          <a:bodyPr/>
          <a:lstStyle/>
          <a:p>
            <a:pPr>
              <a:buClr>
                <a:srgbClr val="00ABB5"/>
              </a:buClr>
            </a:pPr>
            <a:r>
              <a:rPr lang="en-GB" dirty="0" smtClean="0">
                <a:solidFill>
                  <a:srgbClr val="025EA9"/>
                </a:solidFill>
                <a:hlinkClick r:id="rId3">
                  <a:extLst>
                    <a:ext uri="{A12FA001-AC4F-418D-AE19-62706E023703}">
                      <ahyp:hlinkClr xmlns="" xmlns:ahyp="http://schemas.microsoft.com/office/drawing/2018/hyperlinkcolor" val="tx"/>
                    </a:ext>
                  </a:extLst>
                </a:hlinkClick>
              </a:rPr>
              <a:t>Making </a:t>
            </a:r>
            <a:r>
              <a:rPr lang="en-GB" dirty="0">
                <a:solidFill>
                  <a:srgbClr val="025EA9"/>
                </a:solidFill>
                <a:hlinkClick r:id="rId3">
                  <a:extLst>
                    <a:ext uri="{A12FA001-AC4F-418D-AE19-62706E023703}">
                      <ahyp:hlinkClr xmlns="" xmlns:ahyp="http://schemas.microsoft.com/office/drawing/2018/hyperlinkcolor" val="tx"/>
                    </a:ext>
                  </a:extLst>
                </a:hlinkClick>
              </a:rPr>
              <a:t>Maths Count (2016) </a:t>
            </a:r>
            <a:r>
              <a:rPr lang="en-GB" dirty="0"/>
              <a:t>set out three important objectives.</a:t>
            </a:r>
          </a:p>
          <a:p>
            <a:pPr marL="342900" lvl="0" indent="-342900">
              <a:buFont typeface="Arial" panose="020B0604020202020204" pitchFamily="34" charset="0"/>
              <a:buChar char="•"/>
            </a:pPr>
            <a:r>
              <a:rPr lang="en-GB" dirty="0"/>
              <a:t>transforming public attitudes</a:t>
            </a:r>
          </a:p>
          <a:p>
            <a:pPr marL="342900" lvl="0" indent="-342900">
              <a:buFont typeface="Arial" panose="020B0604020202020204" pitchFamily="34" charset="0"/>
              <a:buChar char="•"/>
            </a:pPr>
            <a:r>
              <a:rPr lang="en-GB" dirty="0"/>
              <a:t>improving confidence and fluency in maths; and</a:t>
            </a:r>
          </a:p>
          <a:p>
            <a:pPr marL="342900" lvl="0" indent="-342900">
              <a:buFont typeface="Arial" panose="020B0604020202020204" pitchFamily="34" charset="0"/>
              <a:buChar char="•"/>
            </a:pPr>
            <a:r>
              <a:rPr lang="en-GB" dirty="0"/>
              <a:t>promoting the value of maths for every career</a:t>
            </a:r>
          </a:p>
          <a:p>
            <a:pPr marL="342900" indent="-342900">
              <a:buClr>
                <a:srgbClr val="00ABB5"/>
              </a:buClr>
              <a:buFont typeface="Arial" panose="020B0604020202020204" pitchFamily="34" charset="0"/>
              <a:buChar char="•"/>
            </a:pPr>
            <a:endParaRPr lang="en-GB" b="1" dirty="0"/>
          </a:p>
        </p:txBody>
      </p:sp>
      <p:pic>
        <p:nvPicPr>
          <p:cNvPr id="4" name="Picture 3" descr="Screen Clippi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58636" y="466162"/>
            <a:ext cx="3962400" cy="5622657"/>
          </a:xfrm>
          <a:prstGeom prst="rect">
            <a:avLst/>
          </a:prstGeom>
          <a:effectLst>
            <a:outerShdw blurRad="152400" sx="102000" sy="102000" algn="ctr" rotWithShape="0">
              <a:schemeClr val="bg1">
                <a:lumMod val="75000"/>
                <a:alpha val="38000"/>
              </a:schemeClr>
            </a:outerShdw>
          </a:effectLst>
        </p:spPr>
      </p:pic>
    </p:spTree>
    <p:extLst>
      <p:ext uri="{BB962C8B-B14F-4D97-AF65-F5344CB8AC3E}">
        <p14:creationId xmlns:p14="http://schemas.microsoft.com/office/powerpoint/2010/main" val="25882554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Recommendation 5 of MMC (2016)</a:t>
            </a:r>
          </a:p>
        </p:txBody>
      </p:sp>
      <p:sp>
        <p:nvSpPr>
          <p:cNvPr id="7" name="Content Placeholder 6"/>
          <p:cNvSpPr>
            <a:spLocks noGrp="1"/>
          </p:cNvSpPr>
          <p:nvPr>
            <p:ph idx="1"/>
          </p:nvPr>
        </p:nvSpPr>
        <p:spPr>
          <a:xfrm>
            <a:off x="6096000" y="1778841"/>
            <a:ext cx="5410200" cy="3227294"/>
          </a:xfrm>
        </p:spPr>
        <p:txBody>
          <a:bodyPr/>
          <a:lstStyle/>
          <a:p>
            <a:r>
              <a:rPr lang="en-GB" sz="2800" i="1" dirty="0"/>
              <a:t>Education Scotland should evaluate the quality of children’s and young people’s learning experiences and attainment in maths and share examples of practice.</a:t>
            </a:r>
          </a:p>
          <a:p>
            <a:endParaRPr lang="en-GB" dirty="0"/>
          </a:p>
          <a:p>
            <a:pPr algn="r"/>
            <a:r>
              <a:rPr lang="en-GB" sz="1800" dirty="0">
                <a:solidFill>
                  <a:srgbClr val="025EA9"/>
                </a:solidFill>
              </a:rPr>
              <a:t>P17 Final report of the making</a:t>
            </a:r>
          </a:p>
          <a:p>
            <a:pPr algn="r"/>
            <a:r>
              <a:rPr lang="en-GB" sz="1800" dirty="0">
                <a:solidFill>
                  <a:srgbClr val="025EA9"/>
                </a:solidFill>
              </a:rPr>
              <a:t>maths count group, 2016</a:t>
            </a:r>
          </a:p>
          <a:p>
            <a:endParaRPr lang="en-GB" dirty="0"/>
          </a:p>
        </p:txBody>
      </p:sp>
      <p:sp>
        <p:nvSpPr>
          <p:cNvPr id="2" name="Oval 1">
            <a:extLst>
              <a:ext uri="{FF2B5EF4-FFF2-40B4-BE49-F238E27FC236}">
                <a16:creationId xmlns:a16="http://schemas.microsoft.com/office/drawing/2014/main" id="{B3B41EDC-F34C-8F4A-91CC-EA7611DA095C}"/>
              </a:ext>
            </a:extLst>
          </p:cNvPr>
          <p:cNvSpPr/>
          <p:nvPr/>
        </p:nvSpPr>
        <p:spPr>
          <a:xfrm>
            <a:off x="1088541" y="1592288"/>
            <a:ext cx="3600400" cy="3600400"/>
          </a:xfrm>
          <a:prstGeom prst="ellipse">
            <a:avLst/>
          </a:prstGeom>
          <a:solidFill>
            <a:srgbClr val="025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B5085517-7AE4-A64D-889B-F40971EED66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1675279" y="2146251"/>
            <a:ext cx="2492474" cy="2492474"/>
          </a:xfrm>
          <a:prstGeom prst="rect">
            <a:avLst/>
          </a:prstGeom>
        </p:spPr>
      </p:pic>
    </p:spTree>
    <p:extLst>
      <p:ext uri="{BB962C8B-B14F-4D97-AF65-F5344CB8AC3E}">
        <p14:creationId xmlns:p14="http://schemas.microsoft.com/office/powerpoint/2010/main" val="2750306997"/>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solidFill>
                  <a:srgbClr val="00ABB5"/>
                </a:solidFill>
              </a:rPr>
              <a:t>Multiplying Skills, Adding Value</a:t>
            </a:r>
            <a:endParaRPr lang="en-GB" dirty="0">
              <a:solidFill>
                <a:srgbClr val="00ABB5"/>
              </a:solidFill>
            </a:endParaRPr>
          </a:p>
        </p:txBody>
      </p:sp>
      <p:sp>
        <p:nvSpPr>
          <p:cNvPr id="3" name="Content Placeholder 2"/>
          <p:cNvSpPr>
            <a:spLocks noGrp="1"/>
          </p:cNvSpPr>
          <p:nvPr>
            <p:ph idx="1"/>
          </p:nvPr>
        </p:nvSpPr>
        <p:spPr>
          <a:xfrm>
            <a:off x="3328988" y="1388125"/>
            <a:ext cx="8174735" cy="4201463"/>
          </a:xfrm>
        </p:spPr>
        <p:txBody>
          <a:bodyPr/>
          <a:lstStyle/>
          <a:p>
            <a:pPr>
              <a:buClr>
                <a:srgbClr val="00ABB5"/>
              </a:buClr>
            </a:pPr>
            <a:r>
              <a:rPr lang="en-GB" sz="2800" i="1" dirty="0"/>
              <a:t>“The report hopes to speak, clearly, to every stakeholder with an interest in mathematics, helping to identify their roles – your roles – in this important national work. Numeracy and mathematics are important to us all.” </a:t>
            </a:r>
          </a:p>
          <a:p>
            <a:pPr algn="r">
              <a:buClr>
                <a:srgbClr val="00ABB5"/>
              </a:buClr>
            </a:pPr>
            <a:endParaRPr lang="en-GB" sz="2000" dirty="0">
              <a:solidFill>
                <a:srgbClr val="00ABB5"/>
              </a:solidFill>
            </a:endParaRPr>
          </a:p>
          <a:p>
            <a:pPr algn="r">
              <a:buClr>
                <a:srgbClr val="00ABB5"/>
              </a:buClr>
            </a:pPr>
            <a:r>
              <a:rPr lang="en-GB" sz="2000" dirty="0">
                <a:solidFill>
                  <a:srgbClr val="00ABB5"/>
                </a:solidFill>
              </a:rPr>
              <a:t>Gayle Gorman - HM Chief Inspector of Education</a:t>
            </a:r>
          </a:p>
          <a:p>
            <a:pPr marL="342900" indent="-342900">
              <a:buClr>
                <a:srgbClr val="00ABB5"/>
              </a:buClr>
              <a:buFont typeface="Arial" panose="020B0604020202020204" pitchFamily="34" charset="0"/>
              <a:buChar char="•"/>
            </a:pPr>
            <a:endParaRPr lang="en-GB" sz="2400" dirty="0"/>
          </a:p>
          <a:p>
            <a:pPr marL="342900" indent="-342900">
              <a:buClr>
                <a:srgbClr val="00ABB5"/>
              </a:buClr>
              <a:buFont typeface="Arial" panose="020B0604020202020204" pitchFamily="34" charset="0"/>
              <a:buChar char="•"/>
            </a:pPr>
            <a:endParaRPr lang="en-GB" dirty="0"/>
          </a:p>
          <a:p>
            <a:pPr marL="342900" indent="-342900">
              <a:buClr>
                <a:srgbClr val="00ABB5"/>
              </a:buClr>
              <a:buFont typeface="Arial" panose="020B0604020202020204" pitchFamily="34" charset="0"/>
              <a:buChar char="•"/>
            </a:pPr>
            <a:endParaRPr lang="en-GB" b="1" dirty="0"/>
          </a:p>
          <a:p>
            <a:pPr marL="342900" indent="-342900">
              <a:buClr>
                <a:srgbClr val="00ABB5"/>
              </a:buClr>
              <a:buFont typeface="Arial" panose="020B0604020202020204" pitchFamily="34" charset="0"/>
              <a:buChar char="•"/>
            </a:pPr>
            <a:endParaRPr lang="en-GB" b="1" dirty="0"/>
          </a:p>
        </p:txBody>
      </p:sp>
      <p:sp>
        <p:nvSpPr>
          <p:cNvPr id="4" name="Content Placeholder 3"/>
          <p:cNvSpPr>
            <a:spLocks noGrp="1"/>
          </p:cNvSpPr>
          <p:nvPr>
            <p:ph sz="half" idx="4294967295"/>
          </p:nvPr>
        </p:nvSpPr>
        <p:spPr>
          <a:xfrm>
            <a:off x="3443289" y="5130800"/>
            <a:ext cx="8000999" cy="950912"/>
          </a:xfrm>
        </p:spPr>
        <p:txBody>
          <a:bodyPr lIns="0" tIns="0" rIns="0" bIns="0" numCol="2"/>
          <a:lstStyle/>
          <a:p>
            <a:pPr marL="193675" indent="-158750">
              <a:buClr>
                <a:srgbClr val="00ABB5"/>
              </a:buClr>
              <a:buFont typeface="Arial" panose="020B0604020202020204" pitchFamily="34" charset="0"/>
              <a:buChar char="•"/>
            </a:pPr>
            <a:r>
              <a:rPr lang="en-GB" sz="2200" dirty="0"/>
              <a:t>Published (December 2019)</a:t>
            </a:r>
          </a:p>
          <a:p>
            <a:pPr marL="193675" indent="-158750">
              <a:buClr>
                <a:srgbClr val="00ABB5"/>
              </a:buClr>
              <a:buFont typeface="Arial" panose="020B0604020202020204" pitchFamily="34" charset="0"/>
              <a:buChar char="•"/>
            </a:pPr>
            <a:r>
              <a:rPr lang="en-GB" sz="2200" dirty="0"/>
              <a:t>Executive summary</a:t>
            </a:r>
          </a:p>
          <a:p>
            <a:pPr marL="193675" indent="-158750">
              <a:buClr>
                <a:srgbClr val="00ABB5"/>
              </a:buClr>
              <a:buFont typeface="Arial" panose="020B0604020202020204" pitchFamily="34" charset="0"/>
              <a:buChar char="•"/>
            </a:pPr>
            <a:endParaRPr lang="en-GB" sz="2200" dirty="0"/>
          </a:p>
          <a:p>
            <a:pPr marL="193675" indent="-158750">
              <a:buClr>
                <a:srgbClr val="00ABB5"/>
              </a:buClr>
              <a:buFont typeface="Arial" panose="020B0604020202020204" pitchFamily="34" charset="0"/>
              <a:buChar char="•"/>
            </a:pPr>
            <a:r>
              <a:rPr lang="en-GB" sz="2200" dirty="0"/>
              <a:t>Full report</a:t>
            </a:r>
          </a:p>
          <a:p>
            <a:pPr marL="193675" indent="-158750">
              <a:buClr>
                <a:srgbClr val="00ABB5"/>
              </a:buClr>
              <a:buFont typeface="Arial" panose="020B0604020202020204" pitchFamily="34" charset="0"/>
              <a:buChar char="•"/>
            </a:pPr>
            <a:r>
              <a:rPr lang="en-GB" sz="2200" dirty="0"/>
              <a:t>Comments and Cameos </a:t>
            </a:r>
          </a:p>
          <a:p>
            <a:pPr marL="193675" indent="-158750">
              <a:buFont typeface="Arial" panose="020B0604020202020204" pitchFamily="34" charset="0"/>
              <a:buChar char="•"/>
            </a:pPr>
            <a:endParaRPr lang="en-GB" sz="2200" dirty="0"/>
          </a:p>
        </p:txBody>
      </p:sp>
      <p:pic>
        <p:nvPicPr>
          <p:cNvPr id="6" name="Picture 5">
            <a:extLst>
              <a:ext uri="{FF2B5EF4-FFF2-40B4-BE49-F238E27FC236}">
                <a16:creationId xmlns:a16="http://schemas.microsoft.com/office/drawing/2014/main" id="{1E3590AE-B2B3-A94C-8C17-07ACA11488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6981"/>
          <a:stretch/>
        </p:blipFill>
        <p:spPr>
          <a:xfrm>
            <a:off x="701113" y="1530626"/>
            <a:ext cx="2403764" cy="4329304"/>
          </a:xfrm>
          <a:prstGeom prst="rect">
            <a:avLst/>
          </a:prstGeom>
        </p:spPr>
      </p:pic>
      <p:cxnSp>
        <p:nvCxnSpPr>
          <p:cNvPr id="9" name="Straight Connector 8">
            <a:extLst>
              <a:ext uri="{FF2B5EF4-FFF2-40B4-BE49-F238E27FC236}">
                <a16:creationId xmlns:a16="http://schemas.microsoft.com/office/drawing/2014/main" id="{D78D96DC-F7A9-7C4F-B5D3-531FF3A429B5}"/>
              </a:ext>
            </a:extLst>
          </p:cNvPr>
          <p:cNvCxnSpPr/>
          <p:nvPr/>
        </p:nvCxnSpPr>
        <p:spPr>
          <a:xfrm>
            <a:off x="3429000" y="4672013"/>
            <a:ext cx="8029575"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6262356"/>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Multiplying Skills, Adding Value</a:t>
            </a:r>
            <a:endParaRPr lang="en-GB" dirty="0">
              <a:solidFill>
                <a:srgbClr val="00ABB5"/>
              </a:solidFill>
            </a:endParaRPr>
          </a:p>
        </p:txBody>
      </p:sp>
      <p:sp>
        <p:nvSpPr>
          <p:cNvPr id="3" name="Content Placeholder 2"/>
          <p:cNvSpPr>
            <a:spLocks noGrp="1"/>
          </p:cNvSpPr>
          <p:nvPr>
            <p:ph idx="1"/>
          </p:nvPr>
        </p:nvSpPr>
        <p:spPr>
          <a:xfrm>
            <a:off x="685800" y="1388125"/>
            <a:ext cx="7561729" cy="4201463"/>
          </a:xfrm>
        </p:spPr>
        <p:txBody>
          <a:bodyPr/>
          <a:lstStyle/>
          <a:p>
            <a:pPr>
              <a:buClr>
                <a:srgbClr val="00ABB5"/>
              </a:buClr>
            </a:pPr>
            <a:r>
              <a:rPr lang="en-GB" sz="2800" i="1" dirty="0"/>
              <a:t>Evidence gathered from fieldwork and wider scrutiny activities</a:t>
            </a:r>
          </a:p>
          <a:p>
            <a:pPr marL="342900" indent="-342900">
              <a:buClr>
                <a:srgbClr val="00ABB5"/>
              </a:buClr>
              <a:buFont typeface="Arial" panose="020B0604020202020204" pitchFamily="34" charset="0"/>
              <a:buChar char="•"/>
            </a:pPr>
            <a:r>
              <a:rPr lang="en-GB" dirty="0"/>
              <a:t>40 centres and schools, across the 32 local authorities visited January 2019 to June 2019</a:t>
            </a:r>
          </a:p>
          <a:p>
            <a:pPr marL="342900" indent="-342900">
              <a:buClr>
                <a:srgbClr val="00ABB5"/>
              </a:buClr>
              <a:buFont typeface="Arial" panose="020B0604020202020204" pitchFamily="34" charset="0"/>
              <a:buChar char="•"/>
            </a:pPr>
            <a:r>
              <a:rPr lang="en-GB" dirty="0" smtClean="0"/>
              <a:t>Discussions </a:t>
            </a:r>
            <a:r>
              <a:rPr lang="en-GB" dirty="0"/>
              <a:t>with </a:t>
            </a:r>
            <a:r>
              <a:rPr lang="en-GB" dirty="0" err="1" smtClean="0"/>
              <a:t>headteachers</a:t>
            </a:r>
            <a:r>
              <a:rPr lang="en-GB" dirty="0"/>
              <a:t>, curriculum leads, class teachers, children and young people and other stakeholders</a:t>
            </a:r>
          </a:p>
          <a:p>
            <a:pPr marL="342900" indent="-342900">
              <a:buClr>
                <a:srgbClr val="00ABB5"/>
              </a:buClr>
              <a:buFont typeface="Arial" panose="020B0604020202020204" pitchFamily="34" charset="0"/>
              <a:buChar char="•"/>
            </a:pPr>
            <a:r>
              <a:rPr lang="en-GB" dirty="0"/>
              <a:t>Observations of learning</a:t>
            </a:r>
          </a:p>
          <a:p>
            <a:pPr marL="342900" indent="-342900">
              <a:buClr>
                <a:srgbClr val="00ABB5"/>
              </a:buClr>
              <a:buFont typeface="Arial" panose="020B0604020202020204" pitchFamily="34" charset="0"/>
              <a:buChar char="•"/>
            </a:pPr>
            <a:r>
              <a:rPr lang="en-GB" dirty="0"/>
              <a:t>Wider HMI evidence from scrutiny activities including </a:t>
            </a:r>
            <a:r>
              <a:rPr lang="en-GB" dirty="0" smtClean="0"/>
              <a:t>school </a:t>
            </a:r>
            <a:r>
              <a:rPr lang="en-GB" dirty="0"/>
              <a:t>inspection programme</a:t>
            </a:r>
          </a:p>
          <a:p>
            <a:pPr>
              <a:buClr>
                <a:srgbClr val="00ABB5"/>
              </a:buClr>
            </a:pPr>
            <a:endParaRPr lang="en-GB" sz="2400" dirty="0"/>
          </a:p>
          <a:p>
            <a:pPr>
              <a:buClr>
                <a:srgbClr val="00ABB5"/>
              </a:buClr>
            </a:pPr>
            <a:endParaRPr lang="en-GB" dirty="0"/>
          </a:p>
          <a:p>
            <a:pPr>
              <a:buClr>
                <a:srgbClr val="00ABB5"/>
              </a:buClr>
            </a:pPr>
            <a:endParaRPr lang="en-GB" dirty="0"/>
          </a:p>
          <a:p>
            <a:pPr>
              <a:buClr>
                <a:srgbClr val="00ABB5"/>
              </a:buClr>
            </a:pPr>
            <a:endParaRPr lang="en-GB" b="1" dirty="0"/>
          </a:p>
        </p:txBody>
      </p:sp>
      <p:pic>
        <p:nvPicPr>
          <p:cNvPr id="5" name="Picture 4">
            <a:extLst>
              <a:ext uri="{FF2B5EF4-FFF2-40B4-BE49-F238E27FC236}">
                <a16:creationId xmlns:a16="http://schemas.microsoft.com/office/drawing/2014/main" id="{63590CFC-39B0-0F49-AC1F-D1977BC1B3B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090"/>
          <a:stretch/>
        </p:blipFill>
        <p:spPr>
          <a:xfrm>
            <a:off x="9133814" y="1271854"/>
            <a:ext cx="2375699" cy="4241267"/>
          </a:xfrm>
          <a:prstGeom prst="rect">
            <a:avLst/>
          </a:prstGeom>
        </p:spPr>
      </p:pic>
    </p:spTree>
    <p:extLst>
      <p:ext uri="{BB962C8B-B14F-4D97-AF65-F5344CB8AC3E}">
        <p14:creationId xmlns:p14="http://schemas.microsoft.com/office/powerpoint/2010/main" val="2257916853"/>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Multiplying Skills, Adding Value</a:t>
            </a:r>
            <a:endParaRPr lang="en-GB" dirty="0">
              <a:solidFill>
                <a:srgbClr val="00ABB5"/>
              </a:solidFill>
            </a:endParaRPr>
          </a:p>
        </p:txBody>
      </p:sp>
      <p:sp>
        <p:nvSpPr>
          <p:cNvPr id="3" name="Content Placeholder 2"/>
          <p:cNvSpPr>
            <a:spLocks noGrp="1"/>
          </p:cNvSpPr>
          <p:nvPr>
            <p:ph idx="1"/>
          </p:nvPr>
        </p:nvSpPr>
        <p:spPr>
          <a:xfrm>
            <a:off x="685801" y="1388125"/>
            <a:ext cx="7488382" cy="4527766"/>
          </a:xfrm>
        </p:spPr>
        <p:txBody>
          <a:bodyPr/>
          <a:lstStyle/>
          <a:p>
            <a:r>
              <a:rPr lang="en-GB" sz="2800" i="1" dirty="0"/>
              <a:t>We hope and intend that this </a:t>
            </a:r>
            <a:r>
              <a:rPr lang="en-GB" sz="2800" i="1" dirty="0" smtClean="0"/>
              <a:t>report: </a:t>
            </a:r>
          </a:p>
          <a:p>
            <a:pPr marL="342900" indent="-342900">
              <a:buClr>
                <a:srgbClr val="00ABB5"/>
              </a:buClr>
              <a:buFont typeface="Arial" panose="020B0604020202020204" pitchFamily="34" charset="0"/>
              <a:buChar char="•"/>
            </a:pPr>
            <a:r>
              <a:rPr lang="en-GB" dirty="0" smtClean="0"/>
              <a:t>builds </a:t>
            </a:r>
            <a:r>
              <a:rPr lang="en-GB" dirty="0"/>
              <a:t>on </a:t>
            </a:r>
            <a:r>
              <a:rPr lang="en-GB" dirty="0" smtClean="0"/>
              <a:t>the recommendations </a:t>
            </a:r>
            <a:r>
              <a:rPr lang="en-GB" dirty="0"/>
              <a:t>of </a:t>
            </a:r>
            <a:r>
              <a:rPr lang="en-GB" dirty="0" smtClean="0"/>
              <a:t>Making Maths Count (MMC)</a:t>
            </a:r>
          </a:p>
          <a:p>
            <a:pPr marL="342900" indent="-342900">
              <a:buClr>
                <a:srgbClr val="00ABB5"/>
              </a:buClr>
              <a:buFont typeface="Arial" panose="020B0604020202020204" pitchFamily="34" charset="0"/>
              <a:buChar char="•"/>
            </a:pPr>
            <a:r>
              <a:rPr lang="en-GB" dirty="0" smtClean="0"/>
              <a:t>takes forward </a:t>
            </a:r>
            <a:r>
              <a:rPr lang="en-GB" dirty="0"/>
              <a:t>the MMC idea of a “maths-positive nation</a:t>
            </a:r>
            <a:r>
              <a:rPr lang="en-GB" dirty="0" smtClean="0"/>
              <a:t>” </a:t>
            </a:r>
            <a:endParaRPr lang="en-GB" dirty="0"/>
          </a:p>
          <a:p>
            <a:pPr marL="342900" indent="-342900">
              <a:buClr>
                <a:srgbClr val="00ABB5"/>
              </a:buClr>
              <a:buFont typeface="Arial" panose="020B0604020202020204" pitchFamily="34" charset="0"/>
              <a:buChar char="•"/>
            </a:pPr>
            <a:r>
              <a:rPr lang="en-GB" dirty="0" smtClean="0"/>
              <a:t>celebrates </a:t>
            </a:r>
            <a:r>
              <a:rPr lang="en-GB" dirty="0"/>
              <a:t>success </a:t>
            </a:r>
            <a:r>
              <a:rPr lang="en-GB" dirty="0" smtClean="0"/>
              <a:t>where that </a:t>
            </a:r>
            <a:r>
              <a:rPr lang="en-GB" dirty="0"/>
              <a:t>is due, providing direction where work </a:t>
            </a:r>
            <a:r>
              <a:rPr lang="en-GB" dirty="0" smtClean="0"/>
              <a:t>remains to </a:t>
            </a:r>
            <a:r>
              <a:rPr lang="en-GB" dirty="0"/>
              <a:t>be </a:t>
            </a:r>
            <a:r>
              <a:rPr lang="en-GB" dirty="0" smtClean="0"/>
              <a:t>done</a:t>
            </a:r>
          </a:p>
          <a:p>
            <a:pPr marL="342900" indent="-342900">
              <a:buClr>
                <a:srgbClr val="00ABB5"/>
              </a:buClr>
              <a:buFont typeface="Arial" panose="020B0604020202020204" pitchFamily="34" charset="0"/>
              <a:buChar char="•"/>
            </a:pPr>
            <a:r>
              <a:rPr lang="en-GB" dirty="0" smtClean="0"/>
              <a:t>adds </a:t>
            </a:r>
            <a:r>
              <a:rPr lang="en-GB" dirty="0"/>
              <a:t>momentum to improvements in </a:t>
            </a:r>
            <a:r>
              <a:rPr lang="en-GB" dirty="0" smtClean="0"/>
              <a:t>Scotland’s early learning and </a:t>
            </a:r>
            <a:r>
              <a:rPr lang="en-GB" dirty="0"/>
              <a:t>childcare settings and schools.</a:t>
            </a:r>
          </a:p>
          <a:p>
            <a:pPr>
              <a:buClr>
                <a:srgbClr val="00ABB5"/>
              </a:buClr>
            </a:pPr>
            <a:endParaRPr lang="en-GB" dirty="0"/>
          </a:p>
          <a:p>
            <a:pPr>
              <a:buClr>
                <a:srgbClr val="00ABB5"/>
              </a:buClr>
            </a:pPr>
            <a:endParaRPr lang="en-GB" b="1" dirty="0"/>
          </a:p>
        </p:txBody>
      </p:sp>
      <p:pic>
        <p:nvPicPr>
          <p:cNvPr id="5" name="Picture 4"/>
          <p:cNvPicPr/>
          <p:nvPr/>
        </p:nvPicPr>
        <p:blipFill rotWithShape="1">
          <a:blip r:embed="rId3" cstate="email">
            <a:extLst>
              <a:ext uri="{28A0092B-C50C-407E-A947-70E740481C1C}">
                <a14:useLocalDpi xmlns:a14="http://schemas.microsoft.com/office/drawing/2010/main"/>
              </a:ext>
            </a:extLst>
          </a:blip>
          <a:srcRect/>
          <a:stretch/>
        </p:blipFill>
        <p:spPr bwMode="auto">
          <a:xfrm>
            <a:off x="8379091" y="676925"/>
            <a:ext cx="3124632" cy="49126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80649536"/>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Powerpoint_templat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CDC23D987C44B816AEEDA25B50CC4" ma:contentTypeVersion="0" ma:contentTypeDescription="Create a new document." ma:contentTypeScope="" ma:versionID="b6878043c1e9ea6bb1d8ccfc5647808f">
  <xsd:schema xmlns:xsd="http://www.w3.org/2001/XMLSchema" xmlns:xs="http://www.w3.org/2001/XMLSchema" xmlns:p="http://schemas.microsoft.com/office/2006/metadata/properties" targetNamespace="http://schemas.microsoft.com/office/2006/metadata/properties" ma:root="true" ma:fieldsID="6c96ba11fc0b0f11135d6dc28d8a2ff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75B553-2AE0-4B0C-913C-4B15DEBD22D7}">
  <ds:schemaRefs>
    <ds:schemaRef ds:uri="http://schemas.microsoft.com/sharepoint/v3/contenttype/forms"/>
  </ds:schemaRefs>
</ds:datastoreItem>
</file>

<file path=customXml/itemProps2.xml><?xml version="1.0" encoding="utf-8"?>
<ds:datastoreItem xmlns:ds="http://schemas.openxmlformats.org/officeDocument/2006/customXml" ds:itemID="{D7967039-C71A-4B84-9858-0728C216CC08}">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4F62884D-D5C0-450B-A88F-C4FBAB0CDE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ES PP Template</Template>
  <TotalTime>1978</TotalTime>
  <Words>2484</Words>
  <Application>Microsoft Office PowerPoint</Application>
  <PresentationFormat>Widescreen</PresentationFormat>
  <Paragraphs>213</Paragraphs>
  <Slides>33</Slides>
  <Notes>32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Arial Bold</vt:lpstr>
      <vt:lpstr>Calibri</vt:lpstr>
      <vt:lpstr>Lato</vt:lpstr>
      <vt:lpstr>Lucida Grande</vt:lpstr>
      <vt:lpstr>ＭＳ 明朝</vt:lpstr>
      <vt:lpstr>Times New Roman</vt:lpstr>
      <vt:lpstr>Wingdings</vt:lpstr>
      <vt:lpstr>Powerpoint_template</vt:lpstr>
      <vt:lpstr>PowerPoint Presentation</vt:lpstr>
      <vt:lpstr>Purpose of Scrutiny </vt:lpstr>
      <vt:lpstr>National thematic inspections </vt:lpstr>
      <vt:lpstr>Multiplying Skills, Adding Value</vt:lpstr>
      <vt:lpstr>Multiplying Skills, Adding Value</vt:lpstr>
      <vt:lpstr>Recommendation 5 of MMC (2016)</vt:lpstr>
      <vt:lpstr>Multiplying Skills, Adding Value</vt:lpstr>
      <vt:lpstr>Multiplying Skills, Adding Value</vt:lpstr>
      <vt:lpstr>Multiplying Skills, Adding Value</vt:lpstr>
      <vt:lpstr>Numeracy and mathematics - Findings</vt:lpstr>
      <vt:lpstr>Curriculum</vt:lpstr>
      <vt:lpstr>Curriculum </vt:lpstr>
      <vt:lpstr>Curriculum</vt:lpstr>
      <vt:lpstr>Curriculum </vt:lpstr>
      <vt:lpstr>Curriculum </vt:lpstr>
      <vt:lpstr>Comments and Cameos </vt:lpstr>
      <vt:lpstr>Reflective Questions</vt:lpstr>
      <vt:lpstr>Learning and teaching   </vt:lpstr>
      <vt:lpstr>Learning and teaching </vt:lpstr>
      <vt:lpstr>Learning and teaching  </vt:lpstr>
      <vt:lpstr>Attainment and achievement   </vt:lpstr>
      <vt:lpstr>Attainment and achievement   </vt:lpstr>
      <vt:lpstr>Comments and Cameos </vt:lpstr>
      <vt:lpstr>Reflective Questions</vt:lpstr>
      <vt:lpstr>Reflective Questions</vt:lpstr>
      <vt:lpstr>Attainment and achievement   </vt:lpstr>
      <vt:lpstr>Attainment and achievement   </vt:lpstr>
      <vt:lpstr>Attainment and achievement  </vt:lpstr>
      <vt:lpstr>Attainment and achievement   </vt:lpstr>
      <vt:lpstr>Attainment and achievement    </vt:lpstr>
      <vt:lpstr>Comments and Cameos </vt:lpstr>
      <vt:lpstr>Reflective Questions</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Multiplying skills, adding value</dc:title>
  <dc:creator>Geddes W (Bill)</dc:creator>
  <cp:keywords>Numeracy and mathematics for Scotland’s learners</cp:keywords>
  <cp:lastModifiedBy>Stevenson J (Jeremy)</cp:lastModifiedBy>
  <cp:revision>111</cp:revision>
  <cp:lastPrinted>2019-12-18T08:24:26Z</cp:lastPrinted>
  <dcterms:created xsi:type="dcterms:W3CDTF">2018-09-03T12:29:01Z</dcterms:created>
  <dcterms:modified xsi:type="dcterms:W3CDTF">2020-02-25T15:00:10Z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0x01010079FCDC23D987C44B816AEEDA25B50CC4</vt:lpwstr>
  </property>
  <property fmtid="{D5CDD505-2E9C-101B-9397-08002B2CF9AE}" pid="3" name="_dlc_DocIdItemGuid">
    <vt:lpwstr>c74d0d01-22fa-4460-a599-e806a271597e</vt:lpwstr>
  </property>
  <property fmtid="{D5CDD505-2E9C-101B-9397-08002B2CF9AE}" pid="4" name="Objective-Id">
    <vt:lpwstr>A21498026</vt:lpwstr>
  </property>
  <property fmtid="{D5CDD505-2E9C-101B-9397-08002B2CF9AE}" pid="5" name="Objective-Title">
    <vt:lpwstr>ES PP Template</vt:lpwstr>
  </property>
  <property fmtid="{D5CDD505-2E9C-101B-9397-08002B2CF9AE}" pid="6" name="Objective-Description">
    <vt:lpwstr/>
  </property>
  <property fmtid="{D5CDD505-2E9C-101B-9397-08002B2CF9AE}" pid="7" name="Objective-CreationStamp">
    <vt:filetime>2018-07-03T15:47:23Z</vt:filetime>
  </property>
  <property fmtid="{D5CDD505-2E9C-101B-9397-08002B2CF9AE}" pid="8" name="Objective-IsApproved">
    <vt:bool>false</vt:bool>
  </property>
  <property fmtid="{D5CDD505-2E9C-101B-9397-08002B2CF9AE}" pid="9" name="Objective-IsPublished">
    <vt:bool>false</vt:bool>
  </property>
  <property fmtid="{D5CDD505-2E9C-101B-9397-08002B2CF9AE}" pid="10" name="Objective-DatePublished">
    <vt:lpwstr/>
  </property>
  <property fmtid="{D5CDD505-2E9C-101B-9397-08002B2CF9AE}" pid="11" name="Objective-ModificationStamp">
    <vt:filetime>2018-07-18T13:20:05Z</vt:filetime>
  </property>
  <property fmtid="{D5CDD505-2E9C-101B-9397-08002B2CF9AE}" pid="12" name="Objective-Owner">
    <vt:lpwstr>Gore, Hazel H (Z612349)</vt:lpwstr>
  </property>
  <property fmtid="{D5CDD505-2E9C-101B-9397-08002B2CF9AE}" pid="13" name="Objective-Path">
    <vt:lpwstr>Objective Global Folder:SG File Plan:Administration:Corporate strategy:Communications:General: Communications:Education Scotland: Communications: Branding and Templates: 2016-2021:</vt:lpwstr>
  </property>
  <property fmtid="{D5CDD505-2E9C-101B-9397-08002B2CF9AE}" pid="14" name="Objective-Parent">
    <vt:lpwstr>Education Scotland: Communications: Branding and Templates: 2016-2021</vt:lpwstr>
  </property>
  <property fmtid="{D5CDD505-2E9C-101B-9397-08002B2CF9AE}" pid="15" name="Objective-State">
    <vt:lpwstr>Being Drafted</vt:lpwstr>
  </property>
  <property fmtid="{D5CDD505-2E9C-101B-9397-08002B2CF9AE}" pid="16" name="Objective-VersionId">
    <vt:lpwstr>vA30249846</vt:lpwstr>
  </property>
  <property fmtid="{D5CDD505-2E9C-101B-9397-08002B2CF9AE}" pid="17" name="Objective-Version">
    <vt:lpwstr>0.2</vt:lpwstr>
  </property>
  <property fmtid="{D5CDD505-2E9C-101B-9397-08002B2CF9AE}" pid="18" name="Objective-VersionNumber">
    <vt:r8>2</vt:r8>
  </property>
  <property fmtid="{D5CDD505-2E9C-101B-9397-08002B2CF9AE}" pid="19" name="Objective-VersionComment">
    <vt:lpwstr>Version 2</vt:lpwstr>
  </property>
  <property fmtid="{D5CDD505-2E9C-101B-9397-08002B2CF9AE}" pid="20" name="Objective-FileNumber">
    <vt:lpwstr/>
  </property>
  <property fmtid="{D5CDD505-2E9C-101B-9397-08002B2CF9AE}" pid="21" name="Objective-Classification">
    <vt:lpwstr>[Inherited - OFFICIAL]</vt:lpwstr>
  </property>
  <property fmtid="{D5CDD505-2E9C-101B-9397-08002B2CF9AE}" pid="22" name="Objective-Caveats">
    <vt:lpwstr/>
  </property>
  <property fmtid="{D5CDD505-2E9C-101B-9397-08002B2CF9AE}" pid="23" name="Objective-Connect Creator">
    <vt:lpwstr/>
  </property>
  <property fmtid="{D5CDD505-2E9C-101B-9397-08002B2CF9AE}" pid="24" name="Objective-Date Received">
    <vt:lpwstr/>
  </property>
  <property fmtid="{D5CDD505-2E9C-101B-9397-08002B2CF9AE}" pid="25" name="Objective-Date of Original">
    <vt:lpwstr/>
  </property>
  <property fmtid="{D5CDD505-2E9C-101B-9397-08002B2CF9AE}" pid="26" name="Objective-SG Web Publication - Category">
    <vt:lpwstr/>
  </property>
  <property fmtid="{D5CDD505-2E9C-101B-9397-08002B2CF9AE}" pid="27" name="Objective-SG Web Publication - Category 2 Classification">
    <vt:lpwstr/>
  </property>
  <property fmtid="{D5CDD505-2E9C-101B-9397-08002B2CF9AE}" pid="28" name="Objective-Comment">
    <vt:lpwstr/>
  </property>
  <property fmtid="{D5CDD505-2E9C-101B-9397-08002B2CF9AE}" pid="29" name="Objective-Date of Original [system]">
    <vt:lpwstr/>
  </property>
  <property fmtid="{D5CDD505-2E9C-101B-9397-08002B2CF9AE}" pid="30" name="Objective-Date Received [system]">
    <vt:lpwstr/>
  </property>
  <property fmtid="{D5CDD505-2E9C-101B-9397-08002B2CF9AE}" pid="31" name="Objective-SG Web Publication - Category [system]">
    <vt:lpwstr/>
  </property>
  <property fmtid="{D5CDD505-2E9C-101B-9397-08002B2CF9AE}" pid="32" name="Objective-SG Web Publication - Category 2 Classification [system]">
    <vt:lpwstr/>
  </property>
  <property fmtid="{D5CDD505-2E9C-101B-9397-08002B2CF9AE}" pid="33" name="Objective-Connect Creator [system]">
    <vt:lpwstr/>
  </property>
</Properties>
</file>