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handoutMasterIdLst>
    <p:handoutMasterId r:id="rId33"/>
  </p:handoutMasterIdLst>
  <p:sldIdLst>
    <p:sldId id="299" r:id="rId5"/>
    <p:sldId id="270" r:id="rId6"/>
    <p:sldId id="272" r:id="rId7"/>
    <p:sldId id="300" r:id="rId8"/>
    <p:sldId id="273" r:id="rId9"/>
    <p:sldId id="276" r:id="rId10"/>
    <p:sldId id="277" r:id="rId11"/>
    <p:sldId id="274" r:id="rId12"/>
    <p:sldId id="278" r:id="rId13"/>
    <p:sldId id="275" r:id="rId14"/>
    <p:sldId id="279" r:id="rId15"/>
    <p:sldId id="280" r:id="rId16"/>
    <p:sldId id="281" r:id="rId17"/>
    <p:sldId id="282" r:id="rId18"/>
    <p:sldId id="301" r:id="rId19"/>
    <p:sldId id="283" r:id="rId20"/>
    <p:sldId id="284" r:id="rId21"/>
    <p:sldId id="285" r:id="rId22"/>
    <p:sldId id="292" r:id="rId23"/>
    <p:sldId id="286" r:id="rId24"/>
    <p:sldId id="293" r:id="rId25"/>
    <p:sldId id="295" r:id="rId26"/>
    <p:sldId id="287" r:id="rId27"/>
    <p:sldId id="296" r:id="rId28"/>
    <p:sldId id="297" r:id="rId29"/>
    <p:sldId id="298" r:id="rId30"/>
    <p:sldId id="268" r:id="rId3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rnbull L (Louise)" initials="TL(" lastIdx="4" clrIdx="0">
    <p:extLst>
      <p:ext uri="{19B8F6BF-5375-455C-9EA6-DF929625EA0E}">
        <p15:presenceInfo xmlns:p15="http://schemas.microsoft.com/office/powerpoint/2012/main" userId="S-1-5-21-765483983-692928010-316617838-3273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9B9"/>
    <a:srgbClr val="004297"/>
    <a:srgbClr val="B3D236"/>
    <a:srgbClr val="00ABB5"/>
    <a:srgbClr val="009ACD"/>
    <a:srgbClr val="00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5" autoAdjust="0"/>
    <p:restoredTop sz="92717" autoAdjust="0"/>
  </p:normalViewPr>
  <p:slideViewPr>
    <p:cSldViewPr snapToGrid="0">
      <p:cViewPr varScale="1">
        <p:scale>
          <a:sx n="111" d="100"/>
          <a:sy n="111" d="100"/>
        </p:scale>
        <p:origin x="22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EEAC2-6BA7-4ABE-8AD8-0D26EC897E9A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A8C41-7247-444A-9DC9-E9ACA2EFD3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90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B34D-ADEC-457E-B4B9-B8BA594A1FF5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C683-9137-4122-84BD-5AA5692D6A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2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924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8723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480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637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408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991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351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3267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105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091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27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102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68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9769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670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078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13909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637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back cover page in </a:t>
            </a:r>
            <a:r>
              <a:rPr lang="en-GB" b="1" dirty="0"/>
              <a:t>blue</a:t>
            </a:r>
            <a:r>
              <a:rPr lang="en-GB" dirty="0"/>
              <a:t>. You</a:t>
            </a:r>
            <a:r>
              <a:rPr lang="en-GB" baseline="0" dirty="0"/>
              <a:t> may edit the address if needed only. It can only be once and at the end of the PowerPoint presentation.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637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202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506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174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269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7912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517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77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="0" baseline="0"/>
            </a:lvl1pPr>
            <a:lvl2pPr marL="742950" indent="-285750">
              <a:buFont typeface="Arial"/>
              <a:buChar char="•"/>
              <a:defRPr/>
            </a:lvl2pPr>
            <a:lvl3pPr marL="1257300" indent="-342900">
              <a:buFont typeface="Lucida Grande"/>
              <a:buChar char="-"/>
              <a:defRPr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/>
            </a:lvl5pPr>
            <a:lvl6pPr>
              <a:buClr>
                <a:srgbClr val="00ABB5"/>
              </a:buClr>
              <a:defRPr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698862" y="6301465"/>
            <a:ext cx="422147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GB" sz="1200" dirty="0" smtClean="0">
                <a:solidFill>
                  <a:srgbClr val="00ABB5"/>
                </a:solidFill>
              </a:rPr>
              <a:t>Primary Inspection Findings: </a:t>
            </a:r>
          </a:p>
          <a:p>
            <a:pPr algn="l"/>
            <a:r>
              <a:rPr lang="en-GB" sz="1200" dirty="0" smtClean="0">
                <a:solidFill>
                  <a:srgbClr val="00ABB5"/>
                </a:solidFill>
              </a:rPr>
              <a:t>Primary Curriculum 2018-2019</a:t>
            </a:r>
            <a:endParaRPr lang="en-US" sz="12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400253" y="6301465"/>
            <a:ext cx="4223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99450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1168" y="830264"/>
            <a:ext cx="2747433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1" y="830264"/>
            <a:ext cx="8041216" cy="47593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34463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00837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6765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32968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455894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2392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66844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8806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85392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29" name="Text Box 7"/>
          <p:cNvSpPr txBox="1">
            <a:spLocks noChangeArrowheads="1"/>
          </p:cNvSpPr>
          <p:nvPr userDrawn="1"/>
        </p:nvSpPr>
        <p:spPr bwMode="auto">
          <a:xfrm>
            <a:off x="7127342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9359900" y="58928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 dirty="0"/>
          </a:p>
        </p:txBody>
      </p:sp>
      <p:cxnSp>
        <p:nvCxnSpPr>
          <p:cNvPr id="3" name="Straight Connector 2"/>
          <p:cNvCxnSpPr>
            <a:endCxn id="1030" idx="3"/>
          </p:cNvCxnSpPr>
          <p:nvPr/>
        </p:nvCxnSpPr>
        <p:spPr>
          <a:xfrm flipV="1">
            <a:off x="676690" y="6216650"/>
            <a:ext cx="10842210" cy="41072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587260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Document title</a:t>
            </a:r>
          </a:p>
        </p:txBody>
      </p:sp>
    </p:spTree>
    <p:extLst>
      <p:ext uri="{BB962C8B-B14F-4D97-AF65-F5344CB8AC3E}">
        <p14:creationId xmlns:p14="http://schemas.microsoft.com/office/powerpoint/2010/main" val="514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slide" Target="slide18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image" Target="../media/image18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slide" Target="slide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5819775"/>
            <a:ext cx="3600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December 2020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93AF87-433C-3347-AB99-BE60B165E6D3}"/>
              </a:ext>
            </a:extLst>
          </p:cNvPr>
          <p:cNvSpPr txBox="1"/>
          <p:nvPr/>
        </p:nvSpPr>
        <p:spPr>
          <a:xfrm>
            <a:off x="2816352" y="1664208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Insert new slide with front cover of Secondary Curriculum Briefing cover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C81722-E1C3-4841-B7CB-DB3D44EB12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3D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17E7130-C2D3-0540-B02D-AA9ED909D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7974" y="417146"/>
            <a:ext cx="1702333" cy="6732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B70CFD-B103-5049-9E38-074871BC71DE}"/>
              </a:ext>
            </a:extLst>
          </p:cNvPr>
          <p:cNvSpPr txBox="1"/>
          <p:nvPr/>
        </p:nvSpPr>
        <p:spPr>
          <a:xfrm>
            <a:off x="404446" y="1762584"/>
            <a:ext cx="5250596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92D050"/>
                </a:solidFill>
                <a:highlight>
                  <a:srgbClr val="004297"/>
                </a:highlight>
              </a:rPr>
              <a:t>Primary Inspection Findings: </a:t>
            </a:r>
            <a:r>
              <a:rPr lang="en-GB" sz="4400" b="1" dirty="0" smtClean="0">
                <a:solidFill>
                  <a:srgbClr val="009ACD"/>
                </a:solidFill>
                <a:highlight>
                  <a:srgbClr val="004297"/>
                </a:highlight>
              </a:rPr>
              <a:t> </a:t>
            </a:r>
            <a:r>
              <a:rPr lang="en-GB" sz="4400" b="1" dirty="0" smtClean="0">
                <a:solidFill>
                  <a:srgbClr val="92D050"/>
                </a:solidFill>
                <a:highlight>
                  <a:srgbClr val="004297"/>
                </a:highlight>
              </a:rPr>
              <a:t>Primary Curriculum 2018-19</a:t>
            </a:r>
            <a:endParaRPr lang="en-GB" sz="4400" b="1" dirty="0">
              <a:solidFill>
                <a:srgbClr val="92D050"/>
              </a:solidFill>
              <a:highlight>
                <a:srgbClr val="004297"/>
              </a:highligh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2CB591-B65B-D143-B23A-FF9E2F1B4B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488" y="0"/>
            <a:ext cx="6132512" cy="685799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9119-D2FD-0F4A-960C-C8E6CD60C4CF}"/>
              </a:ext>
            </a:extLst>
          </p:cNvPr>
          <p:cNvCxnSpPr>
            <a:cxnSpLocks/>
          </p:cNvCxnSpPr>
          <p:nvPr/>
        </p:nvCxnSpPr>
        <p:spPr>
          <a:xfrm>
            <a:off x="6059488" y="6799629"/>
            <a:ext cx="6132512" cy="0"/>
          </a:xfrm>
          <a:prstGeom prst="line">
            <a:avLst/>
          </a:prstGeom>
          <a:ln w="12700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00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4. </a:t>
            </a:r>
            <a:r>
              <a:rPr lang="en-GB" sz="2800" b="1" dirty="0"/>
              <a:t>Curriculum planning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Key messages from 2018-19 Inspection findings: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Use </a:t>
            </a:r>
            <a:r>
              <a:rPr lang="en-GB" sz="2800" dirty="0"/>
              <a:t>of national guidance </a:t>
            </a:r>
            <a:r>
              <a:rPr lang="en-GB" sz="2800" dirty="0" smtClean="0"/>
              <a:t>is leading </a:t>
            </a:r>
            <a:r>
              <a:rPr lang="en-GB" sz="2800" dirty="0"/>
              <a:t>to relevant and motivating learning </a:t>
            </a:r>
            <a:r>
              <a:rPr lang="en-GB" sz="2800" dirty="0" smtClean="0"/>
              <a:t>experiences for children. </a:t>
            </a:r>
            <a:endParaRPr lang="en-GB" sz="28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Improving use of the four </a:t>
            </a:r>
            <a:r>
              <a:rPr lang="en-GB" sz="2800" dirty="0"/>
              <a:t>contexts for learning </a:t>
            </a:r>
            <a:r>
              <a:rPr lang="en-GB" sz="2800" dirty="0" smtClean="0"/>
              <a:t>is enriching children’s learning experiences. </a:t>
            </a:r>
            <a:endParaRPr lang="en-GB" sz="28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Progression pathways </a:t>
            </a:r>
            <a:r>
              <a:rPr lang="en-GB" sz="2800" dirty="0" smtClean="0"/>
              <a:t>support planning </a:t>
            </a:r>
            <a:r>
              <a:rPr lang="en-GB" sz="2800" dirty="0"/>
              <a:t>and progression in </a:t>
            </a:r>
            <a:r>
              <a:rPr lang="en-GB" sz="2800" dirty="0" smtClean="0"/>
              <a:t>children’s skills</a:t>
            </a:r>
            <a:r>
              <a:rPr lang="en-GB" sz="2800" dirty="0"/>
              <a:t>, </a:t>
            </a:r>
            <a:r>
              <a:rPr lang="en-GB" sz="2800" dirty="0" smtClean="0"/>
              <a:t>knowledge &amp; </a:t>
            </a:r>
            <a:r>
              <a:rPr lang="en-GB" sz="2800" dirty="0"/>
              <a:t>understanding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345125-F986-224B-9F44-E269F40EDA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144000" y="1885071"/>
            <a:ext cx="3048000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50F151-2A4B-BF49-8735-31FE735B1942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27D0C59-AB1A-994D-95A1-8AFA14E3BB54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0904AFD-6C92-AC4A-A1B2-EDDAF3FFC450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81ABD3-19DB-214C-9C4C-58EA63580B9D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8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4. </a:t>
            </a:r>
            <a:r>
              <a:rPr lang="en-GB" sz="2800" b="1" dirty="0"/>
              <a:t>Curriculum planning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Joint </a:t>
            </a:r>
            <a:r>
              <a:rPr lang="en-GB" sz="2800" dirty="0" smtClean="0"/>
              <a:t>collaborative planning and moderation activities support </a:t>
            </a:r>
            <a:r>
              <a:rPr lang="en-GB" sz="2800" dirty="0"/>
              <a:t>shared understanding of </a:t>
            </a:r>
            <a:r>
              <a:rPr lang="en-GB" sz="2800" dirty="0" smtClean="0"/>
              <a:t>National Benchmarks.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Children’s learning about the world of work is enhanced by community </a:t>
            </a:r>
            <a:r>
              <a:rPr lang="en-GB" sz="2800" dirty="0"/>
              <a:t>partnerships </a:t>
            </a:r>
            <a:r>
              <a:rPr lang="en-GB" sz="2800" dirty="0" smtClean="0"/>
              <a:t>in most schools.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There is a need </a:t>
            </a:r>
            <a:r>
              <a:rPr lang="en-GB" sz="2800" dirty="0"/>
              <a:t>to </a:t>
            </a:r>
            <a:r>
              <a:rPr lang="en-GB" sz="2800" dirty="0" smtClean="0"/>
              <a:t>develop children’s </a:t>
            </a:r>
            <a:r>
              <a:rPr lang="en-GB" sz="2800" dirty="0"/>
              <a:t>knowledge of skills </a:t>
            </a:r>
            <a:r>
              <a:rPr lang="en-GB" sz="2800" dirty="0" smtClean="0"/>
              <a:t>through skills </a:t>
            </a:r>
            <a:r>
              <a:rPr lang="en-GB" sz="2800" dirty="0"/>
              <a:t>progression frameworks </a:t>
            </a:r>
            <a:r>
              <a:rPr lang="en-GB" sz="2800" dirty="0" smtClean="0"/>
              <a:t>and the Careers </a:t>
            </a:r>
            <a:r>
              <a:rPr lang="en-GB" sz="2800" dirty="0"/>
              <a:t>Education </a:t>
            </a:r>
            <a:r>
              <a:rPr lang="en-GB" sz="2800" dirty="0" smtClean="0"/>
              <a:t>Standard.</a:t>
            </a:r>
            <a:endParaRPr lang="en-GB" sz="2800" dirty="0"/>
          </a:p>
          <a:p>
            <a:pPr marL="1020763" lvl="1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8112DE-0FEB-0543-8E55-E20325BDE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144000" y="1885071"/>
            <a:ext cx="3048000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3F551F-5AD8-D547-90AE-4BDD83F8E56F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F5FCD15-F385-3D4F-AB0F-6E39B7C81E5D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CCF1918-37F8-1C41-9C29-753C2C90B485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4FA8B9-C8F3-994B-9BF7-94343C8BDD63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45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4. </a:t>
            </a:r>
            <a:r>
              <a:rPr lang="en-GB" sz="2800" b="1" dirty="0"/>
              <a:t>Curriculum planning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Outdoor learning (OL) and learning for sustainability </a:t>
            </a:r>
            <a:r>
              <a:rPr lang="en-GB" sz="2800" dirty="0" smtClean="0"/>
              <a:t>are enriched when planned and delivered with </a:t>
            </a:r>
            <a:r>
              <a:rPr lang="en-GB" sz="2800" dirty="0"/>
              <a:t>community </a:t>
            </a:r>
            <a:r>
              <a:rPr lang="en-GB" sz="2800" dirty="0" smtClean="0"/>
              <a:t>partners.</a:t>
            </a:r>
            <a:endParaRPr lang="en-GB" sz="2800" dirty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 purpose </a:t>
            </a:r>
            <a:r>
              <a:rPr lang="en-GB" sz="2800" dirty="0"/>
              <a:t>of OL needs to be understood by all staff and children need opportunities to extend and transfer their learning.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</a:t>
            </a:r>
            <a:r>
              <a:rPr lang="en-GB" sz="2800" dirty="0" smtClean="0"/>
              <a:t>igital </a:t>
            </a:r>
            <a:r>
              <a:rPr lang="en-GB" sz="2800" dirty="0"/>
              <a:t>technology </a:t>
            </a:r>
            <a:r>
              <a:rPr lang="en-GB" sz="2800" dirty="0" smtClean="0"/>
              <a:t>enhances </a:t>
            </a:r>
            <a:r>
              <a:rPr lang="en-GB" sz="2800" dirty="0"/>
              <a:t>and </a:t>
            </a:r>
            <a:r>
              <a:rPr lang="en-GB" sz="2800" dirty="0" smtClean="0"/>
              <a:t>supports </a:t>
            </a:r>
            <a:r>
              <a:rPr lang="en-GB" sz="2800" dirty="0"/>
              <a:t>the </a:t>
            </a:r>
            <a:r>
              <a:rPr lang="en-GB" sz="2800" dirty="0" smtClean="0"/>
              <a:t>curriculum in most schools. Digital literacy skills now need to be planned in a progressive way.</a:t>
            </a: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625BC0-589A-A043-A054-251699EAEB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144000" y="1885071"/>
            <a:ext cx="3048000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36436B-5A14-084F-9347-10C161076D79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76128A1-1E5C-C446-8747-B82B2E0727B9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5B2C2A4-AB2E-5445-9B3B-128816B5D03A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B653AD-B21E-164B-83F8-A4DF8D7445D7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0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5. </a:t>
            </a:r>
            <a:r>
              <a:rPr lang="en-GB" sz="2800" b="1" dirty="0"/>
              <a:t>Transitions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 smtClean="0"/>
              <a:t>Key messages from 2018-19 Inspection findings: </a:t>
            </a:r>
            <a:endParaRPr lang="en-GB" sz="2800" dirty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Transitions </a:t>
            </a:r>
            <a:r>
              <a:rPr lang="en-GB" sz="2800" dirty="0"/>
              <a:t>from nursery to P1, from stage to </a:t>
            </a:r>
            <a:r>
              <a:rPr lang="en-GB" sz="2800" dirty="0" smtClean="0"/>
              <a:t>stage, from </a:t>
            </a:r>
            <a:r>
              <a:rPr lang="en-GB" sz="2800" dirty="0"/>
              <a:t>P7 to </a:t>
            </a:r>
            <a:r>
              <a:rPr lang="en-GB" sz="2800" dirty="0" smtClean="0"/>
              <a:t>S1, </a:t>
            </a:r>
            <a:r>
              <a:rPr lang="en-GB" sz="2800" dirty="0"/>
              <a:t>and enhanced transitions are </a:t>
            </a:r>
            <a:r>
              <a:rPr lang="en-GB" sz="2800" dirty="0" smtClean="0"/>
              <a:t>well-planned and support learner’s progress. </a:t>
            </a:r>
            <a:endParaRPr lang="en-GB" sz="2800" dirty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Communication between P1 staff and early learning and childcare practitioners is improving.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Continuity and progression in learning across the early level </a:t>
            </a:r>
            <a:r>
              <a:rPr lang="en-GB" sz="2800" dirty="0" smtClean="0"/>
              <a:t>remains a </a:t>
            </a:r>
            <a:r>
              <a:rPr lang="en-GB" sz="2800" dirty="0"/>
              <a:t>key area for development across Scotland.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339B52-9611-6F4D-B48B-26272D70D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8068" y="1885071"/>
            <a:ext cx="3033932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439650-4672-284C-A061-D8239431CC8C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2287006-DCB8-5545-AF16-6CDC1BA9411D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7BAC435-345D-564A-BE32-EFF9EF80CD58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996396-6E3A-4C48-B384-46148DF3EFBE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4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6. </a:t>
            </a:r>
            <a:r>
              <a:rPr lang="en-GB" sz="2800" b="1" dirty="0"/>
              <a:t>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Key messages from 2018-19 Inspection findings: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There </a:t>
            </a:r>
            <a:r>
              <a:rPr lang="en-GB" sz="2800" dirty="0"/>
              <a:t>is a greater emphasis </a:t>
            </a:r>
            <a:r>
              <a:rPr lang="en-GB" sz="2800" dirty="0" smtClean="0"/>
              <a:t>on professional </a:t>
            </a:r>
            <a:r>
              <a:rPr lang="en-GB" sz="2800" dirty="0"/>
              <a:t>learning and moderation activities throughout the year. </a:t>
            </a:r>
            <a:r>
              <a:rPr lang="en-GB" sz="2800" dirty="0" smtClean="0"/>
              <a:t>This </a:t>
            </a:r>
            <a:r>
              <a:rPr lang="en-GB" sz="2800" dirty="0"/>
              <a:t>supports staff to have regular opportunities to review the impact of their approaches to </a:t>
            </a:r>
            <a:r>
              <a:rPr lang="en-GB" sz="2800" dirty="0" smtClean="0"/>
              <a:t>assessment.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Development </a:t>
            </a:r>
            <a:r>
              <a:rPr lang="en-GB" sz="2800" dirty="0"/>
              <a:t>of progression frameworks leads to shared understanding of </a:t>
            </a:r>
            <a:r>
              <a:rPr lang="en-GB" sz="2800" dirty="0" smtClean="0"/>
              <a:t>progress through and achievement </a:t>
            </a:r>
            <a:r>
              <a:rPr lang="en-GB" sz="2800" dirty="0"/>
              <a:t>of a level.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753B79-0D11-D842-809E-4E6C839835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0" y="1885071"/>
            <a:ext cx="3048000" cy="27713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E843E2-D6E6-D442-9549-E1BEA740A711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95674EE-9677-0940-871C-48835F344192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AB76B90-C834-8846-9E59-45FD17D4E287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5B97B22-7C23-E94A-827C-1F4769FD76BC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58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6. </a:t>
            </a:r>
            <a:r>
              <a:rPr lang="en-GB" sz="2800" b="1" dirty="0"/>
              <a:t>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485187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In most schools staff make good use of National </a:t>
            </a:r>
            <a:r>
              <a:rPr lang="en-GB" sz="2800" dirty="0"/>
              <a:t>Benchmarks </a:t>
            </a:r>
            <a:r>
              <a:rPr lang="en-GB" sz="2800" dirty="0" smtClean="0"/>
              <a:t>to support assessment of children’s progress</a:t>
            </a:r>
            <a:r>
              <a:rPr lang="en-GB" sz="2800" dirty="0"/>
              <a:t>.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Teachers </a:t>
            </a:r>
            <a:r>
              <a:rPr lang="en-GB" sz="2800" dirty="0"/>
              <a:t>are broadening the range of assessment evidence they </a:t>
            </a:r>
            <a:r>
              <a:rPr lang="en-GB" sz="2800" dirty="0" smtClean="0"/>
              <a:t>gather. </a:t>
            </a:r>
            <a:endParaRPr lang="en-GB" sz="2800" dirty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Increasingly staff use evidence from in-class assessments and standardised assessments such as, SNSA, to support their judgement on progress through the CfE levels. </a:t>
            </a:r>
            <a:endParaRPr lang="en-GB" sz="2800" dirty="0" smtClean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3D150D-5243-6042-9204-4966A61489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0" y="1885071"/>
            <a:ext cx="3048000" cy="27713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1601E6-450C-0642-9FD1-F9B2D850B9F8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2D38369-4BD3-1F4E-BFEF-C82D0BFCE1AD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D09D788-4CE0-9147-85D6-B766201F4935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9A2812-609C-F34C-897D-776195719113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86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6. </a:t>
            </a:r>
            <a:r>
              <a:rPr lang="en-GB" sz="2800" b="1" dirty="0"/>
              <a:t>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485187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Data on progress </a:t>
            </a:r>
            <a:r>
              <a:rPr lang="en-GB" sz="2800" dirty="0"/>
              <a:t>and </a:t>
            </a:r>
            <a:r>
              <a:rPr lang="en-GB" sz="2800" dirty="0" smtClean="0"/>
              <a:t>achievement across </a:t>
            </a:r>
            <a:r>
              <a:rPr lang="en-GB" sz="2800" dirty="0"/>
              <a:t>curriculum areas </a:t>
            </a:r>
            <a:r>
              <a:rPr lang="en-GB" sz="2800" dirty="0" smtClean="0"/>
              <a:t>outwith </a:t>
            </a:r>
            <a:r>
              <a:rPr lang="en-GB" sz="2800" dirty="0"/>
              <a:t>literacy and numeracy during the </a:t>
            </a:r>
            <a:r>
              <a:rPr lang="en-GB" sz="2800" dirty="0" smtClean="0"/>
              <a:t>BGE </a:t>
            </a:r>
            <a:r>
              <a:rPr lang="en-GB" sz="2800" dirty="0"/>
              <a:t>is </a:t>
            </a:r>
            <a:r>
              <a:rPr lang="en-GB" sz="2800" dirty="0" smtClean="0"/>
              <a:t>not yet reliable</a:t>
            </a:r>
            <a:r>
              <a:rPr lang="en-GB" sz="2800" dirty="0"/>
              <a:t>. </a:t>
            </a:r>
            <a:endParaRPr lang="en-GB" sz="2800" dirty="0" smtClean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There is a need </a:t>
            </a:r>
            <a:r>
              <a:rPr lang="en-GB" sz="2800" dirty="0"/>
              <a:t>to improve reliability and validity of teacher judgements across all aspects of learning, including all curricular areas.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3D150D-5243-6042-9204-4966A61489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0" y="1885071"/>
            <a:ext cx="3048000" cy="27713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1601E6-450C-0642-9FD1-F9B2D850B9F8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2D38369-4BD3-1F4E-BFEF-C82D0BFCE1AD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D09D788-4CE0-9147-85D6-B766201F4935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9A2812-609C-F34C-897D-776195719113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01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" action="ppaction://noaction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" action="ppaction://noaction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hlinkClick r:id="" action="ppaction://noaction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4769665" y="4089846"/>
            <a:ext cx="2663825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100" dirty="0">
                <a:solidFill>
                  <a:srgbClr val="FFC000"/>
                </a:solidFill>
              </a:rPr>
              <a:t>improving?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hlinkClick r:id="rId3" action="ppaction://hlinksldjump"/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5107226" y="2004980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hlinkClick r:id="rId6" action="ppaction://hlinksldjump"/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462455" y="549274"/>
            <a:ext cx="10689021" cy="75565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Primary Curriculum: Conclusions and recommendations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0A119C-B97B-E14E-8EA0-936DDC1BC9FF}"/>
              </a:ext>
            </a:extLst>
          </p:cNvPr>
          <p:cNvGrpSpPr/>
          <p:nvPr/>
        </p:nvGrpSpPr>
        <p:grpSpPr>
          <a:xfrm>
            <a:off x="8693230" y="1919826"/>
            <a:ext cx="2736850" cy="3213564"/>
            <a:chOff x="6017683" y="1974690"/>
            <a:chExt cx="2736850" cy="32135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E49A90-1EDD-9644-9EE6-A47C3DDA0DD9}"/>
                </a:ext>
              </a:extLst>
            </p:cNvPr>
            <p:cNvSpPr txBox="1"/>
            <p:nvPr/>
          </p:nvSpPr>
          <p:spPr>
            <a:xfrm>
              <a:off x="6017683" y="4037000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149AF8-EC8A-294B-95F4-573F8FE1A4CF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38" name="Shape 450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D076875-10ED-0C4C-A466-4DE86D858476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 dirty="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B1464E35-0602-0E4B-8DB4-D44B2D223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8BA0630-939E-1640-980D-69959B82BD19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5" name="Rectangl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5C17ED7-128E-5940-8621-DF48923E342B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tangle 2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B3A18F-2C24-2B4C-B8E5-2F217F619ACE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45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0" grpId="0"/>
      <p:bldP spid="32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389866" cy="3899338"/>
          </a:xfrm>
        </p:spPr>
        <p:txBody>
          <a:bodyPr lIns="0" tIns="0" rIns="0" bIns="0" numCol="1" spcCol="18000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Most schools have an appropriate curriculum rationale in place which </a:t>
            </a:r>
            <a:r>
              <a:rPr lang="en-GB" sz="2800" b="1" dirty="0"/>
              <a:t>guides the curriculum </a:t>
            </a:r>
            <a:r>
              <a:rPr lang="en-GB" sz="2800" dirty="0"/>
              <a:t>to achieve their shared aspirations for children.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In </a:t>
            </a:r>
            <a:r>
              <a:rPr lang="en-GB" sz="2800" dirty="0"/>
              <a:t>a majority of schools staff adapt the curriculum well to support them to </a:t>
            </a:r>
            <a:r>
              <a:rPr lang="en-GB" sz="2800" b="1" dirty="0"/>
              <a:t>close the poverty related attainment gap</a:t>
            </a:r>
            <a:r>
              <a:rPr lang="en-GB" sz="2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Almost all headteachers and staff feel </a:t>
            </a:r>
            <a:r>
              <a:rPr lang="en-GB" sz="2800" b="1" dirty="0"/>
              <a:t>empowered</a:t>
            </a:r>
            <a:r>
              <a:rPr lang="en-GB" sz="2800" dirty="0"/>
              <a:t> to make decisions about their curriculum to meet their needs in their local community.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8F33A48-BCCE-6C46-866D-6D7C84F11671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01B5575-DF1F-C445-8616-C2962B68F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DCB5DDB-497E-7B4F-A02C-8ED6AE148B22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BB89968-50F5-664E-9125-30ADD27CD2F5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D79CF5-43E6-B84F-B5C0-56066C869CA4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46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137525" cy="3899338"/>
          </a:xfrm>
        </p:spPr>
        <p:txBody>
          <a:bodyPr lIns="0" tIns="0" rIns="0" bIns="0" numCol="1" spcCol="18000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Senior leaders develop </a:t>
            </a:r>
            <a:r>
              <a:rPr lang="en-GB" sz="2800" b="1" dirty="0"/>
              <a:t>distributive leadership</a:t>
            </a:r>
            <a:r>
              <a:rPr lang="en-GB" sz="2800" dirty="0"/>
              <a:t>, and, as a result, staff feel empowered.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/>
              <a:t>Progression pathways </a:t>
            </a:r>
            <a:r>
              <a:rPr lang="en-GB" sz="2800" dirty="0" smtClean="0"/>
              <a:t>(created by either the </a:t>
            </a:r>
            <a:r>
              <a:rPr lang="en-GB" sz="2800" dirty="0"/>
              <a:t>school or local </a:t>
            </a:r>
            <a:r>
              <a:rPr lang="en-GB" sz="2800" dirty="0" smtClean="0"/>
              <a:t>authority) </a:t>
            </a:r>
            <a:r>
              <a:rPr lang="en-GB" sz="2800" dirty="0"/>
              <a:t>are used effectively in the majority of schools for literacy, numeracy and health and wellbeing.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Increasingly local authorities are creating progression frameworks for </a:t>
            </a:r>
            <a:r>
              <a:rPr lang="en-GB" sz="2800" b="1" dirty="0"/>
              <a:t>all curricular areas.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8F33A48-BCCE-6C46-866D-6D7C84F11671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01B5575-DF1F-C445-8616-C2962B68F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711FACA-8307-6B44-9F8D-E2580D0B1FD7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D72344F-54B4-614A-A88E-0E73E1F4A7E1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6F56C6-F75B-7543-8CD9-9AE844A2E121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94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1520"/>
            <a:ext cx="3170038" cy="51347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9C703FB-4AE8-F541-B96F-CC6D51EC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523" y="549275"/>
            <a:ext cx="4954627" cy="755650"/>
          </a:xfrm>
          <a:noFill/>
        </p:spPr>
        <p:txBody>
          <a:bodyPr>
            <a:noAutofit/>
          </a:bodyPr>
          <a:lstStyle/>
          <a:p>
            <a:r>
              <a:rPr lang="en-GB" sz="3200" b="0" dirty="0">
                <a:solidFill>
                  <a:schemeClr val="tx2"/>
                </a:solidFill>
              </a:rPr>
              <a:t>Scrutiny findings</a:t>
            </a:r>
            <a:endParaRPr lang="en-US" sz="3200" b="0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BA71BB-9DC5-1641-827F-58FF63DFF236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4C9D4B-B0E7-084F-8CFF-2E5C8B5B8CA8}"/>
              </a:ext>
            </a:extLst>
          </p:cNvPr>
          <p:cNvSpPr txBox="1">
            <a:spLocks/>
          </p:cNvSpPr>
          <p:nvPr/>
        </p:nvSpPr>
        <p:spPr>
          <a:xfrm>
            <a:off x="3395664" y="1808164"/>
            <a:ext cx="7329164" cy="4158295"/>
          </a:xfrm>
          <a:prstGeom prst="rect">
            <a:avLst/>
          </a:prstGeom>
          <a:noFill/>
        </p:spPr>
        <p:txBody>
          <a:bodyPr wrap="square" lIns="0" tIns="0" rIns="0" bIns="0" numCol="1" spcCol="540000" rtlCol="0">
            <a:noAutofit/>
          </a:bodyPr>
          <a:lstStyle/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Background and context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Curriculum leadership and development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Raising attainment and improving equity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Curriculum planning            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Transitions 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Assessment 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DAA442-E3EA-8F4C-BC74-4CE741E7315B}"/>
              </a:ext>
            </a:extLst>
          </p:cNvPr>
          <p:cNvCxnSpPr>
            <a:cxnSpLocks/>
          </p:cNvCxnSpPr>
          <p:nvPr/>
        </p:nvCxnSpPr>
        <p:spPr>
          <a:xfrm>
            <a:off x="658813" y="1588443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D005A76-3457-5F44-9706-169B0B2D2220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14E2383-8946-E644-AB98-5D09BA30D7B2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EFD5D-55AA-7F4B-BFED-1DE036454F86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61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292100" lvl="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There has been significant improvement in how </a:t>
            </a:r>
            <a:r>
              <a:rPr lang="en-GB" sz="2800" b="1" dirty="0"/>
              <a:t>parents and partners </a:t>
            </a:r>
            <a:r>
              <a:rPr lang="en-GB" sz="2800" dirty="0"/>
              <a:t>are involved in developing the </a:t>
            </a:r>
            <a:r>
              <a:rPr lang="en-GB" sz="2800" b="1" dirty="0"/>
              <a:t>curriculum rationale</a:t>
            </a:r>
            <a:r>
              <a:rPr lang="en-GB" sz="2800" dirty="0"/>
              <a:t>. </a:t>
            </a:r>
          </a:p>
          <a:p>
            <a:pPr marL="29210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Parents and partners are now more aware of what the school is trying to achieve through the curriculum. </a:t>
            </a:r>
          </a:p>
          <a:p>
            <a:pPr marL="292100" lvl="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Staff should now build on this to collaborate further with </a:t>
            </a:r>
            <a:r>
              <a:rPr lang="en-GB" sz="2800" dirty="0"/>
              <a:t>parents, pupils and </a:t>
            </a:r>
            <a:r>
              <a:rPr lang="en-GB" sz="2800" dirty="0" smtClean="0"/>
              <a:t>partners to </a:t>
            </a:r>
            <a:r>
              <a:rPr lang="en-GB" sz="2800" b="1" dirty="0" smtClean="0"/>
              <a:t>design </a:t>
            </a:r>
            <a:r>
              <a:rPr lang="en-GB" sz="2800" b="1" dirty="0"/>
              <a:t>and </a:t>
            </a:r>
            <a:r>
              <a:rPr lang="en-GB" sz="2800" b="1" dirty="0" smtClean="0"/>
              <a:t>evaluate </a:t>
            </a:r>
            <a:r>
              <a:rPr lang="en-GB" sz="2800" dirty="0" smtClean="0"/>
              <a:t>the </a:t>
            </a:r>
            <a:r>
              <a:rPr lang="en-GB" sz="2800" dirty="0"/>
              <a:t>curriculum.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 </a:t>
            </a:r>
          </a:p>
          <a:p>
            <a:pPr marL="292100" lvl="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Primary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9B05CC-6906-F248-9118-D2D2392A4C5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75FFC-DA39-C14B-9DCB-B67CB663E7F3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C158783-52C7-4C42-93FD-789450260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204DD46-78DC-2946-BD45-6D818394413B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FC6696B-0F74-E14B-A775-61B5644FFB1F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F9E795-9522-C846-AC26-63C37EF2B659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25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29210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 the majority of schools, programmes in </a:t>
            </a:r>
            <a:r>
              <a:rPr lang="en-GB" sz="2800" b="1" dirty="0"/>
              <a:t>Science, Technology, Engineering and Mathematics (STEM) </a:t>
            </a:r>
            <a:r>
              <a:rPr lang="en-GB" sz="2800" dirty="0"/>
              <a:t>subjects help children make connections across different curriculum areas.</a:t>
            </a:r>
          </a:p>
          <a:p>
            <a:pPr marL="29210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 most schools, staff make good use of </a:t>
            </a:r>
            <a:r>
              <a:rPr lang="en-GB" sz="2800" b="1" dirty="0"/>
              <a:t>digital technology </a:t>
            </a:r>
            <a:r>
              <a:rPr lang="en-GB" sz="2800" dirty="0"/>
              <a:t>to enhance learning and support the curriculum. More now needs to be done to develop children’s </a:t>
            </a:r>
            <a:r>
              <a:rPr lang="en-GB" sz="2800" b="1" dirty="0"/>
              <a:t>digital literacy skills</a:t>
            </a:r>
            <a:r>
              <a:rPr lang="en-GB" sz="2800" dirty="0"/>
              <a:t> in a planned and progressive way.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Primary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9B05CC-6906-F248-9118-D2D2392A4C5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75FFC-DA39-C14B-9DCB-B67CB663E7F3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C158783-52C7-4C42-93FD-789450260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B5DF8BE-A3ED-8F4F-81E0-62C239E86363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14D1C80-1CD4-094C-9FF5-D8364FF784BC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073C06-56CF-9040-A46F-DBF4958D50EB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09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249238" indent="-249238">
              <a:buFont typeface="Arial" panose="020B0604020202020204" pitchFamily="34" charset="0"/>
              <a:buChar char="•"/>
            </a:pPr>
            <a:r>
              <a:rPr lang="en-GB" sz="2800" dirty="0"/>
              <a:t>Pastoral transitions from early years to P1 are good. The majority of schools are beginning to develop </a:t>
            </a:r>
            <a:r>
              <a:rPr lang="en-GB" sz="2800" b="1" dirty="0"/>
              <a:t>shared approaches to pedagogy across the early level</a:t>
            </a:r>
            <a:r>
              <a:rPr lang="en-GB" sz="2800" dirty="0"/>
              <a:t>. </a:t>
            </a:r>
            <a:endParaRPr lang="en-GB" sz="2800" dirty="0" smtClean="0"/>
          </a:p>
          <a:p>
            <a:pPr marL="249238" indent="-249238">
              <a:buFont typeface="Arial" panose="020B0604020202020204" pitchFamily="34" charset="0"/>
              <a:buChar char="•"/>
            </a:pPr>
            <a:r>
              <a:rPr lang="en-GB" sz="2800" dirty="0" smtClean="0"/>
              <a:t>Increasingly </a:t>
            </a:r>
            <a:r>
              <a:rPr lang="en-GB" sz="2800" dirty="0"/>
              <a:t>staff use </a:t>
            </a:r>
            <a:r>
              <a:rPr lang="en-GB" sz="2800" b="1" dirty="0"/>
              <a:t>evidence</a:t>
            </a:r>
            <a:r>
              <a:rPr lang="en-GB" sz="2800" dirty="0"/>
              <a:t> from in-class assessments and standardised assessments such as, SNSA, </a:t>
            </a:r>
            <a:r>
              <a:rPr lang="en-GB" sz="2800" b="1" dirty="0"/>
              <a:t>to support their judgement </a:t>
            </a:r>
            <a:r>
              <a:rPr lang="en-GB" sz="2800" dirty="0"/>
              <a:t>on progress through the CfE levels in literacy and numeracy.</a:t>
            </a:r>
          </a:p>
          <a:p>
            <a:pPr marL="249238" indent="-249238"/>
            <a:endParaRPr lang="en-GB" sz="28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Primary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9B05CC-6906-F248-9118-D2D2392A4C5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75FFC-DA39-C14B-9DCB-B67CB663E7F3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C158783-52C7-4C42-93FD-789450260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828B7CB-0F96-6E4F-A835-6B8E6FBF4E97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3F02630-B2F5-F443-BA54-883EF4F85544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585BE0C-1469-E443-A158-C4B54074A840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84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Most schools engage with </a:t>
            </a:r>
            <a:r>
              <a:rPr lang="en-GB" sz="2800" b="1" dirty="0"/>
              <a:t>parents and partners</a:t>
            </a:r>
            <a:r>
              <a:rPr lang="en-GB" sz="2800" dirty="0"/>
              <a:t> to support children’s understanding of careers. This now needs to be better linked to the </a:t>
            </a:r>
            <a:r>
              <a:rPr lang="en-GB" sz="2800" b="1" dirty="0"/>
              <a:t>Career Education Standard.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In almost all schools, children experience two hours of </a:t>
            </a:r>
            <a:r>
              <a:rPr lang="en-GB" sz="2800" b="1" dirty="0"/>
              <a:t>physical education </a:t>
            </a:r>
            <a:r>
              <a:rPr lang="en-GB" sz="2800" dirty="0"/>
              <a:t>each week. However, this is not always of a consistently high quality in a majority of schools.</a:t>
            </a:r>
            <a:endParaRPr lang="en-GB" sz="2800" b="1" dirty="0"/>
          </a:p>
          <a:p>
            <a:pPr marL="292100" lvl="0" indent="-2921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43E15AB-B02C-F644-B8E3-541ACE6A8B9E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97683F-E78C-1349-8A69-702A777166C3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95DDDF-F270-5842-9D7C-9C2741214B2A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75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Children need more opportunities to </a:t>
            </a:r>
            <a:r>
              <a:rPr lang="en-GB" sz="2800" b="1" dirty="0"/>
              <a:t>lead their own learning</a:t>
            </a:r>
            <a:r>
              <a:rPr lang="en-GB" sz="2800" dirty="0"/>
              <a:t> and further meaningful opportunities for </a:t>
            </a:r>
            <a:r>
              <a:rPr lang="en-GB" sz="2800" b="1" dirty="0"/>
              <a:t>personalisation and choice.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There is a need to develop further the implementation of the Scottish Government’s </a:t>
            </a:r>
            <a:r>
              <a:rPr lang="en-GB" sz="2800" b="1" dirty="0"/>
              <a:t>1+2 languages </a:t>
            </a:r>
            <a:r>
              <a:rPr lang="en-GB" sz="2800" dirty="0"/>
              <a:t>policy, which will support children’s acquisition, and engagement of two additional languages by the end of P7.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2FEEF47-D984-AA4C-8779-3BF33EF868C1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4067997-2A58-684F-93BB-626351FE9F5C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4CE109-4ABB-5043-A6BB-000954AF5B3A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79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Schools need to continue to improve the </a:t>
            </a:r>
            <a:r>
              <a:rPr lang="en-GB" sz="2800" b="1" dirty="0"/>
              <a:t>reliability and validity </a:t>
            </a:r>
            <a:r>
              <a:rPr lang="en-GB" sz="2800" dirty="0"/>
              <a:t>of teacher judgements of children’s progress and achievement across all aspects of their learning, including </a:t>
            </a:r>
            <a:r>
              <a:rPr lang="en-GB" sz="2800" b="1" dirty="0"/>
              <a:t>all curriculum areas.</a:t>
            </a:r>
            <a:endParaRPr lang="en-GB" sz="2800" dirty="0"/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In a minority of schools, further work is required to embed fully </a:t>
            </a:r>
            <a:r>
              <a:rPr lang="en-GB" sz="2800" b="1" dirty="0"/>
              <a:t>assessment within planning for learning and teaching</a:t>
            </a:r>
            <a:r>
              <a:rPr lang="en-GB" sz="2800" dirty="0"/>
              <a:t>. 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1E769FF-B9FB-174C-BFD9-2CBCCE5EB7F3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48FA95A-AAB2-7540-9E55-C3C6DA136976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E8EBAC-58B6-8748-88C4-A39FB663BA70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13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/>
              <a:t>More needs done to develop a </a:t>
            </a:r>
            <a:r>
              <a:rPr lang="en-GB" sz="2800" b="1" dirty="0"/>
              <a:t>coherent and progressive approach to interdisciplinary learning</a:t>
            </a:r>
            <a:r>
              <a:rPr lang="en-GB" sz="2800" dirty="0"/>
              <a:t> in the majority of schools. </a:t>
            </a:r>
            <a:endParaRPr lang="en-GB" sz="2800" dirty="0" smtClean="0"/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GB" sz="2800" dirty="0" smtClean="0"/>
              <a:t>Most schools</a:t>
            </a:r>
            <a:r>
              <a:rPr lang="en-GB" sz="2800" dirty="0"/>
              <a:t> need to develop further their approaches to </a:t>
            </a:r>
            <a:r>
              <a:rPr lang="en-GB" sz="2800" b="1" dirty="0"/>
              <a:t>play-based and enquiry-based learning</a:t>
            </a:r>
            <a:r>
              <a:rPr lang="en-GB" sz="2800" dirty="0"/>
              <a:t> to provide meaningful curricular experiences for young primary-aged children. 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1CDC581-7071-054C-BD8D-47BE4AA59382}"/>
              </a:ext>
            </a:extLst>
          </p:cNvPr>
          <p:cNvSpPr txBox="1"/>
          <p:nvPr/>
        </p:nvSpPr>
        <p:spPr>
          <a:xfrm>
            <a:off x="4871664" y="6279021"/>
            <a:ext cx="23756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94E99CC-55E7-B744-B4A1-657A3800D26E}"/>
              </a:ext>
            </a:extLst>
          </p:cNvPr>
          <p:cNvSpPr/>
          <p:nvPr/>
        </p:nvSpPr>
        <p:spPr>
          <a:xfrm>
            <a:off x="4842573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5B125B2-B408-EA44-B2B7-8D6D280F17C1}"/>
              </a:ext>
            </a:extLst>
          </p:cNvPr>
          <p:cNvSpPr/>
          <p:nvPr/>
        </p:nvSpPr>
        <p:spPr>
          <a:xfrm>
            <a:off x="703805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97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768" y="1916499"/>
            <a:ext cx="10827033" cy="3039180"/>
          </a:xfrm>
        </p:spPr>
        <p:txBody>
          <a:bodyPr/>
          <a:lstStyle/>
          <a:p>
            <a:r>
              <a:rPr lang="en-US" sz="1400" b="1" dirty="0"/>
              <a:t>Education Scotland</a:t>
            </a:r>
          </a:p>
          <a:p>
            <a:r>
              <a:rPr lang="en-US" sz="1400" dirty="0"/>
              <a:t>Denholm House</a:t>
            </a:r>
            <a:endParaRPr lang="en-GB" sz="1400" dirty="0"/>
          </a:p>
          <a:p>
            <a:r>
              <a:rPr lang="en-US" sz="1400" dirty="0"/>
              <a:t>Almondvale Business Park</a:t>
            </a:r>
            <a:endParaRPr lang="en-GB" sz="1400" dirty="0"/>
          </a:p>
          <a:p>
            <a:r>
              <a:rPr lang="en-US" sz="1400" dirty="0"/>
              <a:t>Almondvale Way</a:t>
            </a:r>
            <a:endParaRPr lang="en-GB" sz="1400" dirty="0"/>
          </a:p>
          <a:p>
            <a:r>
              <a:rPr lang="en-US" sz="1400" dirty="0"/>
              <a:t>Livingston EH54 6GA</a:t>
            </a:r>
            <a:endParaRPr lang="en-GB" sz="1400" dirty="0"/>
          </a:p>
          <a:p>
            <a:endParaRPr lang="en-GB" sz="1400" b="1" dirty="0"/>
          </a:p>
          <a:p>
            <a:r>
              <a:rPr lang="en-GB" sz="1300" dirty="0"/>
              <a:t>enquiries@educationscotland.gov.scot</a:t>
            </a:r>
          </a:p>
          <a:p>
            <a:r>
              <a:rPr lang="en-US" sz="1400" b="1" dirty="0"/>
              <a:t>E   enquiries@educationscotland.gsi.gov.uk</a:t>
            </a:r>
            <a:endParaRPr lang="en-GB" sz="1400" b="1" dirty="0"/>
          </a:p>
          <a:p>
            <a:r>
              <a:rPr lang="en-US" sz="1400" dirty="0"/>
              <a:t> </a:t>
            </a:r>
            <a:endParaRPr lang="en-GB" sz="1400" dirty="0"/>
          </a:p>
        </p:txBody>
      </p:sp>
      <p:pic>
        <p:nvPicPr>
          <p:cNvPr id="4" name="Picture 3" descr="ES_alllogos_colour-01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53" t="15093" r="10209" b="27991"/>
          <a:stretch/>
        </p:blipFill>
        <p:spPr>
          <a:xfrm>
            <a:off x="546913" y="398639"/>
            <a:ext cx="2604792" cy="1131025"/>
          </a:xfrm>
          <a:prstGeom prst="rect">
            <a:avLst/>
          </a:prstGeom>
        </p:spPr>
      </p:pic>
      <p:pic>
        <p:nvPicPr>
          <p:cNvPr id="7" name="Picture 6" descr="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52516"/>
            <a:ext cx="12209380" cy="3105484"/>
          </a:xfrm>
          <a:prstGeom prst="rect">
            <a:avLst/>
          </a:prstGeom>
        </p:spPr>
      </p:pic>
      <p:sp>
        <p:nvSpPr>
          <p:cNvPr id="5" name="Text Box 8"/>
          <p:cNvSpPr txBox="1"/>
          <p:nvPr/>
        </p:nvSpPr>
        <p:spPr>
          <a:xfrm>
            <a:off x="7162800" y="605790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907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3661"/>
            <a:ext cx="8137525" cy="4227653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Over period </a:t>
            </a:r>
            <a:r>
              <a:rPr lang="en-GB" sz="2800" b="1" dirty="0" smtClean="0"/>
              <a:t>2016 - 19:</a:t>
            </a:r>
            <a:endParaRPr lang="en-GB" sz="2800" b="1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Introduction of National Benchmarks and Scottish National Standardised </a:t>
            </a:r>
            <a:r>
              <a:rPr lang="en-GB" sz="2800" dirty="0" smtClean="0"/>
              <a:t>Assessments (SNSA</a:t>
            </a:r>
            <a:r>
              <a:rPr lang="en-GB" sz="2800" dirty="0"/>
              <a:t>)</a:t>
            </a:r>
            <a:r>
              <a:rPr lang="en-GB" sz="2800" dirty="0" smtClean="0"/>
              <a:t>.</a:t>
            </a:r>
            <a:endParaRPr lang="en-GB" sz="2800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Headteachers’ Charter for School Empowerment, 2019 – </a:t>
            </a:r>
            <a:r>
              <a:rPr lang="en-GB" sz="2800" dirty="0" smtClean="0"/>
              <a:t>lead collaborative co-design </a:t>
            </a:r>
            <a:r>
              <a:rPr lang="en-GB" sz="2800" dirty="0"/>
              <a:t>of curriculum, learner pathways and transitions for local context.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Refreshed Narrative on Scotland’s Curriculum, 2019 – </a:t>
            </a:r>
            <a:r>
              <a:rPr lang="en-GB" sz="2800" dirty="0" smtClean="0"/>
              <a:t>central importance of the four </a:t>
            </a:r>
            <a:r>
              <a:rPr lang="en-GB" sz="2800" dirty="0"/>
              <a:t>capacities</a:t>
            </a:r>
            <a:r>
              <a:rPr lang="en-GB" sz="2800" dirty="0" smtClean="0"/>
              <a:t>, </a:t>
            </a:r>
            <a:r>
              <a:rPr lang="en-GB" sz="2800" dirty="0"/>
              <a:t>knowledge, skills and attributes.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b="1" dirty="0">
              <a:solidFill>
                <a:schemeClr val="accent1"/>
              </a:solidFill>
              <a:latin typeface="Arial"/>
            </a:endParaRPr>
          </a:p>
          <a:p>
            <a:r>
              <a:rPr lang="en-GB" sz="2800" b="1" dirty="0">
                <a:latin typeface="Arial"/>
              </a:rPr>
              <a:t>1. </a:t>
            </a:r>
            <a:r>
              <a:rPr lang="en-GB" sz="2800" b="1" dirty="0"/>
              <a:t>Background and context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>
            <a:cxnSpLocks/>
          </p:cNvCxnSpPr>
          <p:nvPr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379CE8A-47C5-F54B-BB4A-84D82C70054B}"/>
              </a:ext>
            </a:extLst>
          </p:cNvPr>
          <p:cNvGrpSpPr/>
          <p:nvPr/>
        </p:nvGrpSpPr>
        <p:grpSpPr>
          <a:xfrm>
            <a:off x="9144000" y="1800665"/>
            <a:ext cx="3048000" cy="2905564"/>
            <a:chOff x="9144000" y="1800665"/>
            <a:chExt cx="3048000" cy="290556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"/>
            <a:stretch/>
          </p:blipFill>
          <p:spPr>
            <a:xfrm>
              <a:off x="9158068" y="1800665"/>
              <a:ext cx="3033932" cy="2905564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4468ED7-418F-864F-998B-F414344165E4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00" y="4651967"/>
              <a:ext cx="3048000" cy="0"/>
            </a:xfrm>
            <a:prstGeom prst="line">
              <a:avLst/>
            </a:prstGeom>
            <a:ln w="127000">
              <a:solidFill>
                <a:srgbClr val="B3D2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8CB683-EC28-2D47-98C1-27753FF9EDA6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A7E11C6-8B70-6A48-B128-9FF1CD79E224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98C853B-BE4A-E84C-A33C-1C7C821931B7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9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/>
              <a:t>2. Curriculum leadership and development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Key messages from 2018-19 Inspection findings: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 majority of schools have a broad, </a:t>
            </a:r>
            <a:r>
              <a:rPr lang="en-GB" sz="2800" dirty="0"/>
              <a:t>relevant curriculum </a:t>
            </a:r>
            <a:r>
              <a:rPr lang="en-GB" sz="2800" dirty="0" smtClean="0"/>
              <a:t>rationale, which has been created in consultation with the community.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 best examples of these reflect the design </a:t>
            </a:r>
            <a:r>
              <a:rPr lang="en-GB" sz="2800" dirty="0"/>
              <a:t>principles, four contexts </a:t>
            </a:r>
            <a:r>
              <a:rPr lang="en-GB" sz="2800" dirty="0" smtClean="0"/>
              <a:t>of the curriculum and the local context.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More needs to be done to develop staff’s understanding of interdisciplinary learning.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 smtClean="0"/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60B8CA8-DCEC-1744-B147-DA4CBD236B18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E81C3C-3798-C04E-B979-3D140DA4D462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B1097B-B82C-404B-A468-B052E289F6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4"/>
          <a:stretch/>
        </p:blipFill>
        <p:spPr>
          <a:xfrm>
            <a:off x="9144000" y="1800665"/>
            <a:ext cx="3048000" cy="29055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A62047-B309-DD41-B722-923AC9EB3117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19B8C93-1FC6-A841-9B02-084927ED94EA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1469CBC-9D39-B04D-A4D9-778CB7BB464D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57468F-77DE-9B49-9640-5585C2A03ADE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05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/>
              <a:t>2. Curriculum leadership and development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err="1"/>
              <a:t>Headteachers</a:t>
            </a:r>
            <a:r>
              <a:rPr lang="en-GB" sz="2800" dirty="0"/>
              <a:t> and staff feel empowered to work with pupils, parents and partners.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Staff now need to </a:t>
            </a:r>
            <a:r>
              <a:rPr lang="en-GB" sz="2800" dirty="0"/>
              <a:t>collaborate more </a:t>
            </a:r>
            <a:r>
              <a:rPr lang="en-GB" sz="2800" dirty="0" smtClean="0"/>
              <a:t>with </a:t>
            </a:r>
            <a:r>
              <a:rPr lang="en-GB" sz="2800" dirty="0"/>
              <a:t>parents, pupils and wider partners on the design and evaluation of the curriculum</a:t>
            </a:r>
            <a:r>
              <a:rPr lang="en-GB" sz="2800" dirty="0" smtClean="0"/>
              <a:t>.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 </a:t>
            </a:r>
            <a:r>
              <a:rPr lang="en-GB" sz="2800" dirty="0"/>
              <a:t>United Nations’ Convention on the Rights of the Child </a:t>
            </a:r>
            <a:r>
              <a:rPr lang="en-GB" sz="2800" dirty="0" smtClean="0"/>
              <a:t>is reflected </a:t>
            </a:r>
            <a:r>
              <a:rPr lang="en-GB" sz="2800" dirty="0"/>
              <a:t>in </a:t>
            </a:r>
            <a:r>
              <a:rPr lang="en-GB" sz="2800" dirty="0" smtClean="0"/>
              <a:t>school values </a:t>
            </a:r>
            <a:r>
              <a:rPr lang="en-GB" sz="2800" dirty="0"/>
              <a:t>and </a:t>
            </a:r>
            <a:r>
              <a:rPr lang="en-GB" sz="2800" dirty="0" smtClean="0"/>
              <a:t>the curriculum in the majority of schools. </a:t>
            </a:r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60B8CA8-DCEC-1744-B147-DA4CBD236B18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E81C3C-3798-C04E-B979-3D140DA4D462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B1097B-B82C-404B-A468-B052E289F6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4"/>
          <a:stretch/>
        </p:blipFill>
        <p:spPr>
          <a:xfrm>
            <a:off x="9144000" y="1800665"/>
            <a:ext cx="3048000" cy="29055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A62047-B309-DD41-B722-923AC9EB3117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19B8C93-1FC6-A841-9B02-084927ED94EA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1469CBC-9D39-B04D-A4D9-778CB7BB464D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57468F-77DE-9B49-9640-5585C2A03ADE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0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/>
              <a:t>2. Curriculum leadership and development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228012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 culture of leadership for learning, quality professional learning and collaboration supports progression within the curriculum and consistency in learning, teaching and assessment.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Programmes in Science, Technology, Engineering and Mathematics (STEM) help children make connections and offer relevant and interesting contexts for learning.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AF9F35-40AA-4A43-81D8-945023B300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4"/>
          <a:stretch/>
        </p:blipFill>
        <p:spPr>
          <a:xfrm>
            <a:off x="9144000" y="1800665"/>
            <a:ext cx="3048000" cy="29055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1AD35A-AAB6-C74C-902A-DF648ACEFB9D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00EC994-0842-1B4B-A677-C01D7CBDB76F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F7E8BBB-2D56-C74E-97C4-5C3FBFD60AFF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F7C65A5-65DE-784A-AB79-F66B657991CB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83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/>
              <a:t>2. Curriculum leadership and development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1612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Children need more opportunities to lead their own learning.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Play-based learning, enquiry-based approaches and a shared approach across early level are key areas for development.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Further work is required </a:t>
            </a:r>
            <a:r>
              <a:rPr lang="en-GB" sz="2800" smtClean="0"/>
              <a:t>to </a:t>
            </a:r>
            <a:r>
              <a:rPr lang="en-GB" sz="2800" smtClean="0"/>
              <a:t>implement </a:t>
            </a:r>
            <a:r>
              <a:rPr lang="en-GB" sz="2800" dirty="0" smtClean="0"/>
              <a:t>the </a:t>
            </a:r>
            <a:r>
              <a:rPr lang="en-GB" sz="2800" dirty="0"/>
              <a:t>1+2 languages </a:t>
            </a:r>
            <a:r>
              <a:rPr lang="en-GB" sz="2800" dirty="0" smtClean="0"/>
              <a:t>policy, which </a:t>
            </a:r>
            <a:r>
              <a:rPr lang="en-GB" sz="2800" dirty="0"/>
              <a:t>will support children’s acquisition, and engagement of two additional languages by the end of P7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19A7F-D419-914F-9A9B-09B516E8D3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4"/>
          <a:stretch/>
        </p:blipFill>
        <p:spPr>
          <a:xfrm>
            <a:off x="9144000" y="1800665"/>
            <a:ext cx="3048000" cy="29055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A59B126-2CD1-9A42-9266-06B98A3A079F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39D4E1-06D4-4D42-A7FE-7CB04ACE984F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5F25BF-3A2A-9B4A-AFC6-AAC66DFCF52F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9991C40-50CB-2A45-9DE1-0A4DE7BE4CE8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43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3. </a:t>
            </a:r>
            <a:r>
              <a:rPr lang="en-GB" sz="2800" b="1" dirty="0"/>
              <a:t>Raising attainment and improving equity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22544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Key messages from 2018-19 Inspection findings: </a:t>
            </a:r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Overall, </a:t>
            </a:r>
            <a:r>
              <a:rPr lang="en-GB" sz="2800" dirty="0"/>
              <a:t>attainment is improving, including for children with additional support needs.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Tracking literacy </a:t>
            </a:r>
            <a:r>
              <a:rPr lang="en-GB" sz="2800" dirty="0"/>
              <a:t>and numeracy attainment has </a:t>
            </a:r>
            <a:r>
              <a:rPr lang="en-GB" sz="2800" dirty="0" smtClean="0"/>
              <a:t>improved. There is now a need </a:t>
            </a:r>
            <a:r>
              <a:rPr lang="en-GB" sz="2800" dirty="0"/>
              <a:t>to focus </a:t>
            </a:r>
            <a:r>
              <a:rPr lang="en-GB" sz="2800" dirty="0" smtClean="0"/>
              <a:t>on tracking progress across all </a:t>
            </a:r>
            <a:r>
              <a:rPr lang="en-GB" sz="2800" dirty="0"/>
              <a:t>areas of curriculum. </a:t>
            </a:r>
            <a:endParaRPr lang="en-GB" sz="2800" dirty="0" smtClean="0"/>
          </a:p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Staff confidence </a:t>
            </a:r>
            <a:r>
              <a:rPr lang="en-GB" sz="2800" dirty="0"/>
              <a:t>in identifying </a:t>
            </a:r>
            <a:r>
              <a:rPr lang="en-GB" sz="2800" dirty="0" smtClean="0"/>
              <a:t>the poverty-related </a:t>
            </a:r>
            <a:r>
              <a:rPr lang="en-GB" sz="2800" dirty="0"/>
              <a:t>attainment </a:t>
            </a:r>
            <a:r>
              <a:rPr lang="en-GB" sz="2800" dirty="0" smtClean="0"/>
              <a:t>gap in their own context has increased.</a:t>
            </a:r>
            <a:endParaRPr lang="en-GB" sz="28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DE2CE7-BF14-D542-9DFF-F75D62762D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0" y="1885071"/>
            <a:ext cx="3048000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CA6A2D-3FD8-1E4F-88FB-2255119508A6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614F668-EA6C-534C-9592-19EDD3166230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934B0C0-9FEF-3D41-8F8B-3339A0E5D8F2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2DA044-BE29-B54A-9220-0423CF5093E2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79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 smtClean="0"/>
              <a:t>3. </a:t>
            </a:r>
            <a:r>
              <a:rPr lang="en-GB" sz="2800" b="1" dirty="0"/>
              <a:t>Raising attainment and improving equity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22544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There is emerging </a:t>
            </a:r>
            <a:r>
              <a:rPr lang="en-GB" sz="2800" dirty="0"/>
              <a:t>evidence of improved outcomes for children with barriers to learning.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Attainment </a:t>
            </a:r>
            <a:r>
              <a:rPr lang="en-GB" sz="2800" dirty="0"/>
              <a:t>Scotland </a:t>
            </a:r>
            <a:r>
              <a:rPr lang="en-GB" sz="2800" dirty="0" smtClean="0"/>
              <a:t>Fund is used to develop targeted </a:t>
            </a:r>
            <a:r>
              <a:rPr lang="en-GB" sz="2800" dirty="0"/>
              <a:t>interventions </a:t>
            </a:r>
            <a:r>
              <a:rPr lang="en-GB" sz="2800" dirty="0" smtClean="0"/>
              <a:t>in literacy</a:t>
            </a:r>
            <a:r>
              <a:rPr lang="en-GB" sz="2800" dirty="0"/>
              <a:t>, numeracy, health and </a:t>
            </a:r>
            <a:r>
              <a:rPr lang="en-GB" sz="2800" dirty="0" smtClean="0"/>
              <a:t>wellbeing in almost all schools.</a:t>
            </a:r>
            <a:endParaRPr lang="en-GB" sz="28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Children’s wider </a:t>
            </a:r>
            <a:r>
              <a:rPr lang="en-GB" sz="2800" dirty="0"/>
              <a:t>achievements are </a:t>
            </a:r>
            <a:r>
              <a:rPr lang="en-GB" sz="2800" dirty="0" smtClean="0"/>
              <a:t>being promoted </a:t>
            </a:r>
            <a:r>
              <a:rPr lang="en-GB" sz="2800" dirty="0"/>
              <a:t>and celebrated. 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The tracking of achievements </a:t>
            </a:r>
            <a:r>
              <a:rPr lang="en-GB" sz="2800" dirty="0"/>
              <a:t>should link to the skills being developed. 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6F5544-4984-DF41-9320-F9117C6A9A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0" y="1885071"/>
            <a:ext cx="3048000" cy="271506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AA0D63-0690-D740-B9D2-8E7612FAA3B2}"/>
              </a:ext>
            </a:extLst>
          </p:cNvPr>
          <p:cNvCxnSpPr>
            <a:cxnSpLocks/>
          </p:cNvCxnSpPr>
          <p:nvPr/>
        </p:nvCxnSpPr>
        <p:spPr>
          <a:xfrm>
            <a:off x="9144000" y="4651967"/>
            <a:ext cx="3048000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FD22FD-EB3B-FA4D-990D-CB8A752A41A4}"/>
              </a:ext>
            </a:extLst>
          </p:cNvPr>
          <p:cNvSpPr txBox="1"/>
          <p:nvPr/>
        </p:nvSpPr>
        <p:spPr>
          <a:xfrm>
            <a:off x="4693730" y="6279021"/>
            <a:ext cx="273151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FB01F42-CD90-8C44-9361-69BEC2451A13}"/>
              </a:ext>
            </a:extLst>
          </p:cNvPr>
          <p:cNvSpPr/>
          <p:nvPr/>
        </p:nvSpPr>
        <p:spPr>
          <a:xfrm>
            <a:off x="468397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3D2019-5C1B-F148-81FD-5929BFFBCFA7}"/>
              </a:ext>
            </a:extLst>
          </p:cNvPr>
          <p:cNvSpPr/>
          <p:nvPr/>
        </p:nvSpPr>
        <p:spPr>
          <a:xfrm>
            <a:off x="7209147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89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CDC23D987C44B816AEEDA25B50CC4" ma:contentTypeVersion="0" ma:contentTypeDescription="Create a new document." ma:contentTypeScope="" ma:versionID="b6878043c1e9ea6bb1d8ccfc564780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c96ba11fc0b0f11135d6dc28d8a2ff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F62884D-D5C0-450B-A88F-C4FBAB0CDE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E75B553-2AE0-4B0C-913C-4B15DEBD22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967039-C71A-4B84-9858-0728C216CC0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 PP Template</Template>
  <TotalTime>1775</TotalTime>
  <Words>1994</Words>
  <Application>Microsoft Office PowerPoint</Application>
  <PresentationFormat>Widescreen</PresentationFormat>
  <Paragraphs>191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Arial Bold</vt:lpstr>
      <vt:lpstr>Arial Unicode MS</vt:lpstr>
      <vt:lpstr>Calibri</vt:lpstr>
      <vt:lpstr>Lato</vt:lpstr>
      <vt:lpstr>Lucida Grande</vt:lpstr>
      <vt:lpstr>ＭＳ 明朝</vt:lpstr>
      <vt:lpstr>Times New Roman</vt:lpstr>
      <vt:lpstr>Wingdings</vt:lpstr>
      <vt:lpstr>Powerpoint_template</vt:lpstr>
      <vt:lpstr>PowerPoint Presentation</vt:lpstr>
      <vt:lpstr>Scrutiny findings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71</cp:revision>
  <cp:lastPrinted>2014-02-19T15:05:01Z</cp:lastPrinted>
  <dcterms:created xsi:type="dcterms:W3CDTF">2020-11-25T17:07:12Z</dcterms:created>
  <dcterms:modified xsi:type="dcterms:W3CDTF">2020-12-08T16:48:54Z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0x01010079FCDC23D987C44B816AEEDA25B50CC4</vt:lpwstr>
  </property>
  <property fmtid="{D5CDD505-2E9C-101B-9397-08002B2CF9AE}" pid="3" name="_dlc_DocIdItemGuid">
    <vt:lpwstr>c74d0d01-22fa-4460-a599-e806a271597e</vt:lpwstr>
  </property>
  <property fmtid="{D5CDD505-2E9C-101B-9397-08002B2CF9AE}" pid="4" name="Objective-Id">
    <vt:lpwstr>A21498026</vt:lpwstr>
  </property>
  <property fmtid="{D5CDD505-2E9C-101B-9397-08002B2CF9AE}" pid="5" name="Objective-Title">
    <vt:lpwstr>ES PP Template</vt:lpwstr>
  </property>
  <property fmtid="{D5CDD505-2E9C-101B-9397-08002B2CF9AE}" pid="6" name="Objective-Description">
    <vt:lpwstr/>
  </property>
  <property fmtid="{D5CDD505-2E9C-101B-9397-08002B2CF9AE}" pid="7" name="Objective-CreationStamp">
    <vt:filetime>2018-07-03T15:47:23Z</vt:filetime>
  </property>
  <property fmtid="{D5CDD505-2E9C-101B-9397-08002B2CF9AE}" pid="8" name="Objective-IsApproved">
    <vt:bool>false</vt:bool>
  </property>
  <property fmtid="{D5CDD505-2E9C-101B-9397-08002B2CF9AE}" pid="9" name="Objective-IsPublished">
    <vt:bool>false</vt:bool>
  </property>
  <property fmtid="{D5CDD505-2E9C-101B-9397-08002B2CF9AE}" pid="10" name="Objective-DatePublished">
    <vt:lpwstr/>
  </property>
  <property fmtid="{D5CDD505-2E9C-101B-9397-08002B2CF9AE}" pid="11" name="Objective-ModificationStamp">
    <vt:filetime>2018-07-18T13:20:05Z</vt:filetime>
  </property>
  <property fmtid="{D5CDD505-2E9C-101B-9397-08002B2CF9AE}" pid="12" name="Objective-Owner">
    <vt:lpwstr>Gore, Hazel H (Z612349)</vt:lpwstr>
  </property>
  <property fmtid="{D5CDD505-2E9C-101B-9397-08002B2CF9AE}" pid="13" name="Objective-Path">
    <vt:lpwstr>Objective Global Folder:SG File Plan:Administration:Corporate strategy:Communications:General: Communications:Education Scotland: Communications: Branding and Templates: 2016-2021:</vt:lpwstr>
  </property>
  <property fmtid="{D5CDD505-2E9C-101B-9397-08002B2CF9AE}" pid="14" name="Objective-Parent">
    <vt:lpwstr>Education Scotland: Communications: Branding and Templates: 2016-2021</vt:lpwstr>
  </property>
  <property fmtid="{D5CDD505-2E9C-101B-9397-08002B2CF9AE}" pid="15" name="Objective-State">
    <vt:lpwstr>Being Drafted</vt:lpwstr>
  </property>
  <property fmtid="{D5CDD505-2E9C-101B-9397-08002B2CF9AE}" pid="16" name="Objective-VersionId">
    <vt:lpwstr>vA30249846</vt:lpwstr>
  </property>
  <property fmtid="{D5CDD505-2E9C-101B-9397-08002B2CF9AE}" pid="17" name="Objective-Version">
    <vt:lpwstr>0.2</vt:lpwstr>
  </property>
  <property fmtid="{D5CDD505-2E9C-101B-9397-08002B2CF9AE}" pid="18" name="Objective-VersionNumber">
    <vt:r8>2</vt:r8>
  </property>
  <property fmtid="{D5CDD505-2E9C-101B-9397-08002B2CF9AE}" pid="19" name="Objective-VersionComment">
    <vt:lpwstr>Version 2</vt:lpwstr>
  </property>
  <property fmtid="{D5CDD505-2E9C-101B-9397-08002B2CF9AE}" pid="20" name="Objective-FileNumber">
    <vt:lpwstr/>
  </property>
  <property fmtid="{D5CDD505-2E9C-101B-9397-08002B2CF9AE}" pid="21" name="Objective-Classification">
    <vt:lpwstr>[Inherited - OFFICIAL]</vt:lpwstr>
  </property>
  <property fmtid="{D5CDD505-2E9C-101B-9397-08002B2CF9AE}" pid="22" name="Objective-Caveats">
    <vt:lpwstr/>
  </property>
  <property fmtid="{D5CDD505-2E9C-101B-9397-08002B2CF9AE}" pid="23" name="Objective-Connect Creator">
    <vt:lpwstr/>
  </property>
  <property fmtid="{D5CDD505-2E9C-101B-9397-08002B2CF9AE}" pid="24" name="Objective-Date Received">
    <vt:lpwstr/>
  </property>
  <property fmtid="{D5CDD505-2E9C-101B-9397-08002B2CF9AE}" pid="25" name="Objective-Date of Original">
    <vt:lpwstr/>
  </property>
  <property fmtid="{D5CDD505-2E9C-101B-9397-08002B2CF9AE}" pid="26" name="Objective-SG Web Publication - Category">
    <vt:lpwstr/>
  </property>
  <property fmtid="{D5CDD505-2E9C-101B-9397-08002B2CF9AE}" pid="27" name="Objective-SG Web Publication - Category 2 Classification">
    <vt:lpwstr/>
  </property>
  <property fmtid="{D5CDD505-2E9C-101B-9397-08002B2CF9AE}" pid="28" name="Objective-Comment">
    <vt:lpwstr/>
  </property>
  <property fmtid="{D5CDD505-2E9C-101B-9397-08002B2CF9AE}" pid="29" name="Objective-Date of Original [system]">
    <vt:lpwstr/>
  </property>
  <property fmtid="{D5CDD505-2E9C-101B-9397-08002B2CF9AE}" pid="30" name="Objective-Date Received [system]">
    <vt:lpwstr/>
  </property>
  <property fmtid="{D5CDD505-2E9C-101B-9397-08002B2CF9AE}" pid="31" name="Objective-SG Web Publication - Category [system]">
    <vt:lpwstr/>
  </property>
  <property fmtid="{D5CDD505-2E9C-101B-9397-08002B2CF9AE}" pid="32" name="Objective-SG Web Publication - Category 2 Classification [system]">
    <vt:lpwstr/>
  </property>
  <property fmtid="{D5CDD505-2E9C-101B-9397-08002B2CF9AE}" pid="33" name="Objective-Connect Creator [system]">
    <vt:lpwstr/>
  </property>
</Properties>
</file>