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0" r:id="rId2"/>
    <p:sldId id="25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D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9"/>
    <p:restoredTop sz="94663"/>
  </p:normalViewPr>
  <p:slideViewPr>
    <p:cSldViewPr snapToGrid="0">
      <p:cViewPr varScale="1">
        <p:scale>
          <a:sx n="61" d="100"/>
          <a:sy n="61" d="100"/>
        </p:scale>
        <p:origin x="86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51C643-D55E-4EEA-A071-400F82D37146}" type="datetimeFigureOut">
              <a:rPr lang="en-GB" smtClean="0"/>
              <a:t>24/02/2021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9241DF-0B4C-4350-B69D-F350740266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759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241DF-0B4C-4350-B69D-F3507402665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6479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7635499" cy="551454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7938" y="2200759"/>
            <a:ext cx="7671661" cy="379708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B8E9D5-8169-214E-B73A-351AFBAEB507}"/>
              </a:ext>
            </a:extLst>
          </p:cNvPr>
          <p:cNvSpPr/>
          <p:nvPr userDrawn="1"/>
        </p:nvSpPr>
        <p:spPr>
          <a:xfrm>
            <a:off x="-154983" y="0"/>
            <a:ext cx="12584624" cy="97639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A0E1B2-69FA-A54E-9DD8-5AC7EAF8AE8C}"/>
              </a:ext>
            </a:extLst>
          </p:cNvPr>
          <p:cNvSpPr txBox="1"/>
          <p:nvPr userDrawn="1"/>
        </p:nvSpPr>
        <p:spPr>
          <a:xfrm>
            <a:off x="449451" y="325464"/>
            <a:ext cx="87875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Helvetica Light" panose="020B0403020202020204" pitchFamily="34" charset="0"/>
              </a:rPr>
              <a:t>Remote learning entitlements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81C36DD-D9B0-724E-B237-5F765FDB9FD0}"/>
              </a:ext>
            </a:extLst>
          </p:cNvPr>
          <p:cNvCxnSpPr/>
          <p:nvPr userDrawn="1"/>
        </p:nvCxnSpPr>
        <p:spPr>
          <a:xfrm>
            <a:off x="526942" y="6400800"/>
            <a:ext cx="1128276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4172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45A645E-3A57-A04B-B7F3-05222B16B5A2}"/>
              </a:ext>
            </a:extLst>
          </p:cNvPr>
          <p:cNvCxnSpPr/>
          <p:nvPr userDrawn="1"/>
        </p:nvCxnSpPr>
        <p:spPr>
          <a:xfrm>
            <a:off x="526942" y="6400800"/>
            <a:ext cx="1128276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46E4B72D-A922-3641-A3B1-4835BDCC04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7635499" cy="551454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8626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B102CE3-9909-464A-85BF-3440FEA83F0F}"/>
              </a:ext>
            </a:extLst>
          </p:cNvPr>
          <p:cNvSpPr/>
          <p:nvPr userDrawn="1"/>
        </p:nvSpPr>
        <p:spPr>
          <a:xfrm>
            <a:off x="-1" y="1"/>
            <a:ext cx="12192001" cy="6913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57A87D-F018-DA45-8373-ECD8B8656E31}"/>
              </a:ext>
            </a:extLst>
          </p:cNvPr>
          <p:cNvSpPr txBox="1"/>
          <p:nvPr userDrawn="1"/>
        </p:nvSpPr>
        <p:spPr>
          <a:xfrm>
            <a:off x="449451" y="258558"/>
            <a:ext cx="878753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800" dirty="0" smtClean="0">
                <a:solidFill>
                  <a:srgbClr val="002060"/>
                </a:solidFill>
                <a:latin typeface="Helvetica" pitchFamily="2" charset="0"/>
                <a:cs typeface="Arial" panose="020B0604020202020204" pitchFamily="34" charset="0"/>
              </a:rPr>
              <a:t>Remote learning entitlements:</a:t>
            </a:r>
            <a:r>
              <a:rPr lang="en-GB" sz="1800" baseline="0" dirty="0" smtClean="0">
                <a:solidFill>
                  <a:srgbClr val="002060"/>
                </a:solidFill>
                <a:latin typeface="Helvetica" pitchFamily="2" charset="0"/>
                <a:cs typeface="Arial" panose="020B0604020202020204" pitchFamily="34" charset="0"/>
              </a:rPr>
              <a:t> Examples from the national overviews of practice</a:t>
            </a:r>
            <a:endParaRPr lang="en-US" sz="18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787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cid:6FD34665-A2E4-49C3-9268-CFBA6015F22C@lan" TargetMode="External"/><Relationship Id="rId5" Type="http://schemas.openxmlformats.org/officeDocument/2006/relationships/image" Target="../media/image2.png"/><Relationship Id="rId4" Type="http://schemas.openxmlformats.org/officeDocument/2006/relationships/hyperlink" Target="https://education.gov.scot/improvement/covid-19-education-recovery/national-overviews/national-overview-of-practice-reports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5">
            <a:extLst>
              <a:ext uri="{FF2B5EF4-FFF2-40B4-BE49-F238E27FC236}">
                <a16:creationId xmlns:a16="http://schemas.microsoft.com/office/drawing/2014/main" id="{43D2AE86-83DA-B644-A499-0F9A0F25B988}"/>
              </a:ext>
            </a:extLst>
          </p:cNvPr>
          <p:cNvSpPr txBox="1">
            <a:spLocks/>
          </p:cNvSpPr>
          <p:nvPr/>
        </p:nvSpPr>
        <p:spPr>
          <a:xfrm>
            <a:off x="593725" y="1379788"/>
            <a:ext cx="5078278" cy="551454"/>
          </a:xfrm>
          <a:prstGeom prst="rect">
            <a:avLst/>
          </a:prstGeom>
        </p:spPr>
        <p:txBody>
          <a:bodyPr lIns="0" tIns="0" rIns="0" bIns="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6A8298AD-252A-6B46-BBF1-9FA4A7AC0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5643777" cy="551454"/>
          </a:xfrm>
        </p:spPr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Engagement with other learners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Hill of </a:t>
            </a:r>
            <a:r>
              <a:rPr lang="en-GB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Beath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 Primary School and St Joseph’s Primary School</a:t>
            </a:r>
            <a:b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Fife Council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6" name="Picture 5" descr="Education Scotland RGB (45mm)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03" y="5507295"/>
            <a:ext cx="1619250" cy="6477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898775" y="5785663"/>
            <a:ext cx="4555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National overviews of practice</a:t>
            </a:r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en-GB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 descr="cid:6FD34665-A2E4-49C3-9268-CFBA6015F22C@lan"/>
          <p:cNvPicPr/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0608" y="1116583"/>
            <a:ext cx="4677664" cy="50384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898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0D5D1-4B72-A047-B5E5-3172327E2C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603" y="1637125"/>
            <a:ext cx="7635499" cy="551454"/>
          </a:xfrm>
        </p:spPr>
        <p:txBody>
          <a:bodyPr/>
          <a:lstStyle/>
          <a:p>
            <a:r>
              <a:rPr lang="en-GB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Hill of </a:t>
            </a:r>
            <a:r>
              <a:rPr lang="en-GB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Beath</a:t>
            </a:r>
            <a:r>
              <a:rPr lang="en-GB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Primary 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DEE2A6-377D-0044-9148-52AF3D0DE193}"/>
              </a:ext>
            </a:extLst>
          </p:cNvPr>
          <p:cNvSpPr txBox="1"/>
          <p:nvPr/>
        </p:nvSpPr>
        <p:spPr>
          <a:xfrm>
            <a:off x="438912" y="2204357"/>
            <a:ext cx="11219688" cy="5016758"/>
          </a:xfrm>
          <a:prstGeom prst="rect">
            <a:avLst/>
          </a:prstGeom>
          <a:noFill/>
        </p:spPr>
        <p:txBody>
          <a:bodyPr wrap="square" numCol="2" spcCol="540000" rtlCol="0">
            <a:spAutoFit/>
          </a:bodyPr>
          <a:lstStyle/>
          <a:p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school’s Parent 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ouncil 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has supported, provided and sustained a number of well-planned, innovative opportunities to support children and families’ informal engagement. In January, they organised a remote celebration for Scots language with a variety of special features. They created a sway, which included a local piper who recorded music. The children were able to recite and share their reading of Burns poetry as part of a competition. Matthew </a:t>
            </a:r>
            <a:r>
              <a:rPr lang="en-GB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Fitt</a:t>
            </a:r>
            <a:r>
              <a:rPr lang="en-GB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a Scottish author, took part in remote judging and provided resources to support learning more about Scots language.</a:t>
            </a:r>
          </a:p>
          <a:p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GB" sz="1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Across 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the local cluster, sports leaders and physical education, physical activity and sport (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PEPAS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) representatives in each school designed sports challenges where pupils and families competed to win sports equipment for their schools. The </a:t>
            </a:r>
            <a:r>
              <a:rPr lang="en-GB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principal 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teacher reports this was very popular with families, increased engagement across the schools and developed further a sense of community. To promote further engagement,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P6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P7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classes link with </a:t>
            </a:r>
            <a:r>
              <a:rPr lang="en-GB" sz="1900" dirty="0" err="1">
                <a:latin typeface="Arial" panose="020B0604020202020204" pitchFamily="34" charset="0"/>
                <a:cs typeface="Arial" panose="020B0604020202020204" pitchFamily="34" charset="0"/>
              </a:rPr>
              <a:t>Kelty</a:t>
            </a:r>
            <a:r>
              <a:rPr lang="en-GB" sz="1900" dirty="0">
                <a:latin typeface="Arial" panose="020B0604020202020204" pitchFamily="34" charset="0"/>
                <a:cs typeface="Arial" panose="020B0604020202020204" pitchFamily="34" charset="0"/>
              </a:rPr>
              <a:t> Community Cinema and have started a ‘Film Friday’. Children and families are creating their own films at home to share as part of an ongoing media competition. 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EC0D5D1-4B72-A047-B5E5-3172327E2C52}"/>
              </a:ext>
            </a:extLst>
          </p:cNvPr>
          <p:cNvSpPr txBox="1">
            <a:spLocks/>
          </p:cNvSpPr>
          <p:nvPr/>
        </p:nvSpPr>
        <p:spPr>
          <a:xfrm>
            <a:off x="4966672" y="976574"/>
            <a:ext cx="7635499" cy="551454"/>
          </a:xfrm>
          <a:prstGeom prst="rect">
            <a:avLst/>
          </a:prstGeom>
        </p:spPr>
        <p:txBody>
          <a:bodyPr lIns="0" tIns="0" rIns="0" bIns="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86372" y="806128"/>
            <a:ext cx="118704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schools from Fife outlined their approaches </a:t>
            </a:r>
            <a:r>
              <a:rPr lang="en-GB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providing regular </a:t>
            </a:r>
            <a:r>
              <a:rPr lang="en-GB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opportunities </a:t>
            </a:r>
            <a:r>
              <a:rPr lang="en-GB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</a:p>
          <a:p>
            <a:r>
              <a:rPr lang="en-GB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engagement with </a:t>
            </a:r>
            <a:r>
              <a:rPr lang="en-GB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pupils to support learning, as well </a:t>
            </a:r>
            <a:r>
              <a:rPr lang="en-GB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en-GB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informal </a:t>
            </a:r>
            <a:r>
              <a:rPr lang="en-GB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engagement.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EC0D5D1-4B72-A047-B5E5-3172327E2C52}"/>
              </a:ext>
            </a:extLst>
          </p:cNvPr>
          <p:cNvSpPr txBox="1">
            <a:spLocks/>
          </p:cNvSpPr>
          <p:nvPr/>
        </p:nvSpPr>
        <p:spPr>
          <a:xfrm>
            <a:off x="6272487" y="1637125"/>
            <a:ext cx="7635499" cy="551454"/>
          </a:xfrm>
          <a:prstGeom prst="rect">
            <a:avLst/>
          </a:prstGeom>
        </p:spPr>
        <p:txBody>
          <a:bodyPr lIns="0" tIns="0" rIns="0" bIns="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r>
              <a:rPr lang="en-GB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St. Joseph’s Primary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55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</TotalTime>
  <Words>266</Words>
  <Application>Microsoft Office PowerPoint</Application>
  <PresentationFormat>Widescreen</PresentationFormat>
  <Paragraphs>13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Helvetica</vt:lpstr>
      <vt:lpstr>Helvetica Light</vt:lpstr>
      <vt:lpstr>Office Theme</vt:lpstr>
      <vt:lpstr>Engagement with other learners   Hill of Beath Primary School and St Joseph’s Primary School Fife Council  </vt:lpstr>
      <vt:lpstr>Hill of Beath Primary </vt:lpstr>
    </vt:vector>
  </TitlesOfParts>
  <Company>Scottish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Gordon L (Louise)</dc:creator>
  <cp:lastModifiedBy>Gordon L (Louise)</cp:lastModifiedBy>
  <cp:revision>33</cp:revision>
  <dcterms:created xsi:type="dcterms:W3CDTF">2021-02-02T15:43:17Z</dcterms:created>
  <dcterms:modified xsi:type="dcterms:W3CDTF">2021-02-24T16:25:09Z</dcterms:modified>
</cp:coreProperties>
</file>