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0" r:id="rId2"/>
    <p:sldId id="259" r:id="rId3"/>
    <p:sldId id="262" r:id="rId4"/>
    <p:sldId id="263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/>
    <p:restoredTop sz="94663"/>
  </p:normalViewPr>
  <p:slideViewPr>
    <p:cSldViewPr snapToGrid="0">
      <p:cViewPr varScale="1">
        <p:scale>
          <a:sx n="61" d="100"/>
          <a:sy n="61" d="100"/>
        </p:scale>
        <p:origin x="8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7BE8E3-E8CB-4359-86C1-EAB1C9366FBF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7E42F13D-200C-4A87-9E8E-D9EBCC399D59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Community</a:t>
          </a:r>
          <a:endParaRPr lang="en-US" dirty="0"/>
        </a:p>
      </dgm:t>
    </dgm:pt>
    <dgm:pt modelId="{F6824F6E-6C8E-492A-9834-C5AB8797D561}" type="parTrans" cxnId="{C945291A-8430-4412-BBA1-D3E662F4CA14}">
      <dgm:prSet/>
      <dgm:spPr/>
      <dgm:t>
        <a:bodyPr/>
        <a:lstStyle/>
        <a:p>
          <a:endParaRPr lang="en-US"/>
        </a:p>
      </dgm:t>
    </dgm:pt>
    <dgm:pt modelId="{50ADFEC8-6FC5-4617-A44E-3F2C1524BCBE}" type="sibTrans" cxnId="{C945291A-8430-4412-BBA1-D3E662F4CA14}">
      <dgm:prSet/>
      <dgm:spPr/>
      <dgm:t>
        <a:bodyPr/>
        <a:lstStyle/>
        <a:p>
          <a:endParaRPr lang="en-US"/>
        </a:p>
      </dgm:t>
    </dgm:pt>
    <dgm:pt modelId="{F0985E49-B39A-4A29-BD71-A7298650BDC9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 smtClean="0"/>
            <a:t>Families</a:t>
          </a:r>
          <a:endParaRPr lang="en-US" dirty="0"/>
        </a:p>
      </dgm:t>
    </dgm:pt>
    <dgm:pt modelId="{7D7716D5-71B9-4F79-97C6-81E9A58DA2CC}" type="parTrans" cxnId="{C6F7FFE4-044A-40FF-B70F-1B47035F9D6C}">
      <dgm:prSet/>
      <dgm:spPr/>
      <dgm:t>
        <a:bodyPr/>
        <a:lstStyle/>
        <a:p>
          <a:endParaRPr lang="en-US"/>
        </a:p>
      </dgm:t>
    </dgm:pt>
    <dgm:pt modelId="{58280C69-8705-47D9-B1A6-327829991343}" type="sibTrans" cxnId="{C6F7FFE4-044A-40FF-B70F-1B47035F9D6C}">
      <dgm:prSet/>
      <dgm:spPr/>
      <dgm:t>
        <a:bodyPr/>
        <a:lstStyle/>
        <a:p>
          <a:endParaRPr lang="en-US"/>
        </a:p>
      </dgm:t>
    </dgm:pt>
    <dgm:pt modelId="{A2D46E42-1458-40E4-8367-A580EBEE9B23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 smtClean="0"/>
            <a:t>School</a:t>
          </a:r>
          <a:endParaRPr lang="en-US" dirty="0"/>
        </a:p>
      </dgm:t>
    </dgm:pt>
    <dgm:pt modelId="{58690367-B38B-44D9-A74F-25BE41B2B8EE}" type="parTrans" cxnId="{D4B9345C-3F14-4870-8B99-F674EEEB9FDB}">
      <dgm:prSet/>
      <dgm:spPr/>
      <dgm:t>
        <a:bodyPr/>
        <a:lstStyle/>
        <a:p>
          <a:endParaRPr lang="en-US"/>
        </a:p>
      </dgm:t>
    </dgm:pt>
    <dgm:pt modelId="{1A39E9F2-8837-4AC1-A52E-B6B2DFBF1568}" type="sibTrans" cxnId="{D4B9345C-3F14-4870-8B99-F674EEEB9FDB}">
      <dgm:prSet/>
      <dgm:spPr/>
      <dgm:t>
        <a:bodyPr/>
        <a:lstStyle/>
        <a:p>
          <a:endParaRPr lang="en-US"/>
        </a:p>
      </dgm:t>
    </dgm:pt>
    <dgm:pt modelId="{660AF88A-0D80-4FC7-B1F5-B918B460CD9D}" type="pres">
      <dgm:prSet presAssocID="{427BE8E3-E8CB-4359-86C1-EAB1C9366FBF}" presName="compositeShape" presStyleCnt="0">
        <dgm:presLayoutVars>
          <dgm:chMax val="7"/>
          <dgm:dir/>
          <dgm:resizeHandles val="exact"/>
        </dgm:presLayoutVars>
      </dgm:prSet>
      <dgm:spPr/>
    </dgm:pt>
    <dgm:pt modelId="{59432A1C-2741-4144-B935-A180A27C2EA7}" type="pres">
      <dgm:prSet presAssocID="{427BE8E3-E8CB-4359-86C1-EAB1C9366FBF}" presName="wedge1" presStyleLbl="node1" presStyleIdx="0" presStyleCnt="3"/>
      <dgm:spPr/>
      <dgm:t>
        <a:bodyPr/>
        <a:lstStyle/>
        <a:p>
          <a:endParaRPr lang="en-US"/>
        </a:p>
      </dgm:t>
    </dgm:pt>
    <dgm:pt modelId="{A0F08563-9B40-46AE-80D6-DD505ED287F2}" type="pres">
      <dgm:prSet presAssocID="{427BE8E3-E8CB-4359-86C1-EAB1C9366FBF}" presName="dummy1a" presStyleCnt="0"/>
      <dgm:spPr/>
    </dgm:pt>
    <dgm:pt modelId="{7119F68E-DD0E-4F29-BC43-0B61300465E7}" type="pres">
      <dgm:prSet presAssocID="{427BE8E3-E8CB-4359-86C1-EAB1C9366FBF}" presName="dummy1b" presStyleCnt="0"/>
      <dgm:spPr/>
    </dgm:pt>
    <dgm:pt modelId="{77D9FD3A-5B7F-4FA0-B73E-9FAE640A44C3}" type="pres">
      <dgm:prSet presAssocID="{427BE8E3-E8CB-4359-86C1-EAB1C9366FB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CD41B6-F3C6-4E0E-9117-6AE09A716C8F}" type="pres">
      <dgm:prSet presAssocID="{427BE8E3-E8CB-4359-86C1-EAB1C9366FBF}" presName="wedge2" presStyleLbl="node1" presStyleIdx="1" presStyleCnt="3"/>
      <dgm:spPr/>
      <dgm:t>
        <a:bodyPr/>
        <a:lstStyle/>
        <a:p>
          <a:endParaRPr lang="en-US"/>
        </a:p>
      </dgm:t>
    </dgm:pt>
    <dgm:pt modelId="{F5D28B45-8B8F-4000-AE62-A1D6A3536F1A}" type="pres">
      <dgm:prSet presAssocID="{427BE8E3-E8CB-4359-86C1-EAB1C9366FBF}" presName="dummy2a" presStyleCnt="0"/>
      <dgm:spPr/>
    </dgm:pt>
    <dgm:pt modelId="{28ADE767-7986-47DD-8472-27E95EDBD660}" type="pres">
      <dgm:prSet presAssocID="{427BE8E3-E8CB-4359-86C1-EAB1C9366FBF}" presName="dummy2b" presStyleCnt="0"/>
      <dgm:spPr/>
    </dgm:pt>
    <dgm:pt modelId="{79A4B2EC-0562-41A9-9168-2583E58BAA5B}" type="pres">
      <dgm:prSet presAssocID="{427BE8E3-E8CB-4359-86C1-EAB1C9366FB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E7FEB2-10E8-4086-87FF-6809E1EB6FB4}" type="pres">
      <dgm:prSet presAssocID="{427BE8E3-E8CB-4359-86C1-EAB1C9366FBF}" presName="wedge3" presStyleLbl="node1" presStyleIdx="2" presStyleCnt="3"/>
      <dgm:spPr/>
      <dgm:t>
        <a:bodyPr/>
        <a:lstStyle/>
        <a:p>
          <a:endParaRPr lang="en-US"/>
        </a:p>
      </dgm:t>
    </dgm:pt>
    <dgm:pt modelId="{50893A66-85AA-476C-92A1-A8B3F71CA020}" type="pres">
      <dgm:prSet presAssocID="{427BE8E3-E8CB-4359-86C1-EAB1C9366FBF}" presName="dummy3a" presStyleCnt="0"/>
      <dgm:spPr/>
    </dgm:pt>
    <dgm:pt modelId="{7546E963-5A09-4395-B408-5145B413EAF0}" type="pres">
      <dgm:prSet presAssocID="{427BE8E3-E8CB-4359-86C1-EAB1C9366FBF}" presName="dummy3b" presStyleCnt="0"/>
      <dgm:spPr/>
    </dgm:pt>
    <dgm:pt modelId="{A4BA5638-4B95-4604-BD97-BCE30E748F8B}" type="pres">
      <dgm:prSet presAssocID="{427BE8E3-E8CB-4359-86C1-EAB1C9366FB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40B237-4D76-4D02-BC9C-65A52A46EE40}" type="pres">
      <dgm:prSet presAssocID="{50ADFEC8-6FC5-4617-A44E-3F2C1524BCBE}" presName="arrowWedge1" presStyleLbl="fgSibTrans2D1" presStyleIdx="0" presStyleCnt="3"/>
      <dgm:spPr/>
    </dgm:pt>
    <dgm:pt modelId="{1D343187-56F6-404E-BC9C-94895EF781E6}" type="pres">
      <dgm:prSet presAssocID="{58280C69-8705-47D9-B1A6-327829991343}" presName="arrowWedge2" presStyleLbl="fgSibTrans2D1" presStyleIdx="1" presStyleCnt="3"/>
      <dgm:spPr/>
    </dgm:pt>
    <dgm:pt modelId="{136CAF9B-AB98-4BC5-9D60-79788E9D0A52}" type="pres">
      <dgm:prSet presAssocID="{1A39E9F2-8837-4AC1-A52E-B6B2DFBF1568}" presName="arrowWedge3" presStyleLbl="fgSibTrans2D1" presStyleIdx="2" presStyleCnt="3"/>
      <dgm:spPr/>
    </dgm:pt>
  </dgm:ptLst>
  <dgm:cxnLst>
    <dgm:cxn modelId="{E54F8B00-90E1-492D-B1F3-B66B6FEE314F}" type="presOf" srcId="{A2D46E42-1458-40E4-8367-A580EBEE9B23}" destId="{A4BA5638-4B95-4604-BD97-BCE30E748F8B}" srcOrd="1" destOrd="0" presId="urn:microsoft.com/office/officeart/2005/8/layout/cycle8"/>
    <dgm:cxn modelId="{B6B3EA9A-38B0-45B5-9453-271277F3E1DE}" type="presOf" srcId="{F0985E49-B39A-4A29-BD71-A7298650BDC9}" destId="{79A4B2EC-0562-41A9-9168-2583E58BAA5B}" srcOrd="1" destOrd="0" presId="urn:microsoft.com/office/officeart/2005/8/layout/cycle8"/>
    <dgm:cxn modelId="{D4B9345C-3F14-4870-8B99-F674EEEB9FDB}" srcId="{427BE8E3-E8CB-4359-86C1-EAB1C9366FBF}" destId="{A2D46E42-1458-40E4-8367-A580EBEE9B23}" srcOrd="2" destOrd="0" parTransId="{58690367-B38B-44D9-A74F-25BE41B2B8EE}" sibTransId="{1A39E9F2-8837-4AC1-A52E-B6B2DFBF1568}"/>
    <dgm:cxn modelId="{1B6A0E3A-0144-49D4-B60C-4D4320794291}" type="presOf" srcId="{F0985E49-B39A-4A29-BD71-A7298650BDC9}" destId="{B9CD41B6-F3C6-4E0E-9117-6AE09A716C8F}" srcOrd="0" destOrd="0" presId="urn:microsoft.com/office/officeart/2005/8/layout/cycle8"/>
    <dgm:cxn modelId="{BC151DFF-CBBA-414E-84EB-445C852C1DCE}" type="presOf" srcId="{427BE8E3-E8CB-4359-86C1-EAB1C9366FBF}" destId="{660AF88A-0D80-4FC7-B1F5-B918B460CD9D}" srcOrd="0" destOrd="0" presId="urn:microsoft.com/office/officeart/2005/8/layout/cycle8"/>
    <dgm:cxn modelId="{C6F7FFE4-044A-40FF-B70F-1B47035F9D6C}" srcId="{427BE8E3-E8CB-4359-86C1-EAB1C9366FBF}" destId="{F0985E49-B39A-4A29-BD71-A7298650BDC9}" srcOrd="1" destOrd="0" parTransId="{7D7716D5-71B9-4F79-97C6-81E9A58DA2CC}" sibTransId="{58280C69-8705-47D9-B1A6-327829991343}"/>
    <dgm:cxn modelId="{2C471A40-7D44-4B9F-AB3A-0CD0896103FD}" type="presOf" srcId="{A2D46E42-1458-40E4-8367-A580EBEE9B23}" destId="{E8E7FEB2-10E8-4086-87FF-6809E1EB6FB4}" srcOrd="0" destOrd="0" presId="urn:microsoft.com/office/officeart/2005/8/layout/cycle8"/>
    <dgm:cxn modelId="{C945291A-8430-4412-BBA1-D3E662F4CA14}" srcId="{427BE8E3-E8CB-4359-86C1-EAB1C9366FBF}" destId="{7E42F13D-200C-4A87-9E8E-D9EBCC399D59}" srcOrd="0" destOrd="0" parTransId="{F6824F6E-6C8E-492A-9834-C5AB8797D561}" sibTransId="{50ADFEC8-6FC5-4617-A44E-3F2C1524BCBE}"/>
    <dgm:cxn modelId="{66C81FF6-3B8D-41EC-B1EC-7DCFA63AB914}" type="presOf" srcId="{7E42F13D-200C-4A87-9E8E-D9EBCC399D59}" destId="{59432A1C-2741-4144-B935-A180A27C2EA7}" srcOrd="0" destOrd="0" presId="urn:microsoft.com/office/officeart/2005/8/layout/cycle8"/>
    <dgm:cxn modelId="{4C2A2D8C-CDD1-4661-828E-202163FE707F}" type="presOf" srcId="{7E42F13D-200C-4A87-9E8E-D9EBCC399D59}" destId="{77D9FD3A-5B7F-4FA0-B73E-9FAE640A44C3}" srcOrd="1" destOrd="0" presId="urn:microsoft.com/office/officeart/2005/8/layout/cycle8"/>
    <dgm:cxn modelId="{E1A1851F-0C28-4777-A231-2C362CB80F08}" type="presParOf" srcId="{660AF88A-0D80-4FC7-B1F5-B918B460CD9D}" destId="{59432A1C-2741-4144-B935-A180A27C2EA7}" srcOrd="0" destOrd="0" presId="urn:microsoft.com/office/officeart/2005/8/layout/cycle8"/>
    <dgm:cxn modelId="{2C05528F-5656-4282-A37A-6A13112566FB}" type="presParOf" srcId="{660AF88A-0D80-4FC7-B1F5-B918B460CD9D}" destId="{A0F08563-9B40-46AE-80D6-DD505ED287F2}" srcOrd="1" destOrd="0" presId="urn:microsoft.com/office/officeart/2005/8/layout/cycle8"/>
    <dgm:cxn modelId="{5400EF6A-BE2B-4896-862A-DCB5A4232A6E}" type="presParOf" srcId="{660AF88A-0D80-4FC7-B1F5-B918B460CD9D}" destId="{7119F68E-DD0E-4F29-BC43-0B61300465E7}" srcOrd="2" destOrd="0" presId="urn:microsoft.com/office/officeart/2005/8/layout/cycle8"/>
    <dgm:cxn modelId="{418FBAF5-BFF9-44F3-B316-CCD3E16D93F9}" type="presParOf" srcId="{660AF88A-0D80-4FC7-B1F5-B918B460CD9D}" destId="{77D9FD3A-5B7F-4FA0-B73E-9FAE640A44C3}" srcOrd="3" destOrd="0" presId="urn:microsoft.com/office/officeart/2005/8/layout/cycle8"/>
    <dgm:cxn modelId="{EED216E6-E6DF-4B3C-B483-47114D936195}" type="presParOf" srcId="{660AF88A-0D80-4FC7-B1F5-B918B460CD9D}" destId="{B9CD41B6-F3C6-4E0E-9117-6AE09A716C8F}" srcOrd="4" destOrd="0" presId="urn:microsoft.com/office/officeart/2005/8/layout/cycle8"/>
    <dgm:cxn modelId="{10003D7C-52DB-4791-B853-8E03C01EB502}" type="presParOf" srcId="{660AF88A-0D80-4FC7-B1F5-B918B460CD9D}" destId="{F5D28B45-8B8F-4000-AE62-A1D6A3536F1A}" srcOrd="5" destOrd="0" presId="urn:microsoft.com/office/officeart/2005/8/layout/cycle8"/>
    <dgm:cxn modelId="{09A4E4FA-9D47-45A4-B49C-105D26D35BC9}" type="presParOf" srcId="{660AF88A-0D80-4FC7-B1F5-B918B460CD9D}" destId="{28ADE767-7986-47DD-8472-27E95EDBD660}" srcOrd="6" destOrd="0" presId="urn:microsoft.com/office/officeart/2005/8/layout/cycle8"/>
    <dgm:cxn modelId="{CDE05BFE-DA71-4F77-9364-03771D64C0B9}" type="presParOf" srcId="{660AF88A-0D80-4FC7-B1F5-B918B460CD9D}" destId="{79A4B2EC-0562-41A9-9168-2583E58BAA5B}" srcOrd="7" destOrd="0" presId="urn:microsoft.com/office/officeart/2005/8/layout/cycle8"/>
    <dgm:cxn modelId="{612BEE7D-4C45-48D1-B94D-CED775DB5F72}" type="presParOf" srcId="{660AF88A-0D80-4FC7-B1F5-B918B460CD9D}" destId="{E8E7FEB2-10E8-4086-87FF-6809E1EB6FB4}" srcOrd="8" destOrd="0" presId="urn:microsoft.com/office/officeart/2005/8/layout/cycle8"/>
    <dgm:cxn modelId="{A51B659C-9BE6-43AB-946B-E213B31420D1}" type="presParOf" srcId="{660AF88A-0D80-4FC7-B1F5-B918B460CD9D}" destId="{50893A66-85AA-476C-92A1-A8B3F71CA020}" srcOrd="9" destOrd="0" presId="urn:microsoft.com/office/officeart/2005/8/layout/cycle8"/>
    <dgm:cxn modelId="{4F9A5144-E2C2-49A8-B7A0-776576CAF4C6}" type="presParOf" srcId="{660AF88A-0D80-4FC7-B1F5-B918B460CD9D}" destId="{7546E963-5A09-4395-B408-5145B413EAF0}" srcOrd="10" destOrd="0" presId="urn:microsoft.com/office/officeart/2005/8/layout/cycle8"/>
    <dgm:cxn modelId="{29D7F2DE-938F-422C-AAAA-9ABF8B30E985}" type="presParOf" srcId="{660AF88A-0D80-4FC7-B1F5-B918B460CD9D}" destId="{A4BA5638-4B95-4604-BD97-BCE30E748F8B}" srcOrd="11" destOrd="0" presId="urn:microsoft.com/office/officeart/2005/8/layout/cycle8"/>
    <dgm:cxn modelId="{62E3695F-C5A6-464F-8A45-7E41D7788680}" type="presParOf" srcId="{660AF88A-0D80-4FC7-B1F5-B918B460CD9D}" destId="{3F40B237-4D76-4D02-BC9C-65A52A46EE40}" srcOrd="12" destOrd="0" presId="urn:microsoft.com/office/officeart/2005/8/layout/cycle8"/>
    <dgm:cxn modelId="{CDD8579F-053F-46F2-8F12-27C688DBB13A}" type="presParOf" srcId="{660AF88A-0D80-4FC7-B1F5-B918B460CD9D}" destId="{1D343187-56F6-404E-BC9C-94895EF781E6}" srcOrd="13" destOrd="0" presId="urn:microsoft.com/office/officeart/2005/8/layout/cycle8"/>
    <dgm:cxn modelId="{98CE0855-C716-427E-B5EA-407FB83AE118}" type="presParOf" srcId="{660AF88A-0D80-4FC7-B1F5-B918B460CD9D}" destId="{136CAF9B-AB98-4BC5-9D60-79788E9D0A52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7BE8E3-E8CB-4359-86C1-EAB1C9366FBF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7E42F13D-200C-4A87-9E8E-D9EBCC399D59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Services</a:t>
          </a:r>
          <a:endParaRPr lang="en-US" dirty="0"/>
        </a:p>
      </dgm:t>
    </dgm:pt>
    <dgm:pt modelId="{F6824F6E-6C8E-492A-9834-C5AB8797D561}" type="parTrans" cxnId="{C945291A-8430-4412-BBA1-D3E662F4CA14}">
      <dgm:prSet/>
      <dgm:spPr/>
      <dgm:t>
        <a:bodyPr/>
        <a:lstStyle/>
        <a:p>
          <a:endParaRPr lang="en-US"/>
        </a:p>
      </dgm:t>
    </dgm:pt>
    <dgm:pt modelId="{50ADFEC8-6FC5-4617-A44E-3F2C1524BCBE}" type="sibTrans" cxnId="{C945291A-8430-4412-BBA1-D3E662F4CA14}">
      <dgm:prSet/>
      <dgm:spPr/>
      <dgm:t>
        <a:bodyPr/>
        <a:lstStyle/>
        <a:p>
          <a:endParaRPr lang="en-US"/>
        </a:p>
      </dgm:t>
    </dgm:pt>
    <dgm:pt modelId="{F0985E49-B39A-4A29-BD71-A7298650BDC9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 smtClean="0"/>
            <a:t>Awareness</a:t>
          </a:r>
          <a:endParaRPr lang="en-US" dirty="0"/>
        </a:p>
      </dgm:t>
    </dgm:pt>
    <dgm:pt modelId="{7D7716D5-71B9-4F79-97C6-81E9A58DA2CC}" type="parTrans" cxnId="{C6F7FFE4-044A-40FF-B70F-1B47035F9D6C}">
      <dgm:prSet/>
      <dgm:spPr/>
      <dgm:t>
        <a:bodyPr/>
        <a:lstStyle/>
        <a:p>
          <a:endParaRPr lang="en-US"/>
        </a:p>
      </dgm:t>
    </dgm:pt>
    <dgm:pt modelId="{58280C69-8705-47D9-B1A6-327829991343}" type="sibTrans" cxnId="{C6F7FFE4-044A-40FF-B70F-1B47035F9D6C}">
      <dgm:prSet/>
      <dgm:spPr/>
      <dgm:t>
        <a:bodyPr/>
        <a:lstStyle/>
        <a:p>
          <a:endParaRPr lang="en-US"/>
        </a:p>
      </dgm:t>
    </dgm:pt>
    <dgm:pt modelId="{A2D46E42-1458-40E4-8367-A580EBEE9B23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 smtClean="0"/>
            <a:t>Training</a:t>
          </a:r>
          <a:endParaRPr lang="en-US" dirty="0"/>
        </a:p>
      </dgm:t>
    </dgm:pt>
    <dgm:pt modelId="{58690367-B38B-44D9-A74F-25BE41B2B8EE}" type="parTrans" cxnId="{D4B9345C-3F14-4870-8B99-F674EEEB9FDB}">
      <dgm:prSet/>
      <dgm:spPr/>
      <dgm:t>
        <a:bodyPr/>
        <a:lstStyle/>
        <a:p>
          <a:endParaRPr lang="en-US"/>
        </a:p>
      </dgm:t>
    </dgm:pt>
    <dgm:pt modelId="{1A39E9F2-8837-4AC1-A52E-B6B2DFBF1568}" type="sibTrans" cxnId="{D4B9345C-3F14-4870-8B99-F674EEEB9FDB}">
      <dgm:prSet/>
      <dgm:spPr/>
      <dgm:t>
        <a:bodyPr/>
        <a:lstStyle/>
        <a:p>
          <a:endParaRPr lang="en-US"/>
        </a:p>
      </dgm:t>
    </dgm:pt>
    <dgm:pt modelId="{660AF88A-0D80-4FC7-B1F5-B918B460CD9D}" type="pres">
      <dgm:prSet presAssocID="{427BE8E3-E8CB-4359-86C1-EAB1C9366FBF}" presName="compositeShape" presStyleCnt="0">
        <dgm:presLayoutVars>
          <dgm:chMax val="7"/>
          <dgm:dir/>
          <dgm:resizeHandles val="exact"/>
        </dgm:presLayoutVars>
      </dgm:prSet>
      <dgm:spPr/>
    </dgm:pt>
    <dgm:pt modelId="{59432A1C-2741-4144-B935-A180A27C2EA7}" type="pres">
      <dgm:prSet presAssocID="{427BE8E3-E8CB-4359-86C1-EAB1C9366FBF}" presName="wedge1" presStyleLbl="node1" presStyleIdx="0" presStyleCnt="3"/>
      <dgm:spPr/>
      <dgm:t>
        <a:bodyPr/>
        <a:lstStyle/>
        <a:p>
          <a:endParaRPr lang="en-US"/>
        </a:p>
      </dgm:t>
    </dgm:pt>
    <dgm:pt modelId="{A0F08563-9B40-46AE-80D6-DD505ED287F2}" type="pres">
      <dgm:prSet presAssocID="{427BE8E3-E8CB-4359-86C1-EAB1C9366FBF}" presName="dummy1a" presStyleCnt="0"/>
      <dgm:spPr/>
    </dgm:pt>
    <dgm:pt modelId="{7119F68E-DD0E-4F29-BC43-0B61300465E7}" type="pres">
      <dgm:prSet presAssocID="{427BE8E3-E8CB-4359-86C1-EAB1C9366FBF}" presName="dummy1b" presStyleCnt="0"/>
      <dgm:spPr/>
    </dgm:pt>
    <dgm:pt modelId="{77D9FD3A-5B7F-4FA0-B73E-9FAE640A44C3}" type="pres">
      <dgm:prSet presAssocID="{427BE8E3-E8CB-4359-86C1-EAB1C9366FB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CD41B6-F3C6-4E0E-9117-6AE09A716C8F}" type="pres">
      <dgm:prSet presAssocID="{427BE8E3-E8CB-4359-86C1-EAB1C9366FBF}" presName="wedge2" presStyleLbl="node1" presStyleIdx="1" presStyleCnt="3"/>
      <dgm:spPr/>
      <dgm:t>
        <a:bodyPr/>
        <a:lstStyle/>
        <a:p>
          <a:endParaRPr lang="en-US"/>
        </a:p>
      </dgm:t>
    </dgm:pt>
    <dgm:pt modelId="{F5D28B45-8B8F-4000-AE62-A1D6A3536F1A}" type="pres">
      <dgm:prSet presAssocID="{427BE8E3-E8CB-4359-86C1-EAB1C9366FBF}" presName="dummy2a" presStyleCnt="0"/>
      <dgm:spPr/>
    </dgm:pt>
    <dgm:pt modelId="{28ADE767-7986-47DD-8472-27E95EDBD660}" type="pres">
      <dgm:prSet presAssocID="{427BE8E3-E8CB-4359-86C1-EAB1C9366FBF}" presName="dummy2b" presStyleCnt="0"/>
      <dgm:spPr/>
    </dgm:pt>
    <dgm:pt modelId="{79A4B2EC-0562-41A9-9168-2583E58BAA5B}" type="pres">
      <dgm:prSet presAssocID="{427BE8E3-E8CB-4359-86C1-EAB1C9366FB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E7FEB2-10E8-4086-87FF-6809E1EB6FB4}" type="pres">
      <dgm:prSet presAssocID="{427BE8E3-E8CB-4359-86C1-EAB1C9366FBF}" presName="wedge3" presStyleLbl="node1" presStyleIdx="2" presStyleCnt="3"/>
      <dgm:spPr/>
      <dgm:t>
        <a:bodyPr/>
        <a:lstStyle/>
        <a:p>
          <a:endParaRPr lang="en-US"/>
        </a:p>
      </dgm:t>
    </dgm:pt>
    <dgm:pt modelId="{50893A66-85AA-476C-92A1-A8B3F71CA020}" type="pres">
      <dgm:prSet presAssocID="{427BE8E3-E8CB-4359-86C1-EAB1C9366FBF}" presName="dummy3a" presStyleCnt="0"/>
      <dgm:spPr/>
    </dgm:pt>
    <dgm:pt modelId="{7546E963-5A09-4395-B408-5145B413EAF0}" type="pres">
      <dgm:prSet presAssocID="{427BE8E3-E8CB-4359-86C1-EAB1C9366FBF}" presName="dummy3b" presStyleCnt="0"/>
      <dgm:spPr/>
    </dgm:pt>
    <dgm:pt modelId="{A4BA5638-4B95-4604-BD97-BCE30E748F8B}" type="pres">
      <dgm:prSet presAssocID="{427BE8E3-E8CB-4359-86C1-EAB1C9366FB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40B237-4D76-4D02-BC9C-65A52A46EE40}" type="pres">
      <dgm:prSet presAssocID="{50ADFEC8-6FC5-4617-A44E-3F2C1524BCBE}" presName="arrowWedge1" presStyleLbl="fgSibTrans2D1" presStyleIdx="0" presStyleCnt="3"/>
      <dgm:spPr/>
    </dgm:pt>
    <dgm:pt modelId="{1D343187-56F6-404E-BC9C-94895EF781E6}" type="pres">
      <dgm:prSet presAssocID="{58280C69-8705-47D9-B1A6-327829991343}" presName="arrowWedge2" presStyleLbl="fgSibTrans2D1" presStyleIdx="1" presStyleCnt="3"/>
      <dgm:spPr/>
    </dgm:pt>
    <dgm:pt modelId="{136CAF9B-AB98-4BC5-9D60-79788E9D0A52}" type="pres">
      <dgm:prSet presAssocID="{1A39E9F2-8837-4AC1-A52E-B6B2DFBF1568}" presName="arrowWedge3" presStyleLbl="fgSibTrans2D1" presStyleIdx="2" presStyleCnt="3"/>
      <dgm:spPr/>
    </dgm:pt>
  </dgm:ptLst>
  <dgm:cxnLst>
    <dgm:cxn modelId="{E54F8B00-90E1-492D-B1F3-B66B6FEE314F}" type="presOf" srcId="{A2D46E42-1458-40E4-8367-A580EBEE9B23}" destId="{A4BA5638-4B95-4604-BD97-BCE30E748F8B}" srcOrd="1" destOrd="0" presId="urn:microsoft.com/office/officeart/2005/8/layout/cycle8"/>
    <dgm:cxn modelId="{B6B3EA9A-38B0-45B5-9453-271277F3E1DE}" type="presOf" srcId="{F0985E49-B39A-4A29-BD71-A7298650BDC9}" destId="{79A4B2EC-0562-41A9-9168-2583E58BAA5B}" srcOrd="1" destOrd="0" presId="urn:microsoft.com/office/officeart/2005/8/layout/cycle8"/>
    <dgm:cxn modelId="{D4B9345C-3F14-4870-8B99-F674EEEB9FDB}" srcId="{427BE8E3-E8CB-4359-86C1-EAB1C9366FBF}" destId="{A2D46E42-1458-40E4-8367-A580EBEE9B23}" srcOrd="2" destOrd="0" parTransId="{58690367-B38B-44D9-A74F-25BE41B2B8EE}" sibTransId="{1A39E9F2-8837-4AC1-A52E-B6B2DFBF1568}"/>
    <dgm:cxn modelId="{1B6A0E3A-0144-49D4-B60C-4D4320794291}" type="presOf" srcId="{F0985E49-B39A-4A29-BD71-A7298650BDC9}" destId="{B9CD41B6-F3C6-4E0E-9117-6AE09A716C8F}" srcOrd="0" destOrd="0" presId="urn:microsoft.com/office/officeart/2005/8/layout/cycle8"/>
    <dgm:cxn modelId="{BC151DFF-CBBA-414E-84EB-445C852C1DCE}" type="presOf" srcId="{427BE8E3-E8CB-4359-86C1-EAB1C9366FBF}" destId="{660AF88A-0D80-4FC7-B1F5-B918B460CD9D}" srcOrd="0" destOrd="0" presId="urn:microsoft.com/office/officeart/2005/8/layout/cycle8"/>
    <dgm:cxn modelId="{C6F7FFE4-044A-40FF-B70F-1B47035F9D6C}" srcId="{427BE8E3-E8CB-4359-86C1-EAB1C9366FBF}" destId="{F0985E49-B39A-4A29-BD71-A7298650BDC9}" srcOrd="1" destOrd="0" parTransId="{7D7716D5-71B9-4F79-97C6-81E9A58DA2CC}" sibTransId="{58280C69-8705-47D9-B1A6-327829991343}"/>
    <dgm:cxn modelId="{2C471A40-7D44-4B9F-AB3A-0CD0896103FD}" type="presOf" srcId="{A2D46E42-1458-40E4-8367-A580EBEE9B23}" destId="{E8E7FEB2-10E8-4086-87FF-6809E1EB6FB4}" srcOrd="0" destOrd="0" presId="urn:microsoft.com/office/officeart/2005/8/layout/cycle8"/>
    <dgm:cxn modelId="{C945291A-8430-4412-BBA1-D3E662F4CA14}" srcId="{427BE8E3-E8CB-4359-86C1-EAB1C9366FBF}" destId="{7E42F13D-200C-4A87-9E8E-D9EBCC399D59}" srcOrd="0" destOrd="0" parTransId="{F6824F6E-6C8E-492A-9834-C5AB8797D561}" sibTransId="{50ADFEC8-6FC5-4617-A44E-3F2C1524BCBE}"/>
    <dgm:cxn modelId="{66C81FF6-3B8D-41EC-B1EC-7DCFA63AB914}" type="presOf" srcId="{7E42F13D-200C-4A87-9E8E-D9EBCC399D59}" destId="{59432A1C-2741-4144-B935-A180A27C2EA7}" srcOrd="0" destOrd="0" presId="urn:microsoft.com/office/officeart/2005/8/layout/cycle8"/>
    <dgm:cxn modelId="{4C2A2D8C-CDD1-4661-828E-202163FE707F}" type="presOf" srcId="{7E42F13D-200C-4A87-9E8E-D9EBCC399D59}" destId="{77D9FD3A-5B7F-4FA0-B73E-9FAE640A44C3}" srcOrd="1" destOrd="0" presId="urn:microsoft.com/office/officeart/2005/8/layout/cycle8"/>
    <dgm:cxn modelId="{E1A1851F-0C28-4777-A231-2C362CB80F08}" type="presParOf" srcId="{660AF88A-0D80-4FC7-B1F5-B918B460CD9D}" destId="{59432A1C-2741-4144-B935-A180A27C2EA7}" srcOrd="0" destOrd="0" presId="urn:microsoft.com/office/officeart/2005/8/layout/cycle8"/>
    <dgm:cxn modelId="{2C05528F-5656-4282-A37A-6A13112566FB}" type="presParOf" srcId="{660AF88A-0D80-4FC7-B1F5-B918B460CD9D}" destId="{A0F08563-9B40-46AE-80D6-DD505ED287F2}" srcOrd="1" destOrd="0" presId="urn:microsoft.com/office/officeart/2005/8/layout/cycle8"/>
    <dgm:cxn modelId="{5400EF6A-BE2B-4896-862A-DCB5A4232A6E}" type="presParOf" srcId="{660AF88A-0D80-4FC7-B1F5-B918B460CD9D}" destId="{7119F68E-DD0E-4F29-BC43-0B61300465E7}" srcOrd="2" destOrd="0" presId="urn:microsoft.com/office/officeart/2005/8/layout/cycle8"/>
    <dgm:cxn modelId="{418FBAF5-BFF9-44F3-B316-CCD3E16D93F9}" type="presParOf" srcId="{660AF88A-0D80-4FC7-B1F5-B918B460CD9D}" destId="{77D9FD3A-5B7F-4FA0-B73E-9FAE640A44C3}" srcOrd="3" destOrd="0" presId="urn:microsoft.com/office/officeart/2005/8/layout/cycle8"/>
    <dgm:cxn modelId="{EED216E6-E6DF-4B3C-B483-47114D936195}" type="presParOf" srcId="{660AF88A-0D80-4FC7-B1F5-B918B460CD9D}" destId="{B9CD41B6-F3C6-4E0E-9117-6AE09A716C8F}" srcOrd="4" destOrd="0" presId="urn:microsoft.com/office/officeart/2005/8/layout/cycle8"/>
    <dgm:cxn modelId="{10003D7C-52DB-4791-B853-8E03C01EB502}" type="presParOf" srcId="{660AF88A-0D80-4FC7-B1F5-B918B460CD9D}" destId="{F5D28B45-8B8F-4000-AE62-A1D6A3536F1A}" srcOrd="5" destOrd="0" presId="urn:microsoft.com/office/officeart/2005/8/layout/cycle8"/>
    <dgm:cxn modelId="{09A4E4FA-9D47-45A4-B49C-105D26D35BC9}" type="presParOf" srcId="{660AF88A-0D80-4FC7-B1F5-B918B460CD9D}" destId="{28ADE767-7986-47DD-8472-27E95EDBD660}" srcOrd="6" destOrd="0" presId="urn:microsoft.com/office/officeart/2005/8/layout/cycle8"/>
    <dgm:cxn modelId="{CDE05BFE-DA71-4F77-9364-03771D64C0B9}" type="presParOf" srcId="{660AF88A-0D80-4FC7-B1F5-B918B460CD9D}" destId="{79A4B2EC-0562-41A9-9168-2583E58BAA5B}" srcOrd="7" destOrd="0" presId="urn:microsoft.com/office/officeart/2005/8/layout/cycle8"/>
    <dgm:cxn modelId="{612BEE7D-4C45-48D1-B94D-CED775DB5F72}" type="presParOf" srcId="{660AF88A-0D80-4FC7-B1F5-B918B460CD9D}" destId="{E8E7FEB2-10E8-4086-87FF-6809E1EB6FB4}" srcOrd="8" destOrd="0" presId="urn:microsoft.com/office/officeart/2005/8/layout/cycle8"/>
    <dgm:cxn modelId="{A51B659C-9BE6-43AB-946B-E213B31420D1}" type="presParOf" srcId="{660AF88A-0D80-4FC7-B1F5-B918B460CD9D}" destId="{50893A66-85AA-476C-92A1-A8B3F71CA020}" srcOrd="9" destOrd="0" presId="urn:microsoft.com/office/officeart/2005/8/layout/cycle8"/>
    <dgm:cxn modelId="{4F9A5144-E2C2-49A8-B7A0-776576CAF4C6}" type="presParOf" srcId="{660AF88A-0D80-4FC7-B1F5-B918B460CD9D}" destId="{7546E963-5A09-4395-B408-5145B413EAF0}" srcOrd="10" destOrd="0" presId="urn:microsoft.com/office/officeart/2005/8/layout/cycle8"/>
    <dgm:cxn modelId="{29D7F2DE-938F-422C-AAAA-9ABF8B30E985}" type="presParOf" srcId="{660AF88A-0D80-4FC7-B1F5-B918B460CD9D}" destId="{A4BA5638-4B95-4604-BD97-BCE30E748F8B}" srcOrd="11" destOrd="0" presId="urn:microsoft.com/office/officeart/2005/8/layout/cycle8"/>
    <dgm:cxn modelId="{62E3695F-C5A6-464F-8A45-7E41D7788680}" type="presParOf" srcId="{660AF88A-0D80-4FC7-B1F5-B918B460CD9D}" destId="{3F40B237-4D76-4D02-BC9C-65A52A46EE40}" srcOrd="12" destOrd="0" presId="urn:microsoft.com/office/officeart/2005/8/layout/cycle8"/>
    <dgm:cxn modelId="{CDD8579F-053F-46F2-8F12-27C688DBB13A}" type="presParOf" srcId="{660AF88A-0D80-4FC7-B1F5-B918B460CD9D}" destId="{1D343187-56F6-404E-BC9C-94895EF781E6}" srcOrd="13" destOrd="0" presId="urn:microsoft.com/office/officeart/2005/8/layout/cycle8"/>
    <dgm:cxn modelId="{98CE0855-C716-427E-B5EA-407FB83AE118}" type="presParOf" srcId="{660AF88A-0D80-4FC7-B1F5-B918B460CD9D}" destId="{136CAF9B-AB98-4BC5-9D60-79788E9D0A52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32A1C-2741-4144-B935-A180A27C2EA7}">
      <dsp:nvSpPr>
        <dsp:cNvPr id="0" name=""/>
        <dsp:cNvSpPr/>
      </dsp:nvSpPr>
      <dsp:spPr>
        <a:xfrm>
          <a:off x="1411427" y="264159"/>
          <a:ext cx="3413760" cy="3413760"/>
        </a:xfrm>
        <a:prstGeom prst="pie">
          <a:avLst>
            <a:gd name="adj1" fmla="val 16200000"/>
            <a:gd name="adj2" fmla="val 180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Community</a:t>
          </a:r>
          <a:endParaRPr lang="en-US" sz="1900" kern="1200" dirty="0"/>
        </a:p>
      </dsp:txBody>
      <dsp:txXfrm>
        <a:off x="3210560" y="987551"/>
        <a:ext cx="1219200" cy="1016000"/>
      </dsp:txXfrm>
    </dsp:sp>
    <dsp:sp modelId="{B9CD41B6-F3C6-4E0E-9117-6AE09A716C8F}">
      <dsp:nvSpPr>
        <dsp:cNvPr id="0" name=""/>
        <dsp:cNvSpPr/>
      </dsp:nvSpPr>
      <dsp:spPr>
        <a:xfrm>
          <a:off x="1341120" y="386079"/>
          <a:ext cx="3413760" cy="3413760"/>
        </a:xfrm>
        <a:prstGeom prst="pie">
          <a:avLst>
            <a:gd name="adj1" fmla="val 1800000"/>
            <a:gd name="adj2" fmla="val 900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Families</a:t>
          </a:r>
          <a:endParaRPr lang="en-US" sz="1900" kern="1200" dirty="0"/>
        </a:p>
      </dsp:txBody>
      <dsp:txXfrm>
        <a:off x="2153920" y="2600960"/>
        <a:ext cx="1828800" cy="894080"/>
      </dsp:txXfrm>
    </dsp:sp>
    <dsp:sp modelId="{E8E7FEB2-10E8-4086-87FF-6809E1EB6FB4}">
      <dsp:nvSpPr>
        <dsp:cNvPr id="0" name=""/>
        <dsp:cNvSpPr/>
      </dsp:nvSpPr>
      <dsp:spPr>
        <a:xfrm>
          <a:off x="1270812" y="264159"/>
          <a:ext cx="3413760" cy="3413760"/>
        </a:xfrm>
        <a:prstGeom prst="pie">
          <a:avLst>
            <a:gd name="adj1" fmla="val 9000000"/>
            <a:gd name="adj2" fmla="val 1620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School</a:t>
          </a:r>
          <a:endParaRPr lang="en-US" sz="1900" kern="1200" dirty="0"/>
        </a:p>
      </dsp:txBody>
      <dsp:txXfrm>
        <a:off x="1666240" y="987551"/>
        <a:ext cx="1219200" cy="1016000"/>
      </dsp:txXfrm>
    </dsp:sp>
    <dsp:sp modelId="{3F40B237-4D76-4D02-BC9C-65A52A46EE40}">
      <dsp:nvSpPr>
        <dsp:cNvPr id="0" name=""/>
        <dsp:cNvSpPr/>
      </dsp:nvSpPr>
      <dsp:spPr>
        <a:xfrm>
          <a:off x="1200380" y="52831"/>
          <a:ext cx="3836416" cy="383641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343187-56F6-404E-BC9C-94895EF781E6}">
      <dsp:nvSpPr>
        <dsp:cNvPr id="0" name=""/>
        <dsp:cNvSpPr/>
      </dsp:nvSpPr>
      <dsp:spPr>
        <a:xfrm>
          <a:off x="1129792" y="174536"/>
          <a:ext cx="3836416" cy="383641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6CAF9B-AB98-4BC5-9D60-79788E9D0A52}">
      <dsp:nvSpPr>
        <dsp:cNvPr id="0" name=""/>
        <dsp:cNvSpPr/>
      </dsp:nvSpPr>
      <dsp:spPr>
        <a:xfrm>
          <a:off x="1059203" y="52831"/>
          <a:ext cx="3836416" cy="383641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32A1C-2741-4144-B935-A180A27C2EA7}">
      <dsp:nvSpPr>
        <dsp:cNvPr id="0" name=""/>
        <dsp:cNvSpPr/>
      </dsp:nvSpPr>
      <dsp:spPr>
        <a:xfrm>
          <a:off x="1411427" y="264159"/>
          <a:ext cx="3413760" cy="3413760"/>
        </a:xfrm>
        <a:prstGeom prst="pie">
          <a:avLst>
            <a:gd name="adj1" fmla="val 16200000"/>
            <a:gd name="adj2" fmla="val 180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Services</a:t>
          </a:r>
          <a:endParaRPr lang="en-US" sz="2700" kern="1200" dirty="0"/>
        </a:p>
      </dsp:txBody>
      <dsp:txXfrm>
        <a:off x="3210560" y="987551"/>
        <a:ext cx="1219200" cy="1016000"/>
      </dsp:txXfrm>
    </dsp:sp>
    <dsp:sp modelId="{B9CD41B6-F3C6-4E0E-9117-6AE09A716C8F}">
      <dsp:nvSpPr>
        <dsp:cNvPr id="0" name=""/>
        <dsp:cNvSpPr/>
      </dsp:nvSpPr>
      <dsp:spPr>
        <a:xfrm>
          <a:off x="1341120" y="386079"/>
          <a:ext cx="3413760" cy="3413760"/>
        </a:xfrm>
        <a:prstGeom prst="pie">
          <a:avLst>
            <a:gd name="adj1" fmla="val 1800000"/>
            <a:gd name="adj2" fmla="val 900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Awareness</a:t>
          </a:r>
          <a:endParaRPr lang="en-US" sz="2700" kern="1200" dirty="0"/>
        </a:p>
      </dsp:txBody>
      <dsp:txXfrm>
        <a:off x="2153920" y="2600960"/>
        <a:ext cx="1828800" cy="894080"/>
      </dsp:txXfrm>
    </dsp:sp>
    <dsp:sp modelId="{E8E7FEB2-10E8-4086-87FF-6809E1EB6FB4}">
      <dsp:nvSpPr>
        <dsp:cNvPr id="0" name=""/>
        <dsp:cNvSpPr/>
      </dsp:nvSpPr>
      <dsp:spPr>
        <a:xfrm>
          <a:off x="1270812" y="264159"/>
          <a:ext cx="3413760" cy="3413760"/>
        </a:xfrm>
        <a:prstGeom prst="pie">
          <a:avLst>
            <a:gd name="adj1" fmla="val 9000000"/>
            <a:gd name="adj2" fmla="val 1620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Training</a:t>
          </a:r>
          <a:endParaRPr lang="en-US" sz="2700" kern="1200" dirty="0"/>
        </a:p>
      </dsp:txBody>
      <dsp:txXfrm>
        <a:off x="1666240" y="987551"/>
        <a:ext cx="1219200" cy="1016000"/>
      </dsp:txXfrm>
    </dsp:sp>
    <dsp:sp modelId="{3F40B237-4D76-4D02-BC9C-65A52A46EE40}">
      <dsp:nvSpPr>
        <dsp:cNvPr id="0" name=""/>
        <dsp:cNvSpPr/>
      </dsp:nvSpPr>
      <dsp:spPr>
        <a:xfrm>
          <a:off x="1200380" y="52831"/>
          <a:ext cx="3836416" cy="383641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343187-56F6-404E-BC9C-94895EF781E6}">
      <dsp:nvSpPr>
        <dsp:cNvPr id="0" name=""/>
        <dsp:cNvSpPr/>
      </dsp:nvSpPr>
      <dsp:spPr>
        <a:xfrm>
          <a:off x="1129792" y="174536"/>
          <a:ext cx="3836416" cy="383641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6CAF9B-AB98-4BC5-9D60-79788E9D0A52}">
      <dsp:nvSpPr>
        <dsp:cNvPr id="0" name=""/>
        <dsp:cNvSpPr/>
      </dsp:nvSpPr>
      <dsp:spPr>
        <a:xfrm>
          <a:off x="1059203" y="52831"/>
          <a:ext cx="3836416" cy="383641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1C643-D55E-4EEA-A071-400F82D37146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41DF-0B4C-4350-B69D-F35074026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41DF-0B4C-4350-B69D-F350740266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47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938" y="2200759"/>
            <a:ext cx="7671661" cy="379708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8E9D5-8169-214E-B73A-351AFBAEB507}"/>
              </a:ext>
            </a:extLst>
          </p:cNvPr>
          <p:cNvSpPr/>
          <p:nvPr userDrawn="1"/>
        </p:nvSpPr>
        <p:spPr>
          <a:xfrm>
            <a:off x="-154983" y="0"/>
            <a:ext cx="12584624" cy="9763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0E1B2-69FA-A54E-9DD8-5AC7EAF8AE8C}"/>
              </a:ext>
            </a:extLst>
          </p:cNvPr>
          <p:cNvSpPr txBox="1"/>
          <p:nvPr userDrawn="1"/>
        </p:nvSpPr>
        <p:spPr>
          <a:xfrm>
            <a:off x="449451" y="325464"/>
            <a:ext cx="8787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 panose="020B0403020202020204" pitchFamily="34" charset="0"/>
              </a:rPr>
              <a:t>Remote learning entitlements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C36DD-D9B0-724E-B237-5F765FDB9FD0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7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02CE3-9909-464A-85BF-3440FEA83F0F}"/>
              </a:ext>
            </a:extLst>
          </p:cNvPr>
          <p:cNvSpPr/>
          <p:nvPr userDrawn="1"/>
        </p:nvSpPr>
        <p:spPr>
          <a:xfrm>
            <a:off x="-1" y="1"/>
            <a:ext cx="12192001" cy="691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7A87D-F018-DA45-8373-ECD8B8656E31}"/>
              </a:ext>
            </a:extLst>
          </p:cNvPr>
          <p:cNvSpPr txBox="1"/>
          <p:nvPr userDrawn="1"/>
        </p:nvSpPr>
        <p:spPr>
          <a:xfrm>
            <a:off x="449451" y="258558"/>
            <a:ext cx="878753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Remote </a:t>
            </a:r>
            <a:r>
              <a:rPr lang="en-GB" sz="180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learning entitlements:</a:t>
            </a:r>
            <a:r>
              <a:rPr lang="en-GB" sz="1800" baseline="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 Examples from the national overviews of practice</a:t>
            </a:r>
            <a:endParaRPr lang="en-US" sz="18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education.gov.scot/improvement/covid-19-education-recovery/national-overviews/national-overview-of-practice-report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7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cid:image002.jpg@01D6C97C.393AF0A0" TargetMode="External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6.jpeg"/><Relationship Id="rId5" Type="http://schemas.openxmlformats.org/officeDocument/2006/relationships/diagramQuickStyle" Target="../diagrams/quickStyle1.xml"/><Relationship Id="rId10" Type="http://schemas.openxmlformats.org/officeDocument/2006/relationships/image" Target="cid:image001.jpg@01D6C97F.28B7C4D0" TargetMode="Externa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va.com/design/DAD5ntezMek/3x7NkY6Uh2KVB0a4zQacKg/view?utm_content=DAD5ntezMek&amp;utm_campaign=designshare&amp;utm_medium=link&amp;utm_source=publishsharelink#2" TargetMode="External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93725" y="1379788"/>
            <a:ext cx="5078278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5643777" cy="551454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Supporting learners’ wellbeing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Gairloch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High School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Highland Council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 descr="Education Scotland RGB (45mm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5632557"/>
            <a:ext cx="1619250" cy="647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47760" y="5910925"/>
            <a:ext cx="4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overviews of practice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E7767D8D-C3A7-46DC-91CB-34BDA0FF6292" descr="E9070927-BE06-49FB-B8EC-612D50EA151B@l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66" y="1379787"/>
            <a:ext cx="4531137" cy="453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98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10198254" cy="442965"/>
          </a:xfrm>
        </p:spPr>
        <p:txBody>
          <a:bodyPr/>
          <a:lstStyle/>
          <a:p>
            <a:r>
              <a:rPr lang="en-GB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Gairloch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High School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EE2A6-377D-0044-9148-52AF3D0DE193}"/>
              </a:ext>
            </a:extLst>
          </p:cNvPr>
          <p:cNvSpPr txBox="1"/>
          <p:nvPr/>
        </p:nvSpPr>
        <p:spPr>
          <a:xfrm>
            <a:off x="578603" y="2088038"/>
            <a:ext cx="11613397" cy="2585323"/>
          </a:xfrm>
          <a:prstGeom prst="rect">
            <a:avLst/>
          </a:prstGeom>
          <a:noFill/>
        </p:spPr>
        <p:txBody>
          <a:bodyPr wrap="square" numCol="2" spcCol="540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Staff shared an online presentation which reflects local and national guidance, with a ‘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Gairloch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focus’, with all young people.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Within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it a helpful visual demonstrates to young people where they can access help should they need it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includes both universal and targeted support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young people are encouraged to develop their own action plan to raise their awareness of how they can have a positive impact on their own mental wellbeing.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1623" y="5812266"/>
            <a:ext cx="3706978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following information has been shared by the school to illustrate some of this work.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5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ain Title"/>
          <p:cNvSpPr>
            <a:spLocks noChangeArrowheads="1"/>
          </p:cNvSpPr>
          <p:nvPr/>
        </p:nvSpPr>
        <p:spPr bwMode="auto">
          <a:xfrm>
            <a:off x="6270204" y="233623"/>
            <a:ext cx="38972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en-US" altLang="en-US" sz="2400" b="1" dirty="0">
                <a:solidFill>
                  <a:schemeClr val="tx2"/>
                </a:solidFill>
                <a:latin typeface="Arial Black" panose="020B0A04020102020204" pitchFamily="34" charset="0"/>
              </a:rPr>
              <a:t>Your Wellbeing Matters</a:t>
            </a:r>
            <a:endParaRPr lang="en-US" altLang="en-US" sz="1350" dirty="0">
              <a:solidFill>
                <a:schemeClr val="tx2"/>
              </a:solidFill>
            </a:endParaRPr>
          </a:p>
        </p:txBody>
      </p:sp>
      <p:pic>
        <p:nvPicPr>
          <p:cNvPr id="28" name="Picture 2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29" y="41552"/>
            <a:ext cx="4355976" cy="939524"/>
          </a:xfrm>
          <a:prstGeom prst="rect">
            <a:avLst/>
          </a:prstGeom>
        </p:spPr>
      </p:pic>
      <p:sp>
        <p:nvSpPr>
          <p:cNvPr id="71" name="Line Callout 1 70"/>
          <p:cNvSpPr/>
          <p:nvPr/>
        </p:nvSpPr>
        <p:spPr>
          <a:xfrm>
            <a:off x="1827589" y="1183781"/>
            <a:ext cx="2429866" cy="742855"/>
          </a:xfrm>
          <a:prstGeom prst="borderCallout1">
            <a:avLst>
              <a:gd name="adj1" fmla="val 43118"/>
              <a:gd name="adj2" fmla="val 141488"/>
              <a:gd name="adj3" fmla="val 44912"/>
              <a:gd name="adj4" fmla="val 1005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Curriculum</a:t>
            </a:r>
          </a:p>
        </p:txBody>
      </p:sp>
      <p:sp>
        <p:nvSpPr>
          <p:cNvPr id="75" name="Line Callout 1 74"/>
          <p:cNvSpPr/>
          <p:nvPr/>
        </p:nvSpPr>
        <p:spPr>
          <a:xfrm>
            <a:off x="4782605" y="1183779"/>
            <a:ext cx="2429866" cy="742855"/>
          </a:xfrm>
          <a:prstGeom prst="borderCallout1">
            <a:avLst>
              <a:gd name="adj1" fmla="val 45766"/>
              <a:gd name="adj2" fmla="val 120171"/>
              <a:gd name="adj3" fmla="val 44912"/>
              <a:gd name="adj4" fmla="val 1005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Mental Wellbeing Framework</a:t>
            </a:r>
          </a:p>
        </p:txBody>
      </p:sp>
      <p:sp>
        <p:nvSpPr>
          <p:cNvPr id="73" name="Line Callout 1 72"/>
          <p:cNvSpPr/>
          <p:nvPr/>
        </p:nvSpPr>
        <p:spPr>
          <a:xfrm>
            <a:off x="7737621" y="1183779"/>
            <a:ext cx="2429866" cy="742855"/>
          </a:xfrm>
          <a:prstGeom prst="borderCallout1">
            <a:avLst>
              <a:gd name="adj1" fmla="val 41425"/>
              <a:gd name="adj2" fmla="val 142563"/>
              <a:gd name="adj3" fmla="val 34275"/>
              <a:gd name="adj4" fmla="val 1414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Connect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8937" y="1944256"/>
            <a:ext cx="28698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u="sng" dirty="0"/>
              <a:t>PSHE programme: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Mindfulness activities across school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S1 Resilience4Life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S2 Tree of Knowledge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S3 NHS Decider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SP Mental Wellbeing Award</a:t>
            </a:r>
          </a:p>
          <a:p>
            <a:endParaRPr lang="en-GB" sz="1600" dirty="0"/>
          </a:p>
          <a:p>
            <a:r>
              <a:rPr lang="en-GB" sz="1600" u="sng" dirty="0"/>
              <a:t>Subjects</a:t>
            </a:r>
            <a:r>
              <a:rPr lang="en-GB" sz="1600" dirty="0"/>
              <a:t> encouraged for outdoor learning and minimise screen time: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S3 Drama class writing film scripts on Mental Health and Wellbeing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SMART – Learning for sustainability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Biology, English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682462" y="1932989"/>
            <a:ext cx="2955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u="sng" dirty="0"/>
              <a:t>Children Mental Health Week</a:t>
            </a:r>
          </a:p>
          <a:p>
            <a:r>
              <a:rPr lang="en-GB" sz="1600" dirty="0"/>
              <a:t>Mental Health Ambassadors</a:t>
            </a:r>
          </a:p>
          <a:p>
            <a:r>
              <a:rPr lang="en-GB" sz="1600" dirty="0"/>
              <a:t>Wider community</a:t>
            </a:r>
          </a:p>
          <a:p>
            <a:r>
              <a:rPr lang="en-GB" sz="1600" dirty="0"/>
              <a:t>External partners</a:t>
            </a:r>
          </a:p>
        </p:txBody>
      </p:sp>
      <p:sp>
        <p:nvSpPr>
          <p:cNvPr id="24" name="Isosceles Triangle 23"/>
          <p:cNvSpPr/>
          <p:nvPr/>
        </p:nvSpPr>
        <p:spPr>
          <a:xfrm>
            <a:off x="7954401" y="3248106"/>
            <a:ext cx="2213087" cy="1580445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8315876" y="2799645"/>
            <a:ext cx="1490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Pupil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992554" y="4907678"/>
            <a:ext cx="1632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Parent/Carer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9422420" y="4866461"/>
            <a:ext cx="1490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School</a:t>
            </a:r>
          </a:p>
        </p:txBody>
      </p:sp>
    </p:spTree>
    <p:extLst>
      <p:ext uri="{BB962C8B-B14F-4D97-AF65-F5344CB8AC3E}">
        <p14:creationId xmlns:p14="http://schemas.microsoft.com/office/powerpoint/2010/main" val="212530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ain Title"/>
          <p:cNvSpPr>
            <a:spLocks noChangeArrowheads="1"/>
          </p:cNvSpPr>
          <p:nvPr/>
        </p:nvSpPr>
        <p:spPr bwMode="auto">
          <a:xfrm>
            <a:off x="6270204" y="233623"/>
            <a:ext cx="38972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en-US" altLang="en-US" sz="2400" b="1" dirty="0">
                <a:solidFill>
                  <a:schemeClr val="tx2"/>
                </a:solidFill>
                <a:latin typeface="Arial Black" panose="020B0A04020102020204" pitchFamily="34" charset="0"/>
              </a:rPr>
              <a:t>Your Wellbeing Matters</a:t>
            </a:r>
            <a:endParaRPr lang="en-US" altLang="en-US" sz="1350" dirty="0">
              <a:solidFill>
                <a:schemeClr val="tx2"/>
              </a:solidFill>
            </a:endParaRPr>
          </a:p>
        </p:txBody>
      </p:sp>
      <p:pic>
        <p:nvPicPr>
          <p:cNvPr id="28" name="Picture 2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13" y="32763"/>
            <a:ext cx="4355976" cy="939524"/>
          </a:xfrm>
          <a:prstGeom prst="rect">
            <a:avLst/>
          </a:prstGeom>
        </p:spPr>
      </p:pic>
      <p:sp>
        <p:nvSpPr>
          <p:cNvPr id="73" name="Line Callout 1 72"/>
          <p:cNvSpPr/>
          <p:nvPr/>
        </p:nvSpPr>
        <p:spPr>
          <a:xfrm>
            <a:off x="3012916" y="1183777"/>
            <a:ext cx="2429866" cy="742855"/>
          </a:xfrm>
          <a:prstGeom prst="borderCallout1">
            <a:avLst>
              <a:gd name="adj1" fmla="val 41425"/>
              <a:gd name="adj2" fmla="val 142563"/>
              <a:gd name="adj3" fmla="val 34275"/>
              <a:gd name="adj4" fmla="val 1414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Connect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84639" y="2054596"/>
            <a:ext cx="286981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u="sng" dirty="0"/>
              <a:t>Pupils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1:1 devices – connect with teachers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Weekly mentor contact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Confidential reporting SHANARRI on pupil portal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Assembly focus on connect and active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Strava</a:t>
            </a:r>
            <a:r>
              <a:rPr lang="en-GB" sz="1600" dirty="0"/>
              <a:t> club/Cake baking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Continuous celebration of achievements on social media or newsletter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Activities diary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Support wider community offers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Pupil voice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Break out rooms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61996" y="2944321"/>
            <a:ext cx="38946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u="sng" dirty="0"/>
              <a:t>Pupils with targeted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Regular guidance contact with pupils on welfare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Tutorials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PSA continuation of support (remote or within school)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Meet to blether for pupils with ASN needs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Provision of support within school for pupil with complex additional needs (and provision of respite for parents)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grpSp>
        <p:nvGrpSpPr>
          <p:cNvPr id="2" name="Group 1"/>
          <p:cNvGrpSpPr/>
          <p:nvPr/>
        </p:nvGrpSpPr>
        <p:grpSpPr>
          <a:xfrm>
            <a:off x="6589477" y="1183777"/>
            <a:ext cx="2868572" cy="1739403"/>
            <a:chOff x="4748551" y="2799645"/>
            <a:chExt cx="4640003" cy="2676297"/>
          </a:xfrm>
        </p:grpSpPr>
        <p:sp>
          <p:nvSpPr>
            <p:cNvPr id="24" name="Isosceles Triangle 23"/>
            <p:cNvSpPr/>
            <p:nvPr/>
          </p:nvSpPr>
          <p:spPr>
            <a:xfrm>
              <a:off x="6430400" y="3248105"/>
              <a:ext cx="2213087" cy="1580445"/>
            </a:xfrm>
            <a:prstGeom prst="triangl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791876" y="2799645"/>
              <a:ext cx="1490134" cy="568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Pupil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748551" y="4907677"/>
              <a:ext cx="2352161" cy="568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Parent/Carer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898420" y="4866462"/>
              <a:ext cx="1490134" cy="568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School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917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ain Title"/>
          <p:cNvSpPr>
            <a:spLocks noChangeArrowheads="1"/>
          </p:cNvSpPr>
          <p:nvPr/>
        </p:nvSpPr>
        <p:spPr bwMode="auto">
          <a:xfrm>
            <a:off x="6270204" y="233623"/>
            <a:ext cx="38972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en-US" altLang="en-US" sz="2400" b="1" dirty="0">
                <a:solidFill>
                  <a:schemeClr val="tx2"/>
                </a:solidFill>
                <a:latin typeface="Arial Black" panose="020B0A04020102020204" pitchFamily="34" charset="0"/>
              </a:rPr>
              <a:t>Your Wellbeing Matters</a:t>
            </a:r>
            <a:endParaRPr lang="en-US" altLang="en-US" sz="1350" dirty="0">
              <a:solidFill>
                <a:schemeClr val="tx2"/>
              </a:solidFill>
            </a:endParaRPr>
          </a:p>
        </p:txBody>
      </p:sp>
      <p:pic>
        <p:nvPicPr>
          <p:cNvPr id="28" name="Picture 2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1" y="32763"/>
            <a:ext cx="4355976" cy="939524"/>
          </a:xfrm>
          <a:prstGeom prst="rect">
            <a:avLst/>
          </a:prstGeom>
        </p:spPr>
      </p:pic>
      <p:sp>
        <p:nvSpPr>
          <p:cNvPr id="73" name="Line Callout 1 72"/>
          <p:cNvSpPr/>
          <p:nvPr/>
        </p:nvSpPr>
        <p:spPr>
          <a:xfrm>
            <a:off x="3012916" y="1183777"/>
            <a:ext cx="2429866" cy="742855"/>
          </a:xfrm>
          <a:prstGeom prst="borderCallout1">
            <a:avLst>
              <a:gd name="adj1" fmla="val 41425"/>
              <a:gd name="adj2" fmla="val 142563"/>
              <a:gd name="adj3" fmla="val 34275"/>
              <a:gd name="adj4" fmla="val 1414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Connect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039320" y="2888968"/>
            <a:ext cx="38946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u="sng" dirty="0"/>
              <a:t>Parents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Regular Q&amp;A session parent forum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Education Psychologist &amp; PMHW information session for parents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Just Ask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Managed and targeted communications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Parent Voice sessions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361470" y="972287"/>
            <a:ext cx="3069098" cy="1739403"/>
            <a:chOff x="4424194" y="2799645"/>
            <a:chExt cx="4964360" cy="2676297"/>
          </a:xfrm>
        </p:grpSpPr>
        <p:sp>
          <p:nvSpPr>
            <p:cNvPr id="24" name="Isosceles Triangle 23"/>
            <p:cNvSpPr/>
            <p:nvPr/>
          </p:nvSpPr>
          <p:spPr>
            <a:xfrm>
              <a:off x="6430400" y="3248105"/>
              <a:ext cx="2213087" cy="1580445"/>
            </a:xfrm>
            <a:prstGeom prst="triangl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791876" y="2799645"/>
              <a:ext cx="1490134" cy="568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Pupil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424194" y="4907677"/>
              <a:ext cx="2676517" cy="568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Parent/Carer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898420" y="4866462"/>
              <a:ext cx="1490134" cy="568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School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068831" y="2803744"/>
            <a:ext cx="389466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u="sng" dirty="0"/>
              <a:t>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Virtual staff blethers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Provision of additional resources to support remote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4pm cut-off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Regular consultation – workload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Encouraging self-care and support</a:t>
            </a:r>
          </a:p>
        </p:txBody>
      </p:sp>
    </p:spTree>
    <p:extLst>
      <p:ext uri="{BB962C8B-B14F-4D97-AF65-F5344CB8AC3E}">
        <p14:creationId xmlns:p14="http://schemas.microsoft.com/office/powerpoint/2010/main" val="272426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Circle"/>
          <p:cNvGrpSpPr/>
          <p:nvPr/>
        </p:nvGrpSpPr>
        <p:grpSpPr>
          <a:xfrm>
            <a:off x="-394097" y="1526381"/>
            <a:ext cx="3802856" cy="3805238"/>
            <a:chOff x="-2519363" y="892175"/>
            <a:chExt cx="5070475" cy="5073650"/>
          </a:xfrm>
        </p:grpSpPr>
        <p:sp>
          <p:nvSpPr>
            <p:cNvPr id="8" name="Circle Stroke"/>
            <p:cNvSpPr>
              <a:spLocks noChangeArrowheads="1"/>
            </p:cNvSpPr>
            <p:nvPr/>
          </p:nvSpPr>
          <p:spPr bwMode="auto">
            <a:xfrm>
              <a:off x="-2519363" y="892175"/>
              <a:ext cx="5070475" cy="5073650"/>
            </a:xfrm>
            <a:prstGeom prst="ellipse">
              <a:avLst/>
            </a:prstGeom>
            <a:noFill/>
            <a:ln w="19050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" name="Circle Fill"/>
            <p:cNvSpPr>
              <a:spLocks noChangeArrowheads="1"/>
            </p:cNvSpPr>
            <p:nvPr/>
          </p:nvSpPr>
          <p:spPr bwMode="auto">
            <a:xfrm>
              <a:off x="-1193800" y="2217738"/>
              <a:ext cx="2420938" cy="242252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579080" y="3754503"/>
            <a:ext cx="2697048" cy="594123"/>
            <a:chOff x="3633467" y="2596535"/>
            <a:chExt cx="3327797" cy="594123"/>
          </a:xfrm>
        </p:grpSpPr>
        <p:grpSp>
          <p:nvGrpSpPr>
            <p:cNvPr id="6" name="Data Box 4"/>
            <p:cNvGrpSpPr/>
            <p:nvPr/>
          </p:nvGrpSpPr>
          <p:grpSpPr>
            <a:xfrm>
              <a:off x="3633467" y="2596535"/>
              <a:ext cx="3327797" cy="594123"/>
              <a:chOff x="1290638" y="5108969"/>
              <a:chExt cx="4437063" cy="792163"/>
            </a:xfrm>
          </p:grpSpPr>
          <p:sp>
            <p:nvSpPr>
              <p:cNvPr id="19" name="Data Box BG 4"/>
              <p:cNvSpPr>
                <a:spLocks/>
              </p:cNvSpPr>
              <p:nvPr/>
            </p:nvSpPr>
            <p:spPr bwMode="auto">
              <a:xfrm>
                <a:off x="1290638" y="5108969"/>
                <a:ext cx="4437063" cy="792163"/>
              </a:xfrm>
              <a:custGeom>
                <a:avLst/>
                <a:gdLst>
                  <a:gd name="T0" fmla="*/ 2550 w 2800"/>
                  <a:gd name="T1" fmla="*/ 500 h 500"/>
                  <a:gd name="T2" fmla="*/ 250 w 2800"/>
                  <a:gd name="T3" fmla="*/ 500 h 500"/>
                  <a:gd name="T4" fmla="*/ 0 w 2800"/>
                  <a:gd name="T5" fmla="*/ 250 h 500"/>
                  <a:gd name="T6" fmla="*/ 0 w 2800"/>
                  <a:gd name="T7" fmla="*/ 250 h 500"/>
                  <a:gd name="T8" fmla="*/ 250 w 2800"/>
                  <a:gd name="T9" fmla="*/ 0 h 500"/>
                  <a:gd name="T10" fmla="*/ 2550 w 2800"/>
                  <a:gd name="T11" fmla="*/ 0 h 500"/>
                  <a:gd name="T12" fmla="*/ 2800 w 2800"/>
                  <a:gd name="T13" fmla="*/ 250 h 500"/>
                  <a:gd name="T14" fmla="*/ 2800 w 2800"/>
                  <a:gd name="T15" fmla="*/ 250 h 500"/>
                  <a:gd name="T16" fmla="*/ 2550 w 2800"/>
                  <a:gd name="T17" fmla="*/ 50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00" h="500">
                    <a:moveTo>
                      <a:pt x="2550" y="500"/>
                    </a:moveTo>
                    <a:cubicBezTo>
                      <a:pt x="250" y="500"/>
                      <a:pt x="250" y="500"/>
                      <a:pt x="250" y="500"/>
                    </a:cubicBezTo>
                    <a:cubicBezTo>
                      <a:pt x="112" y="500"/>
                      <a:pt x="0" y="388"/>
                      <a:pt x="0" y="250"/>
                    </a:cubicBezTo>
                    <a:cubicBezTo>
                      <a:pt x="0" y="250"/>
                      <a:pt x="0" y="250"/>
                      <a:pt x="0" y="250"/>
                    </a:cubicBezTo>
                    <a:cubicBezTo>
                      <a:pt x="0" y="112"/>
                      <a:pt x="112" y="0"/>
                      <a:pt x="250" y="0"/>
                    </a:cubicBezTo>
                    <a:cubicBezTo>
                      <a:pt x="2550" y="0"/>
                      <a:pt x="2550" y="0"/>
                      <a:pt x="2550" y="0"/>
                    </a:cubicBezTo>
                    <a:cubicBezTo>
                      <a:pt x="2688" y="0"/>
                      <a:pt x="2800" y="112"/>
                      <a:pt x="2800" y="250"/>
                    </a:cubicBezTo>
                    <a:cubicBezTo>
                      <a:pt x="2800" y="250"/>
                      <a:pt x="2800" y="250"/>
                      <a:pt x="2800" y="250"/>
                    </a:cubicBezTo>
                    <a:cubicBezTo>
                      <a:pt x="2800" y="388"/>
                      <a:pt x="2688" y="500"/>
                      <a:pt x="2550" y="50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20" name="Check Circle 4"/>
              <p:cNvSpPr>
                <a:spLocks noChangeArrowheads="1"/>
              </p:cNvSpPr>
              <p:nvPr/>
            </p:nvSpPr>
            <p:spPr bwMode="auto">
              <a:xfrm>
                <a:off x="1447800" y="5203825"/>
                <a:ext cx="506413" cy="508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3843887" y="2692805"/>
              <a:ext cx="2143692" cy="407804"/>
              <a:chOff x="1183481" y="4778995"/>
              <a:chExt cx="2143692" cy="407804"/>
            </a:xfrm>
          </p:grpSpPr>
          <p:sp>
            <p:nvSpPr>
              <p:cNvPr id="21" name="Checkmark 4"/>
              <p:cNvSpPr>
                <a:spLocks/>
              </p:cNvSpPr>
              <p:nvPr/>
            </p:nvSpPr>
            <p:spPr bwMode="auto">
              <a:xfrm>
                <a:off x="1183481" y="4879181"/>
                <a:ext cx="185738" cy="142875"/>
              </a:xfrm>
              <a:custGeom>
                <a:avLst/>
                <a:gdLst>
                  <a:gd name="T0" fmla="*/ 154 w 157"/>
                  <a:gd name="T1" fmla="*/ 30 h 120"/>
                  <a:gd name="T2" fmla="*/ 81 w 157"/>
                  <a:gd name="T3" fmla="*/ 103 h 120"/>
                  <a:gd name="T4" fmla="*/ 67 w 157"/>
                  <a:gd name="T5" fmla="*/ 117 h 120"/>
                  <a:gd name="T6" fmla="*/ 60 w 157"/>
                  <a:gd name="T7" fmla="*/ 120 h 120"/>
                  <a:gd name="T8" fmla="*/ 53 w 157"/>
                  <a:gd name="T9" fmla="*/ 117 h 120"/>
                  <a:gd name="T10" fmla="*/ 40 w 157"/>
                  <a:gd name="T11" fmla="*/ 103 h 120"/>
                  <a:gd name="T12" fmla="*/ 3 w 157"/>
                  <a:gd name="T13" fmla="*/ 67 h 120"/>
                  <a:gd name="T14" fmla="*/ 0 w 157"/>
                  <a:gd name="T15" fmla="*/ 60 h 120"/>
                  <a:gd name="T16" fmla="*/ 3 w 157"/>
                  <a:gd name="T17" fmla="*/ 53 h 120"/>
                  <a:gd name="T18" fmla="*/ 17 w 157"/>
                  <a:gd name="T19" fmla="*/ 39 h 120"/>
                  <a:gd name="T20" fmla="*/ 24 w 157"/>
                  <a:gd name="T21" fmla="*/ 37 h 120"/>
                  <a:gd name="T22" fmla="*/ 30 w 157"/>
                  <a:gd name="T23" fmla="*/ 39 h 120"/>
                  <a:gd name="T24" fmla="*/ 60 w 157"/>
                  <a:gd name="T25" fmla="*/ 69 h 120"/>
                  <a:gd name="T26" fmla="*/ 126 w 157"/>
                  <a:gd name="T27" fmla="*/ 3 h 120"/>
                  <a:gd name="T28" fmla="*/ 133 w 157"/>
                  <a:gd name="T29" fmla="*/ 0 h 120"/>
                  <a:gd name="T30" fmla="*/ 140 w 157"/>
                  <a:gd name="T31" fmla="*/ 3 h 120"/>
                  <a:gd name="T32" fmla="*/ 154 w 157"/>
                  <a:gd name="T33" fmla="*/ 17 h 120"/>
                  <a:gd name="T34" fmla="*/ 157 w 157"/>
                  <a:gd name="T35" fmla="*/ 23 h 120"/>
                  <a:gd name="T36" fmla="*/ 154 w 157"/>
                  <a:gd name="T37" fmla="*/ 3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7" h="120">
                    <a:moveTo>
                      <a:pt x="154" y="30"/>
                    </a:moveTo>
                    <a:cubicBezTo>
                      <a:pt x="81" y="103"/>
                      <a:pt x="81" y="103"/>
                      <a:pt x="81" y="103"/>
                    </a:cubicBezTo>
                    <a:cubicBezTo>
                      <a:pt x="67" y="117"/>
                      <a:pt x="67" y="117"/>
                      <a:pt x="67" y="117"/>
                    </a:cubicBezTo>
                    <a:cubicBezTo>
                      <a:pt x="65" y="119"/>
                      <a:pt x="63" y="120"/>
                      <a:pt x="60" y="120"/>
                    </a:cubicBezTo>
                    <a:cubicBezTo>
                      <a:pt x="58" y="120"/>
                      <a:pt x="55" y="119"/>
                      <a:pt x="53" y="117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1" y="65"/>
                      <a:pt x="0" y="63"/>
                      <a:pt x="0" y="60"/>
                    </a:cubicBezTo>
                    <a:cubicBezTo>
                      <a:pt x="0" y="57"/>
                      <a:pt x="1" y="55"/>
                      <a:pt x="3" y="53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19" y="38"/>
                      <a:pt x="21" y="37"/>
                      <a:pt x="24" y="37"/>
                    </a:cubicBezTo>
                    <a:cubicBezTo>
                      <a:pt x="26" y="37"/>
                      <a:pt x="29" y="38"/>
                      <a:pt x="30" y="39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126" y="3"/>
                      <a:pt x="126" y="3"/>
                      <a:pt x="126" y="3"/>
                    </a:cubicBezTo>
                    <a:cubicBezTo>
                      <a:pt x="128" y="1"/>
                      <a:pt x="131" y="0"/>
                      <a:pt x="133" y="0"/>
                    </a:cubicBezTo>
                    <a:cubicBezTo>
                      <a:pt x="136" y="0"/>
                      <a:pt x="138" y="1"/>
                      <a:pt x="140" y="3"/>
                    </a:cubicBezTo>
                    <a:cubicBezTo>
                      <a:pt x="154" y="17"/>
                      <a:pt x="154" y="17"/>
                      <a:pt x="154" y="17"/>
                    </a:cubicBezTo>
                    <a:cubicBezTo>
                      <a:pt x="156" y="18"/>
                      <a:pt x="157" y="21"/>
                      <a:pt x="157" y="23"/>
                    </a:cubicBezTo>
                    <a:cubicBezTo>
                      <a:pt x="157" y="26"/>
                      <a:pt x="156" y="28"/>
                      <a:pt x="154" y="30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12" name="Data Text 4"/>
              <p:cNvSpPr>
                <a:spLocks noChangeArrowheads="1"/>
              </p:cNvSpPr>
              <p:nvPr/>
            </p:nvSpPr>
            <p:spPr bwMode="auto">
              <a:xfrm>
                <a:off x="1574760" y="4778995"/>
                <a:ext cx="1752413" cy="4078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en-US" altLang="en-US" sz="1050" dirty="0">
                    <a:solidFill>
                      <a:srgbClr val="FFFFFF"/>
                    </a:solidFill>
                  </a:rPr>
                  <a:t>Counselling Service</a:t>
                </a:r>
              </a:p>
              <a:p>
                <a:pPr defTabSz="685800"/>
                <a:r>
                  <a:rPr lang="en-US" altLang="en-US" sz="800" dirty="0">
                    <a:solidFill>
                      <a:srgbClr val="FFFFFF"/>
                    </a:solidFill>
                  </a:rPr>
                  <a:t>(1:1 external partner </a:t>
                </a:r>
              </a:p>
              <a:p>
                <a:pPr defTabSz="685800"/>
                <a:r>
                  <a:rPr lang="en-US" altLang="en-US" sz="800" dirty="0">
                    <a:solidFill>
                      <a:srgbClr val="FFFFFF"/>
                    </a:solidFill>
                  </a:rPr>
                  <a:t>Scottish Counselling Services) </a:t>
                </a:r>
                <a:endParaRPr lang="en-US" altLang="en-US" sz="800" dirty="0"/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1708097" y="3721483"/>
            <a:ext cx="2694834" cy="594122"/>
            <a:chOff x="1798188" y="2587968"/>
            <a:chExt cx="3327797" cy="594122"/>
          </a:xfrm>
        </p:grpSpPr>
        <p:grpSp>
          <p:nvGrpSpPr>
            <p:cNvPr id="4" name="Data Box 2"/>
            <p:cNvGrpSpPr/>
            <p:nvPr/>
          </p:nvGrpSpPr>
          <p:grpSpPr>
            <a:xfrm>
              <a:off x="1798188" y="2587968"/>
              <a:ext cx="3327797" cy="594122"/>
              <a:chOff x="2132013" y="2373313"/>
              <a:chExt cx="4437063" cy="792163"/>
            </a:xfrm>
          </p:grpSpPr>
          <p:sp>
            <p:nvSpPr>
              <p:cNvPr id="13" name="Data Box BG 2"/>
              <p:cNvSpPr>
                <a:spLocks/>
              </p:cNvSpPr>
              <p:nvPr/>
            </p:nvSpPr>
            <p:spPr bwMode="auto">
              <a:xfrm>
                <a:off x="2132013" y="2373313"/>
                <a:ext cx="4437063" cy="792163"/>
              </a:xfrm>
              <a:custGeom>
                <a:avLst/>
                <a:gdLst>
                  <a:gd name="T0" fmla="*/ 2550 w 2800"/>
                  <a:gd name="T1" fmla="*/ 500 h 500"/>
                  <a:gd name="T2" fmla="*/ 250 w 2800"/>
                  <a:gd name="T3" fmla="*/ 500 h 500"/>
                  <a:gd name="T4" fmla="*/ 0 w 2800"/>
                  <a:gd name="T5" fmla="*/ 250 h 500"/>
                  <a:gd name="T6" fmla="*/ 0 w 2800"/>
                  <a:gd name="T7" fmla="*/ 250 h 500"/>
                  <a:gd name="T8" fmla="*/ 250 w 2800"/>
                  <a:gd name="T9" fmla="*/ 0 h 500"/>
                  <a:gd name="T10" fmla="*/ 2550 w 2800"/>
                  <a:gd name="T11" fmla="*/ 0 h 500"/>
                  <a:gd name="T12" fmla="*/ 2800 w 2800"/>
                  <a:gd name="T13" fmla="*/ 250 h 500"/>
                  <a:gd name="T14" fmla="*/ 2800 w 2800"/>
                  <a:gd name="T15" fmla="*/ 250 h 500"/>
                  <a:gd name="T16" fmla="*/ 2550 w 2800"/>
                  <a:gd name="T17" fmla="*/ 50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00" h="500">
                    <a:moveTo>
                      <a:pt x="2550" y="500"/>
                    </a:moveTo>
                    <a:cubicBezTo>
                      <a:pt x="250" y="500"/>
                      <a:pt x="250" y="500"/>
                      <a:pt x="250" y="500"/>
                    </a:cubicBezTo>
                    <a:cubicBezTo>
                      <a:pt x="112" y="500"/>
                      <a:pt x="0" y="388"/>
                      <a:pt x="0" y="250"/>
                    </a:cubicBezTo>
                    <a:cubicBezTo>
                      <a:pt x="0" y="250"/>
                      <a:pt x="0" y="250"/>
                      <a:pt x="0" y="250"/>
                    </a:cubicBezTo>
                    <a:cubicBezTo>
                      <a:pt x="0" y="112"/>
                      <a:pt x="112" y="0"/>
                      <a:pt x="250" y="0"/>
                    </a:cubicBezTo>
                    <a:cubicBezTo>
                      <a:pt x="2550" y="0"/>
                      <a:pt x="2550" y="0"/>
                      <a:pt x="2550" y="0"/>
                    </a:cubicBezTo>
                    <a:cubicBezTo>
                      <a:pt x="2688" y="0"/>
                      <a:pt x="2800" y="112"/>
                      <a:pt x="2800" y="250"/>
                    </a:cubicBezTo>
                    <a:cubicBezTo>
                      <a:pt x="2800" y="250"/>
                      <a:pt x="2800" y="250"/>
                      <a:pt x="2800" y="250"/>
                    </a:cubicBezTo>
                    <a:cubicBezTo>
                      <a:pt x="2800" y="388"/>
                      <a:pt x="2688" y="500"/>
                      <a:pt x="2550" y="50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4" name="Check Circle 2"/>
              <p:cNvSpPr>
                <a:spLocks noChangeArrowheads="1"/>
              </p:cNvSpPr>
              <p:nvPr/>
            </p:nvSpPr>
            <p:spPr bwMode="auto">
              <a:xfrm>
                <a:off x="2290763" y="2516188"/>
                <a:ext cx="506413" cy="5064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2015158" y="2730332"/>
              <a:ext cx="2384838" cy="323165"/>
              <a:chOff x="2015158" y="2730332"/>
              <a:chExt cx="2384838" cy="323165"/>
            </a:xfrm>
          </p:grpSpPr>
          <p:sp>
            <p:nvSpPr>
              <p:cNvPr id="15" name="Checkmark 2"/>
              <p:cNvSpPr>
                <a:spLocks/>
              </p:cNvSpPr>
              <p:nvPr/>
            </p:nvSpPr>
            <p:spPr bwMode="auto">
              <a:xfrm>
                <a:off x="2015158" y="2819909"/>
                <a:ext cx="185738" cy="142875"/>
              </a:xfrm>
              <a:custGeom>
                <a:avLst/>
                <a:gdLst>
                  <a:gd name="T0" fmla="*/ 154 w 157"/>
                  <a:gd name="T1" fmla="*/ 30 h 120"/>
                  <a:gd name="T2" fmla="*/ 81 w 157"/>
                  <a:gd name="T3" fmla="*/ 103 h 120"/>
                  <a:gd name="T4" fmla="*/ 67 w 157"/>
                  <a:gd name="T5" fmla="*/ 117 h 120"/>
                  <a:gd name="T6" fmla="*/ 60 w 157"/>
                  <a:gd name="T7" fmla="*/ 120 h 120"/>
                  <a:gd name="T8" fmla="*/ 53 w 157"/>
                  <a:gd name="T9" fmla="*/ 117 h 120"/>
                  <a:gd name="T10" fmla="*/ 40 w 157"/>
                  <a:gd name="T11" fmla="*/ 103 h 120"/>
                  <a:gd name="T12" fmla="*/ 3 w 157"/>
                  <a:gd name="T13" fmla="*/ 67 h 120"/>
                  <a:gd name="T14" fmla="*/ 0 w 157"/>
                  <a:gd name="T15" fmla="*/ 60 h 120"/>
                  <a:gd name="T16" fmla="*/ 3 w 157"/>
                  <a:gd name="T17" fmla="*/ 53 h 120"/>
                  <a:gd name="T18" fmla="*/ 17 w 157"/>
                  <a:gd name="T19" fmla="*/ 39 h 120"/>
                  <a:gd name="T20" fmla="*/ 24 w 157"/>
                  <a:gd name="T21" fmla="*/ 37 h 120"/>
                  <a:gd name="T22" fmla="*/ 31 w 157"/>
                  <a:gd name="T23" fmla="*/ 39 h 120"/>
                  <a:gd name="T24" fmla="*/ 60 w 157"/>
                  <a:gd name="T25" fmla="*/ 69 h 120"/>
                  <a:gd name="T26" fmla="*/ 127 w 157"/>
                  <a:gd name="T27" fmla="*/ 3 h 120"/>
                  <a:gd name="T28" fmla="*/ 133 w 157"/>
                  <a:gd name="T29" fmla="*/ 0 h 120"/>
                  <a:gd name="T30" fmla="*/ 140 w 157"/>
                  <a:gd name="T31" fmla="*/ 3 h 120"/>
                  <a:gd name="T32" fmla="*/ 154 w 157"/>
                  <a:gd name="T33" fmla="*/ 17 h 120"/>
                  <a:gd name="T34" fmla="*/ 157 w 157"/>
                  <a:gd name="T35" fmla="*/ 23 h 120"/>
                  <a:gd name="T36" fmla="*/ 154 w 157"/>
                  <a:gd name="T37" fmla="*/ 3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7" h="120">
                    <a:moveTo>
                      <a:pt x="154" y="30"/>
                    </a:moveTo>
                    <a:cubicBezTo>
                      <a:pt x="81" y="103"/>
                      <a:pt x="81" y="103"/>
                      <a:pt x="81" y="103"/>
                    </a:cubicBezTo>
                    <a:cubicBezTo>
                      <a:pt x="67" y="117"/>
                      <a:pt x="67" y="117"/>
                      <a:pt x="67" y="117"/>
                    </a:cubicBezTo>
                    <a:cubicBezTo>
                      <a:pt x="65" y="119"/>
                      <a:pt x="63" y="120"/>
                      <a:pt x="60" y="120"/>
                    </a:cubicBezTo>
                    <a:cubicBezTo>
                      <a:pt x="58" y="120"/>
                      <a:pt x="55" y="119"/>
                      <a:pt x="53" y="117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1" y="65"/>
                      <a:pt x="0" y="63"/>
                      <a:pt x="0" y="60"/>
                    </a:cubicBezTo>
                    <a:cubicBezTo>
                      <a:pt x="0" y="57"/>
                      <a:pt x="1" y="55"/>
                      <a:pt x="3" y="53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19" y="38"/>
                      <a:pt x="21" y="37"/>
                      <a:pt x="24" y="37"/>
                    </a:cubicBezTo>
                    <a:cubicBezTo>
                      <a:pt x="26" y="37"/>
                      <a:pt x="29" y="38"/>
                      <a:pt x="31" y="39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127" y="3"/>
                      <a:pt x="127" y="3"/>
                      <a:pt x="127" y="3"/>
                    </a:cubicBezTo>
                    <a:cubicBezTo>
                      <a:pt x="128" y="1"/>
                      <a:pt x="131" y="0"/>
                      <a:pt x="133" y="0"/>
                    </a:cubicBezTo>
                    <a:cubicBezTo>
                      <a:pt x="136" y="0"/>
                      <a:pt x="139" y="1"/>
                      <a:pt x="140" y="3"/>
                    </a:cubicBezTo>
                    <a:cubicBezTo>
                      <a:pt x="154" y="17"/>
                      <a:pt x="154" y="17"/>
                      <a:pt x="154" y="17"/>
                    </a:cubicBezTo>
                    <a:cubicBezTo>
                      <a:pt x="156" y="18"/>
                      <a:pt x="157" y="21"/>
                      <a:pt x="157" y="23"/>
                    </a:cubicBezTo>
                    <a:cubicBezTo>
                      <a:pt x="157" y="26"/>
                      <a:pt x="156" y="28"/>
                      <a:pt x="154" y="3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" name="Data Text 2"/>
              <p:cNvSpPr>
                <a:spLocks noChangeArrowheads="1"/>
              </p:cNvSpPr>
              <p:nvPr/>
            </p:nvSpPr>
            <p:spPr bwMode="auto">
              <a:xfrm>
                <a:off x="2444234" y="2730332"/>
                <a:ext cx="1955762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en-US" altLang="en-US" sz="1050" dirty="0">
                    <a:solidFill>
                      <a:srgbClr val="FFFFFF"/>
                    </a:solidFill>
                  </a:rPr>
                  <a:t>Pupil Support Worker </a:t>
                </a:r>
              </a:p>
              <a:p>
                <a:pPr defTabSz="685800"/>
                <a:r>
                  <a:rPr lang="en-US" altLang="en-US" sz="800" dirty="0">
                    <a:solidFill>
                      <a:srgbClr val="FFFFFF"/>
                    </a:solidFill>
                  </a:rPr>
                  <a:t>(1:1 In-house -  Pupil Equity Fund</a:t>
                </a:r>
                <a:r>
                  <a:rPr lang="en-US" altLang="en-US" sz="1050" dirty="0">
                    <a:solidFill>
                      <a:srgbClr val="FFFFFF"/>
                    </a:solidFill>
                  </a:rPr>
                  <a:t>)</a:t>
                </a:r>
                <a:endParaRPr lang="en-US" altLang="en-US" sz="1350" dirty="0"/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3755999" y="2558313"/>
            <a:ext cx="3327797" cy="594122"/>
            <a:chOff x="279998" y="1654903"/>
            <a:chExt cx="3327797" cy="594122"/>
          </a:xfrm>
        </p:grpSpPr>
        <p:grpSp>
          <p:nvGrpSpPr>
            <p:cNvPr id="3" name="Data Box 1"/>
            <p:cNvGrpSpPr/>
            <p:nvPr/>
          </p:nvGrpSpPr>
          <p:grpSpPr>
            <a:xfrm>
              <a:off x="279998" y="1654903"/>
              <a:ext cx="3327797" cy="594122"/>
              <a:chOff x="373330" y="1051924"/>
              <a:chExt cx="4437063" cy="792163"/>
            </a:xfrm>
          </p:grpSpPr>
          <p:sp>
            <p:nvSpPr>
              <p:cNvPr id="10" name="Data Box BG 1"/>
              <p:cNvSpPr>
                <a:spLocks/>
              </p:cNvSpPr>
              <p:nvPr/>
            </p:nvSpPr>
            <p:spPr bwMode="auto">
              <a:xfrm>
                <a:off x="373330" y="1051924"/>
                <a:ext cx="4437063" cy="792163"/>
              </a:xfrm>
              <a:custGeom>
                <a:avLst/>
                <a:gdLst>
                  <a:gd name="T0" fmla="*/ 2550 w 2800"/>
                  <a:gd name="T1" fmla="*/ 500 h 500"/>
                  <a:gd name="T2" fmla="*/ 250 w 2800"/>
                  <a:gd name="T3" fmla="*/ 500 h 500"/>
                  <a:gd name="T4" fmla="*/ 0 w 2800"/>
                  <a:gd name="T5" fmla="*/ 250 h 500"/>
                  <a:gd name="T6" fmla="*/ 0 w 2800"/>
                  <a:gd name="T7" fmla="*/ 250 h 500"/>
                  <a:gd name="T8" fmla="*/ 250 w 2800"/>
                  <a:gd name="T9" fmla="*/ 0 h 500"/>
                  <a:gd name="T10" fmla="*/ 2550 w 2800"/>
                  <a:gd name="T11" fmla="*/ 0 h 500"/>
                  <a:gd name="T12" fmla="*/ 2800 w 2800"/>
                  <a:gd name="T13" fmla="*/ 250 h 500"/>
                  <a:gd name="T14" fmla="*/ 2800 w 2800"/>
                  <a:gd name="T15" fmla="*/ 250 h 500"/>
                  <a:gd name="T16" fmla="*/ 2550 w 2800"/>
                  <a:gd name="T17" fmla="*/ 50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00" h="500">
                    <a:moveTo>
                      <a:pt x="2550" y="500"/>
                    </a:moveTo>
                    <a:cubicBezTo>
                      <a:pt x="250" y="500"/>
                      <a:pt x="250" y="500"/>
                      <a:pt x="250" y="500"/>
                    </a:cubicBezTo>
                    <a:cubicBezTo>
                      <a:pt x="112" y="500"/>
                      <a:pt x="0" y="388"/>
                      <a:pt x="0" y="250"/>
                    </a:cubicBezTo>
                    <a:cubicBezTo>
                      <a:pt x="0" y="250"/>
                      <a:pt x="0" y="250"/>
                      <a:pt x="0" y="250"/>
                    </a:cubicBezTo>
                    <a:cubicBezTo>
                      <a:pt x="0" y="112"/>
                      <a:pt x="112" y="0"/>
                      <a:pt x="250" y="0"/>
                    </a:cubicBezTo>
                    <a:cubicBezTo>
                      <a:pt x="2550" y="0"/>
                      <a:pt x="2550" y="0"/>
                      <a:pt x="2550" y="0"/>
                    </a:cubicBezTo>
                    <a:cubicBezTo>
                      <a:pt x="2688" y="0"/>
                      <a:pt x="2800" y="112"/>
                      <a:pt x="2800" y="250"/>
                    </a:cubicBezTo>
                    <a:cubicBezTo>
                      <a:pt x="2800" y="250"/>
                      <a:pt x="2800" y="250"/>
                      <a:pt x="2800" y="250"/>
                    </a:cubicBezTo>
                    <a:cubicBezTo>
                      <a:pt x="2800" y="388"/>
                      <a:pt x="2688" y="500"/>
                      <a:pt x="2550" y="5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" name="Check Circle 1"/>
              <p:cNvSpPr>
                <a:spLocks noChangeArrowheads="1"/>
              </p:cNvSpPr>
              <p:nvPr/>
            </p:nvSpPr>
            <p:spPr bwMode="auto">
              <a:xfrm>
                <a:off x="634995" y="1171575"/>
                <a:ext cx="506413" cy="508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sp>
          <p:nvSpPr>
            <p:cNvPr id="12" name="Checkmark 1"/>
            <p:cNvSpPr>
              <a:spLocks/>
            </p:cNvSpPr>
            <p:nvPr/>
          </p:nvSpPr>
          <p:spPr bwMode="auto">
            <a:xfrm>
              <a:off x="573878" y="1854994"/>
              <a:ext cx="185738" cy="142875"/>
            </a:xfrm>
            <a:custGeom>
              <a:avLst/>
              <a:gdLst>
                <a:gd name="T0" fmla="*/ 154 w 157"/>
                <a:gd name="T1" fmla="*/ 30 h 120"/>
                <a:gd name="T2" fmla="*/ 81 w 157"/>
                <a:gd name="T3" fmla="*/ 103 h 120"/>
                <a:gd name="T4" fmla="*/ 67 w 157"/>
                <a:gd name="T5" fmla="*/ 117 h 120"/>
                <a:gd name="T6" fmla="*/ 60 w 157"/>
                <a:gd name="T7" fmla="*/ 120 h 120"/>
                <a:gd name="T8" fmla="*/ 53 w 157"/>
                <a:gd name="T9" fmla="*/ 117 h 120"/>
                <a:gd name="T10" fmla="*/ 40 w 157"/>
                <a:gd name="T11" fmla="*/ 103 h 120"/>
                <a:gd name="T12" fmla="*/ 3 w 157"/>
                <a:gd name="T13" fmla="*/ 67 h 120"/>
                <a:gd name="T14" fmla="*/ 0 w 157"/>
                <a:gd name="T15" fmla="*/ 60 h 120"/>
                <a:gd name="T16" fmla="*/ 3 w 157"/>
                <a:gd name="T17" fmla="*/ 53 h 120"/>
                <a:gd name="T18" fmla="*/ 17 w 157"/>
                <a:gd name="T19" fmla="*/ 39 h 120"/>
                <a:gd name="T20" fmla="*/ 24 w 157"/>
                <a:gd name="T21" fmla="*/ 37 h 120"/>
                <a:gd name="T22" fmla="*/ 30 w 157"/>
                <a:gd name="T23" fmla="*/ 39 h 120"/>
                <a:gd name="T24" fmla="*/ 60 w 157"/>
                <a:gd name="T25" fmla="*/ 69 h 120"/>
                <a:gd name="T26" fmla="*/ 126 w 157"/>
                <a:gd name="T27" fmla="*/ 3 h 120"/>
                <a:gd name="T28" fmla="*/ 133 w 157"/>
                <a:gd name="T29" fmla="*/ 0 h 120"/>
                <a:gd name="T30" fmla="*/ 140 w 157"/>
                <a:gd name="T31" fmla="*/ 3 h 120"/>
                <a:gd name="T32" fmla="*/ 154 w 157"/>
                <a:gd name="T33" fmla="*/ 17 h 120"/>
                <a:gd name="T34" fmla="*/ 157 w 157"/>
                <a:gd name="T35" fmla="*/ 23 h 120"/>
                <a:gd name="T36" fmla="*/ 154 w 157"/>
                <a:gd name="T37" fmla="*/ 3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7" h="120">
                  <a:moveTo>
                    <a:pt x="154" y="30"/>
                  </a:moveTo>
                  <a:cubicBezTo>
                    <a:pt x="81" y="103"/>
                    <a:pt x="81" y="103"/>
                    <a:pt x="81" y="103"/>
                  </a:cubicBezTo>
                  <a:cubicBezTo>
                    <a:pt x="67" y="117"/>
                    <a:pt x="67" y="117"/>
                    <a:pt x="67" y="117"/>
                  </a:cubicBezTo>
                  <a:cubicBezTo>
                    <a:pt x="65" y="119"/>
                    <a:pt x="63" y="120"/>
                    <a:pt x="60" y="120"/>
                  </a:cubicBezTo>
                  <a:cubicBezTo>
                    <a:pt x="58" y="120"/>
                    <a:pt x="55" y="119"/>
                    <a:pt x="53" y="117"/>
                  </a:cubicBezTo>
                  <a:cubicBezTo>
                    <a:pt x="40" y="103"/>
                    <a:pt x="40" y="103"/>
                    <a:pt x="40" y="10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1" y="65"/>
                    <a:pt x="0" y="63"/>
                    <a:pt x="0" y="60"/>
                  </a:cubicBezTo>
                  <a:cubicBezTo>
                    <a:pt x="0" y="57"/>
                    <a:pt x="1" y="55"/>
                    <a:pt x="3" y="53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9" y="38"/>
                    <a:pt x="21" y="37"/>
                    <a:pt x="24" y="37"/>
                  </a:cubicBezTo>
                  <a:cubicBezTo>
                    <a:pt x="26" y="37"/>
                    <a:pt x="29" y="38"/>
                    <a:pt x="30" y="39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126" y="3"/>
                    <a:pt x="126" y="3"/>
                    <a:pt x="126" y="3"/>
                  </a:cubicBezTo>
                  <a:cubicBezTo>
                    <a:pt x="128" y="1"/>
                    <a:pt x="131" y="0"/>
                    <a:pt x="133" y="0"/>
                  </a:cubicBezTo>
                  <a:cubicBezTo>
                    <a:pt x="136" y="0"/>
                    <a:pt x="138" y="1"/>
                    <a:pt x="140" y="3"/>
                  </a:cubicBezTo>
                  <a:cubicBezTo>
                    <a:pt x="154" y="17"/>
                    <a:pt x="154" y="17"/>
                    <a:pt x="154" y="17"/>
                  </a:cubicBezTo>
                  <a:cubicBezTo>
                    <a:pt x="156" y="18"/>
                    <a:pt x="157" y="21"/>
                    <a:pt x="157" y="23"/>
                  </a:cubicBezTo>
                  <a:cubicBezTo>
                    <a:pt x="157" y="26"/>
                    <a:pt x="156" y="28"/>
                    <a:pt x="154" y="3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09" name="Data Text 1"/>
            <p:cNvSpPr>
              <a:spLocks noChangeArrowheads="1"/>
            </p:cNvSpPr>
            <p:nvPr/>
          </p:nvSpPr>
          <p:spPr bwMode="auto">
            <a:xfrm>
              <a:off x="927443" y="1785142"/>
              <a:ext cx="1724831" cy="284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1050" dirty="0">
                  <a:solidFill>
                    <a:srgbClr val="FFFFFF"/>
                  </a:solidFill>
                </a:rPr>
                <a:t>PT Guidance</a:t>
              </a:r>
            </a:p>
            <a:p>
              <a:pPr defTabSz="685800"/>
              <a:r>
                <a:rPr lang="en-US" altLang="en-US" sz="800" dirty="0">
                  <a:solidFill>
                    <a:srgbClr val="FFFFFF"/>
                  </a:solidFill>
                </a:rPr>
                <a:t>(1:1 in-house or small nurture groups)</a:t>
              </a:r>
              <a:endParaRPr lang="en-US" altLang="en-US" sz="800" dirty="0"/>
            </a:p>
          </p:txBody>
        </p:sp>
      </p:grpSp>
      <p:sp>
        <p:nvSpPr>
          <p:cNvPr id="22" name="Main Title"/>
          <p:cNvSpPr>
            <a:spLocks noChangeArrowheads="1"/>
          </p:cNvSpPr>
          <p:nvPr/>
        </p:nvSpPr>
        <p:spPr bwMode="auto">
          <a:xfrm>
            <a:off x="6270204" y="233623"/>
            <a:ext cx="38972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en-US" altLang="en-US" sz="2400" b="1" dirty="0">
                <a:solidFill>
                  <a:schemeClr val="tx2"/>
                </a:solidFill>
                <a:latin typeface="Arial Black" panose="020B0A04020102020204" pitchFamily="34" charset="0"/>
              </a:rPr>
              <a:t>Your Wellbeing Matters</a:t>
            </a:r>
            <a:endParaRPr lang="en-US" altLang="en-US" sz="1350" dirty="0">
              <a:solidFill>
                <a:schemeClr val="tx2"/>
              </a:solidFill>
            </a:endParaRPr>
          </a:p>
        </p:txBody>
      </p:sp>
      <p:pic>
        <p:nvPicPr>
          <p:cNvPr id="28" name="Picture 2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86" y="0"/>
            <a:ext cx="4355976" cy="939524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3826192" y="6047522"/>
            <a:ext cx="1742713" cy="614461"/>
            <a:chOff x="1516" y="378800"/>
            <a:chExt cx="1742713" cy="871356"/>
          </a:xfrm>
        </p:grpSpPr>
        <p:sp>
          <p:nvSpPr>
            <p:cNvPr id="34" name="Rounded Rectangle 33"/>
            <p:cNvSpPr/>
            <p:nvPr/>
          </p:nvSpPr>
          <p:spPr>
            <a:xfrm>
              <a:off x="1516" y="378800"/>
              <a:ext cx="1742713" cy="871356"/>
            </a:xfrm>
            <a:prstGeom prst="roundRect">
              <a:avLst>
                <a:gd name="adj" fmla="val 10000"/>
              </a:avLst>
            </a:prstGeom>
            <a:solidFill>
              <a:srgbClr val="009DD9">
                <a:hueOff val="0"/>
                <a:satOff val="0"/>
                <a:lumOff val="0"/>
                <a:alphaOff val="0"/>
              </a:srgbClr>
            </a:solidFill>
            <a:ln w="1905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35" name="Rounded Rectangle 4"/>
            <p:cNvSpPr txBox="1"/>
            <p:nvPr/>
          </p:nvSpPr>
          <p:spPr>
            <a:xfrm>
              <a:off x="27037" y="404321"/>
              <a:ext cx="1691671" cy="82031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4290" tIns="22860" rIns="34290" bIns="2286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GB" sz="1050" dirty="0">
                  <a:solidFill>
                    <a:sysClr val="window" lastClr="FFFFFF"/>
                  </a:solidFill>
                </a:rPr>
                <a:t>Primary Mental Health Worker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766218" y="6020846"/>
            <a:ext cx="1742713" cy="619365"/>
            <a:chOff x="2179907" y="378800"/>
            <a:chExt cx="1742713" cy="871356"/>
          </a:xfrm>
        </p:grpSpPr>
        <p:sp>
          <p:nvSpPr>
            <p:cNvPr id="40" name="Rounded Rectangle 39"/>
            <p:cNvSpPr/>
            <p:nvPr/>
          </p:nvSpPr>
          <p:spPr>
            <a:xfrm>
              <a:off x="2179907" y="378800"/>
              <a:ext cx="1742713" cy="871356"/>
            </a:xfrm>
            <a:prstGeom prst="roundRect">
              <a:avLst>
                <a:gd name="adj" fmla="val 10000"/>
              </a:avLst>
            </a:prstGeom>
            <a:solidFill>
              <a:srgbClr val="0BD0D9">
                <a:hueOff val="0"/>
                <a:satOff val="0"/>
                <a:lumOff val="0"/>
                <a:alphaOff val="0"/>
              </a:srgbClr>
            </a:solidFill>
            <a:ln w="1905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41" name="Rounded Rectangle 4"/>
            <p:cNvSpPr txBox="1"/>
            <p:nvPr/>
          </p:nvSpPr>
          <p:spPr>
            <a:xfrm>
              <a:off x="2205428" y="404321"/>
              <a:ext cx="1691671" cy="82031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4290" tIns="22860" rIns="34290" bIns="2286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GB" sz="1050" dirty="0">
                  <a:solidFill>
                    <a:sysClr val="window" lastClr="FFFFFF"/>
                  </a:solidFill>
                </a:rPr>
                <a:t>Children Service Worker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022470" y="5993470"/>
            <a:ext cx="1742713" cy="606966"/>
            <a:chOff x="4358299" y="378800"/>
            <a:chExt cx="1742713" cy="871356"/>
          </a:xfrm>
        </p:grpSpPr>
        <p:sp>
          <p:nvSpPr>
            <p:cNvPr id="43" name="Rounded Rectangle 42"/>
            <p:cNvSpPr/>
            <p:nvPr/>
          </p:nvSpPr>
          <p:spPr>
            <a:xfrm>
              <a:off x="4358299" y="378800"/>
              <a:ext cx="1742713" cy="871356"/>
            </a:xfrm>
            <a:prstGeom prst="roundRect">
              <a:avLst>
                <a:gd name="adj" fmla="val 10000"/>
              </a:avLst>
            </a:prstGeom>
            <a:solidFill>
              <a:srgbClr val="10CF9B">
                <a:hueOff val="0"/>
                <a:satOff val="0"/>
                <a:lumOff val="0"/>
                <a:alphaOff val="0"/>
              </a:srgbClr>
            </a:solidFill>
            <a:ln w="1905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44" name="Rounded Rectangle 4"/>
            <p:cNvSpPr txBox="1"/>
            <p:nvPr/>
          </p:nvSpPr>
          <p:spPr>
            <a:xfrm>
              <a:off x="4383820" y="391258"/>
              <a:ext cx="1691671" cy="82031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4290" tIns="22860" rIns="34290" bIns="2286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GB" sz="1050" dirty="0">
                  <a:solidFill>
                    <a:sysClr val="window" lastClr="FFFFFF"/>
                  </a:solidFill>
                </a:rPr>
                <a:t>Education Psychologist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891526" y="6020845"/>
            <a:ext cx="1742713" cy="616728"/>
            <a:chOff x="6536690" y="378800"/>
            <a:chExt cx="1742713" cy="871356"/>
          </a:xfrm>
        </p:grpSpPr>
        <p:sp>
          <p:nvSpPr>
            <p:cNvPr id="46" name="Rounded Rectangle 45"/>
            <p:cNvSpPr/>
            <p:nvPr/>
          </p:nvSpPr>
          <p:spPr>
            <a:xfrm>
              <a:off x="6536690" y="378800"/>
              <a:ext cx="1742713" cy="871356"/>
            </a:xfrm>
            <a:prstGeom prst="roundRect">
              <a:avLst>
                <a:gd name="adj" fmla="val 10000"/>
              </a:avLst>
            </a:prstGeom>
            <a:solidFill>
              <a:srgbClr val="7CCA62">
                <a:hueOff val="0"/>
                <a:satOff val="0"/>
                <a:lumOff val="0"/>
                <a:alphaOff val="0"/>
              </a:srgbClr>
            </a:solidFill>
            <a:ln w="1905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47" name="Rounded Rectangle 4"/>
            <p:cNvSpPr txBox="1"/>
            <p:nvPr/>
          </p:nvSpPr>
          <p:spPr>
            <a:xfrm>
              <a:off x="6562211" y="404321"/>
              <a:ext cx="1691671" cy="82031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4290" tIns="22860" rIns="34290" bIns="2286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050" dirty="0">
                  <a:solidFill>
                    <a:sysClr val="window" lastClr="FFFFFF"/>
                  </a:solidFill>
                </a:rPr>
                <a:t>School Nurse</a:t>
              </a:r>
            </a:p>
          </p:txBody>
        </p:sp>
      </p:grpSp>
      <p:cxnSp>
        <p:nvCxnSpPr>
          <p:cNvPr id="29" name="Straight Connector 28"/>
          <p:cNvCxnSpPr/>
          <p:nvPr/>
        </p:nvCxnSpPr>
        <p:spPr>
          <a:xfrm flipV="1">
            <a:off x="1822572" y="5473337"/>
            <a:ext cx="7728166" cy="26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851712" y="5508318"/>
            <a:ext cx="7702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Targeted support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8119966" y="2583495"/>
            <a:ext cx="2327147" cy="722709"/>
            <a:chOff x="5733813" y="2583494"/>
            <a:chExt cx="2327147" cy="722709"/>
          </a:xfrm>
        </p:grpSpPr>
        <p:grpSp>
          <p:nvGrpSpPr>
            <p:cNvPr id="5" name="Data Box 3"/>
            <p:cNvGrpSpPr/>
            <p:nvPr/>
          </p:nvGrpSpPr>
          <p:grpSpPr>
            <a:xfrm>
              <a:off x="5733813" y="2583494"/>
              <a:ext cx="2327147" cy="594122"/>
              <a:chOff x="2198416" y="3717925"/>
              <a:chExt cx="4437061" cy="792163"/>
            </a:xfrm>
            <a:solidFill>
              <a:srgbClr val="7C4989"/>
            </a:solidFill>
          </p:grpSpPr>
          <p:sp>
            <p:nvSpPr>
              <p:cNvPr id="16" name="Data Box BG 3"/>
              <p:cNvSpPr>
                <a:spLocks/>
              </p:cNvSpPr>
              <p:nvPr/>
            </p:nvSpPr>
            <p:spPr bwMode="auto">
              <a:xfrm>
                <a:off x="2198416" y="3717925"/>
                <a:ext cx="4437061" cy="792163"/>
              </a:xfrm>
              <a:custGeom>
                <a:avLst/>
                <a:gdLst>
                  <a:gd name="T0" fmla="*/ 2550 w 2800"/>
                  <a:gd name="T1" fmla="*/ 500 h 500"/>
                  <a:gd name="T2" fmla="*/ 250 w 2800"/>
                  <a:gd name="T3" fmla="*/ 500 h 500"/>
                  <a:gd name="T4" fmla="*/ 0 w 2800"/>
                  <a:gd name="T5" fmla="*/ 250 h 500"/>
                  <a:gd name="T6" fmla="*/ 0 w 2800"/>
                  <a:gd name="T7" fmla="*/ 250 h 500"/>
                  <a:gd name="T8" fmla="*/ 250 w 2800"/>
                  <a:gd name="T9" fmla="*/ 0 h 500"/>
                  <a:gd name="T10" fmla="*/ 2550 w 2800"/>
                  <a:gd name="T11" fmla="*/ 0 h 500"/>
                  <a:gd name="T12" fmla="*/ 2800 w 2800"/>
                  <a:gd name="T13" fmla="*/ 250 h 500"/>
                  <a:gd name="T14" fmla="*/ 2800 w 2800"/>
                  <a:gd name="T15" fmla="*/ 250 h 500"/>
                  <a:gd name="T16" fmla="*/ 2550 w 2800"/>
                  <a:gd name="T17" fmla="*/ 50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00" h="500">
                    <a:moveTo>
                      <a:pt x="2550" y="500"/>
                    </a:moveTo>
                    <a:cubicBezTo>
                      <a:pt x="250" y="500"/>
                      <a:pt x="250" y="500"/>
                      <a:pt x="250" y="500"/>
                    </a:cubicBezTo>
                    <a:cubicBezTo>
                      <a:pt x="112" y="500"/>
                      <a:pt x="0" y="388"/>
                      <a:pt x="0" y="250"/>
                    </a:cubicBezTo>
                    <a:cubicBezTo>
                      <a:pt x="0" y="250"/>
                      <a:pt x="0" y="250"/>
                      <a:pt x="0" y="250"/>
                    </a:cubicBezTo>
                    <a:cubicBezTo>
                      <a:pt x="0" y="112"/>
                      <a:pt x="112" y="0"/>
                      <a:pt x="250" y="0"/>
                    </a:cubicBezTo>
                    <a:cubicBezTo>
                      <a:pt x="2550" y="0"/>
                      <a:pt x="2550" y="0"/>
                      <a:pt x="2550" y="0"/>
                    </a:cubicBezTo>
                    <a:cubicBezTo>
                      <a:pt x="2688" y="0"/>
                      <a:pt x="2800" y="112"/>
                      <a:pt x="2800" y="250"/>
                    </a:cubicBezTo>
                    <a:cubicBezTo>
                      <a:pt x="2800" y="250"/>
                      <a:pt x="2800" y="250"/>
                      <a:pt x="2800" y="250"/>
                    </a:cubicBezTo>
                    <a:cubicBezTo>
                      <a:pt x="2800" y="388"/>
                      <a:pt x="2688" y="500"/>
                      <a:pt x="2550" y="50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7" name="Check Circle 3"/>
              <p:cNvSpPr>
                <a:spLocks noChangeArrowheads="1"/>
              </p:cNvSpPr>
              <p:nvPr/>
            </p:nvSpPr>
            <p:spPr bwMode="auto">
              <a:xfrm>
                <a:off x="2290763" y="3860800"/>
                <a:ext cx="506413" cy="50641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5860536" y="2690650"/>
              <a:ext cx="2083840" cy="615553"/>
              <a:chOff x="1830026" y="3752850"/>
              <a:chExt cx="2979867" cy="615553"/>
            </a:xfrm>
          </p:grpSpPr>
          <p:sp>
            <p:nvSpPr>
              <p:cNvPr id="111" name="Data Text 3"/>
              <p:cNvSpPr>
                <a:spLocks noChangeArrowheads="1"/>
              </p:cNvSpPr>
              <p:nvPr/>
            </p:nvSpPr>
            <p:spPr bwMode="auto">
              <a:xfrm>
                <a:off x="2231998" y="3752850"/>
                <a:ext cx="2577895" cy="6155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en-US" altLang="en-US" sz="1050" dirty="0">
                    <a:solidFill>
                      <a:srgbClr val="FFFFFF"/>
                    </a:solidFill>
                  </a:rPr>
                  <a:t>Listening Time 4U Service</a:t>
                </a:r>
              </a:p>
              <a:p>
                <a:pPr defTabSz="685800"/>
                <a:r>
                  <a:rPr lang="en-US" altLang="en-US" sz="800" dirty="0">
                    <a:solidFill>
                      <a:srgbClr val="FFFFFF"/>
                    </a:solidFill>
                  </a:rPr>
                  <a:t>(1:1 external partner</a:t>
                </a:r>
              </a:p>
              <a:p>
                <a:pPr defTabSz="685800"/>
                <a:r>
                  <a:rPr lang="en-US" altLang="en-US" sz="800" dirty="0">
                    <a:solidFill>
                      <a:srgbClr val="FFFFFF"/>
                    </a:solidFill>
                  </a:rPr>
                  <a:t> Listen Well Scotland)</a:t>
                </a:r>
              </a:p>
              <a:p>
                <a:pPr defTabSz="685800"/>
                <a:endParaRPr lang="en-US" altLang="en-US" sz="1350" dirty="0"/>
              </a:p>
            </p:txBody>
          </p:sp>
          <p:sp>
            <p:nvSpPr>
              <p:cNvPr id="48" name="Checkmark 4">
                <a:extLst>
                  <a:ext uri="{FF2B5EF4-FFF2-40B4-BE49-F238E27FC236}">
                    <a16:creationId xmlns:a16="http://schemas.microsoft.com/office/drawing/2014/main" id="{193753AB-7FCE-4FDA-91F4-78730D94F7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026" y="3871317"/>
                <a:ext cx="185738" cy="142875"/>
              </a:xfrm>
              <a:custGeom>
                <a:avLst/>
                <a:gdLst>
                  <a:gd name="T0" fmla="*/ 154 w 157"/>
                  <a:gd name="T1" fmla="*/ 30 h 120"/>
                  <a:gd name="T2" fmla="*/ 81 w 157"/>
                  <a:gd name="T3" fmla="*/ 103 h 120"/>
                  <a:gd name="T4" fmla="*/ 67 w 157"/>
                  <a:gd name="T5" fmla="*/ 117 h 120"/>
                  <a:gd name="T6" fmla="*/ 60 w 157"/>
                  <a:gd name="T7" fmla="*/ 120 h 120"/>
                  <a:gd name="T8" fmla="*/ 53 w 157"/>
                  <a:gd name="T9" fmla="*/ 117 h 120"/>
                  <a:gd name="T10" fmla="*/ 40 w 157"/>
                  <a:gd name="T11" fmla="*/ 103 h 120"/>
                  <a:gd name="T12" fmla="*/ 3 w 157"/>
                  <a:gd name="T13" fmla="*/ 67 h 120"/>
                  <a:gd name="T14" fmla="*/ 0 w 157"/>
                  <a:gd name="T15" fmla="*/ 60 h 120"/>
                  <a:gd name="T16" fmla="*/ 3 w 157"/>
                  <a:gd name="T17" fmla="*/ 53 h 120"/>
                  <a:gd name="T18" fmla="*/ 17 w 157"/>
                  <a:gd name="T19" fmla="*/ 39 h 120"/>
                  <a:gd name="T20" fmla="*/ 24 w 157"/>
                  <a:gd name="T21" fmla="*/ 37 h 120"/>
                  <a:gd name="T22" fmla="*/ 30 w 157"/>
                  <a:gd name="T23" fmla="*/ 39 h 120"/>
                  <a:gd name="T24" fmla="*/ 60 w 157"/>
                  <a:gd name="T25" fmla="*/ 69 h 120"/>
                  <a:gd name="T26" fmla="*/ 126 w 157"/>
                  <a:gd name="T27" fmla="*/ 3 h 120"/>
                  <a:gd name="T28" fmla="*/ 133 w 157"/>
                  <a:gd name="T29" fmla="*/ 0 h 120"/>
                  <a:gd name="T30" fmla="*/ 140 w 157"/>
                  <a:gd name="T31" fmla="*/ 3 h 120"/>
                  <a:gd name="T32" fmla="*/ 154 w 157"/>
                  <a:gd name="T33" fmla="*/ 17 h 120"/>
                  <a:gd name="T34" fmla="*/ 157 w 157"/>
                  <a:gd name="T35" fmla="*/ 23 h 120"/>
                  <a:gd name="T36" fmla="*/ 154 w 157"/>
                  <a:gd name="T37" fmla="*/ 3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7" h="120">
                    <a:moveTo>
                      <a:pt x="154" y="30"/>
                    </a:moveTo>
                    <a:cubicBezTo>
                      <a:pt x="81" y="103"/>
                      <a:pt x="81" y="103"/>
                      <a:pt x="81" y="103"/>
                    </a:cubicBezTo>
                    <a:cubicBezTo>
                      <a:pt x="67" y="117"/>
                      <a:pt x="67" y="117"/>
                      <a:pt x="67" y="117"/>
                    </a:cubicBezTo>
                    <a:cubicBezTo>
                      <a:pt x="65" y="119"/>
                      <a:pt x="63" y="120"/>
                      <a:pt x="60" y="120"/>
                    </a:cubicBezTo>
                    <a:cubicBezTo>
                      <a:pt x="58" y="120"/>
                      <a:pt x="55" y="119"/>
                      <a:pt x="53" y="117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1" y="65"/>
                      <a:pt x="0" y="63"/>
                      <a:pt x="0" y="60"/>
                    </a:cubicBezTo>
                    <a:cubicBezTo>
                      <a:pt x="0" y="57"/>
                      <a:pt x="1" y="55"/>
                      <a:pt x="3" y="53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19" y="38"/>
                      <a:pt x="21" y="37"/>
                      <a:pt x="24" y="37"/>
                    </a:cubicBezTo>
                    <a:cubicBezTo>
                      <a:pt x="26" y="37"/>
                      <a:pt x="29" y="38"/>
                      <a:pt x="30" y="39"/>
                    </a:cubicBezTo>
                    <a:cubicBezTo>
                      <a:pt x="60" y="69"/>
                      <a:pt x="60" y="69"/>
                      <a:pt x="60" y="69"/>
                    </a:cubicBezTo>
                    <a:cubicBezTo>
                      <a:pt x="126" y="3"/>
                      <a:pt x="126" y="3"/>
                      <a:pt x="126" y="3"/>
                    </a:cubicBezTo>
                    <a:cubicBezTo>
                      <a:pt x="128" y="1"/>
                      <a:pt x="131" y="0"/>
                      <a:pt x="133" y="0"/>
                    </a:cubicBezTo>
                    <a:cubicBezTo>
                      <a:pt x="136" y="0"/>
                      <a:pt x="138" y="1"/>
                      <a:pt x="140" y="3"/>
                    </a:cubicBezTo>
                    <a:cubicBezTo>
                      <a:pt x="154" y="17"/>
                      <a:pt x="154" y="17"/>
                      <a:pt x="154" y="17"/>
                    </a:cubicBezTo>
                    <a:cubicBezTo>
                      <a:pt x="156" y="18"/>
                      <a:pt x="157" y="21"/>
                      <a:pt x="157" y="23"/>
                    </a:cubicBezTo>
                    <a:cubicBezTo>
                      <a:pt x="157" y="26"/>
                      <a:pt x="156" y="28"/>
                      <a:pt x="154" y="30"/>
                    </a:cubicBezTo>
                    <a:close/>
                  </a:path>
                </a:pathLst>
              </a:custGeom>
              <a:solidFill>
                <a:srgbClr val="7C4989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49" name="Data Box BG 3"/>
          <p:cNvSpPr>
            <a:spLocks/>
          </p:cNvSpPr>
          <p:nvPr/>
        </p:nvSpPr>
        <p:spPr bwMode="auto">
          <a:xfrm>
            <a:off x="3285171" y="1445795"/>
            <a:ext cx="5153437" cy="594122"/>
          </a:xfrm>
          <a:custGeom>
            <a:avLst/>
            <a:gdLst>
              <a:gd name="T0" fmla="*/ 2550 w 2800"/>
              <a:gd name="T1" fmla="*/ 500 h 500"/>
              <a:gd name="T2" fmla="*/ 250 w 2800"/>
              <a:gd name="T3" fmla="*/ 500 h 500"/>
              <a:gd name="T4" fmla="*/ 0 w 2800"/>
              <a:gd name="T5" fmla="*/ 250 h 500"/>
              <a:gd name="T6" fmla="*/ 0 w 2800"/>
              <a:gd name="T7" fmla="*/ 250 h 500"/>
              <a:gd name="T8" fmla="*/ 250 w 2800"/>
              <a:gd name="T9" fmla="*/ 0 h 500"/>
              <a:gd name="T10" fmla="*/ 2550 w 2800"/>
              <a:gd name="T11" fmla="*/ 0 h 500"/>
              <a:gd name="T12" fmla="*/ 2800 w 2800"/>
              <a:gd name="T13" fmla="*/ 250 h 500"/>
              <a:gd name="T14" fmla="*/ 2800 w 2800"/>
              <a:gd name="T15" fmla="*/ 250 h 500"/>
              <a:gd name="T16" fmla="*/ 2550 w 2800"/>
              <a:gd name="T17" fmla="*/ 500 h 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800" h="500">
                <a:moveTo>
                  <a:pt x="2550" y="500"/>
                </a:moveTo>
                <a:cubicBezTo>
                  <a:pt x="250" y="500"/>
                  <a:pt x="250" y="500"/>
                  <a:pt x="250" y="500"/>
                </a:cubicBezTo>
                <a:cubicBezTo>
                  <a:pt x="112" y="500"/>
                  <a:pt x="0" y="388"/>
                  <a:pt x="0" y="250"/>
                </a:cubicBezTo>
                <a:cubicBezTo>
                  <a:pt x="0" y="250"/>
                  <a:pt x="0" y="250"/>
                  <a:pt x="0" y="250"/>
                </a:cubicBezTo>
                <a:cubicBezTo>
                  <a:pt x="0" y="112"/>
                  <a:pt x="112" y="0"/>
                  <a:pt x="250" y="0"/>
                </a:cubicBezTo>
                <a:cubicBezTo>
                  <a:pt x="2550" y="0"/>
                  <a:pt x="2550" y="0"/>
                  <a:pt x="2550" y="0"/>
                </a:cubicBezTo>
                <a:cubicBezTo>
                  <a:pt x="2688" y="0"/>
                  <a:pt x="2800" y="112"/>
                  <a:pt x="2800" y="250"/>
                </a:cubicBezTo>
                <a:cubicBezTo>
                  <a:pt x="2800" y="250"/>
                  <a:pt x="2800" y="250"/>
                  <a:pt x="2800" y="250"/>
                </a:cubicBezTo>
                <a:cubicBezTo>
                  <a:pt x="2800" y="388"/>
                  <a:pt x="2688" y="500"/>
                  <a:pt x="2550" y="50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Pupil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</a:rPr>
              <a:t>Where do I go?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5861889" y="4735188"/>
            <a:ext cx="1742713" cy="616728"/>
            <a:chOff x="6536690" y="378800"/>
            <a:chExt cx="1742713" cy="871356"/>
          </a:xfrm>
        </p:grpSpPr>
        <p:sp>
          <p:nvSpPr>
            <p:cNvPr id="62" name="Rounded Rectangle 61"/>
            <p:cNvSpPr/>
            <p:nvPr/>
          </p:nvSpPr>
          <p:spPr>
            <a:xfrm>
              <a:off x="6536690" y="378800"/>
              <a:ext cx="1742713" cy="871356"/>
            </a:xfrm>
            <a:prstGeom prst="roundRect">
              <a:avLst>
                <a:gd name="adj" fmla="val 10000"/>
              </a:avLst>
            </a:prstGeom>
            <a:solidFill>
              <a:srgbClr val="7CCA62">
                <a:hueOff val="0"/>
                <a:satOff val="0"/>
                <a:lumOff val="0"/>
                <a:alphaOff val="0"/>
              </a:srgbClr>
            </a:solidFill>
            <a:ln w="1905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63" name="Rounded Rectangle 4"/>
            <p:cNvSpPr txBox="1"/>
            <p:nvPr/>
          </p:nvSpPr>
          <p:spPr>
            <a:xfrm>
              <a:off x="6562211" y="404321"/>
              <a:ext cx="1691671" cy="82031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4290" tIns="22860" rIns="34290" bIns="2286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050" dirty="0">
                  <a:solidFill>
                    <a:sysClr val="window" lastClr="FFFFFF"/>
                  </a:solidFill>
                </a:rPr>
                <a:t>School Nurse</a:t>
              </a: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3864568" y="3306203"/>
            <a:ext cx="185310" cy="2730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6128275" y="3306204"/>
            <a:ext cx="594831" cy="1334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7182487" y="2855374"/>
            <a:ext cx="8119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7019110" y="3152436"/>
            <a:ext cx="449139" cy="531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8218846" y="2159727"/>
            <a:ext cx="215156" cy="360827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6801395" y="2151017"/>
            <a:ext cx="1367005" cy="1428206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H="1">
            <a:off x="5329647" y="2159727"/>
            <a:ext cx="17417" cy="360827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Line Callout 1 79"/>
          <p:cNvSpPr/>
          <p:nvPr/>
        </p:nvSpPr>
        <p:spPr>
          <a:xfrm>
            <a:off x="8544966" y="1020894"/>
            <a:ext cx="1802738" cy="394651"/>
          </a:xfrm>
          <a:prstGeom prst="borderCallout1">
            <a:avLst>
              <a:gd name="adj1" fmla="val 40817"/>
              <a:gd name="adj2" fmla="val -4468"/>
              <a:gd name="adj3" fmla="val 143393"/>
              <a:gd name="adj4" fmla="val -315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Mental Health First Aider</a:t>
            </a:r>
          </a:p>
        </p:txBody>
      </p:sp>
      <p:sp>
        <p:nvSpPr>
          <p:cNvPr id="81" name="Line Callout 1 80"/>
          <p:cNvSpPr/>
          <p:nvPr/>
        </p:nvSpPr>
        <p:spPr>
          <a:xfrm>
            <a:off x="1774663" y="1128382"/>
            <a:ext cx="1172345" cy="394651"/>
          </a:xfrm>
          <a:prstGeom prst="borderCallout1">
            <a:avLst>
              <a:gd name="adj1" fmla="val 115843"/>
              <a:gd name="adj2" fmla="val 161776"/>
              <a:gd name="adj3" fmla="val 33060"/>
              <a:gd name="adj4" fmla="val 1080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Mental Health Ambassadors</a:t>
            </a:r>
          </a:p>
        </p:txBody>
      </p:sp>
      <p:sp>
        <p:nvSpPr>
          <p:cNvPr id="87" name="Line Callout 1 86"/>
          <p:cNvSpPr/>
          <p:nvPr/>
        </p:nvSpPr>
        <p:spPr>
          <a:xfrm>
            <a:off x="1753733" y="2009571"/>
            <a:ext cx="1498270" cy="414859"/>
          </a:xfrm>
          <a:prstGeom prst="borderCallout1">
            <a:avLst>
              <a:gd name="adj1" fmla="val -10717"/>
              <a:gd name="adj2" fmla="val 134108"/>
              <a:gd name="adj3" fmla="val 44912"/>
              <a:gd name="adj4" fmla="val 1005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Pupil Mentors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4624252" y="3306203"/>
            <a:ext cx="641607" cy="2167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3508930" y="5785316"/>
            <a:ext cx="355638" cy="208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624251" y="5803314"/>
            <a:ext cx="0" cy="1901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5172892" y="5785316"/>
            <a:ext cx="688997" cy="208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5265858" y="5641181"/>
            <a:ext cx="3060566" cy="248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Line Callout 1 66"/>
          <p:cNvSpPr/>
          <p:nvPr/>
        </p:nvSpPr>
        <p:spPr>
          <a:xfrm>
            <a:off x="8612162" y="1971764"/>
            <a:ext cx="1498270" cy="414859"/>
          </a:xfrm>
          <a:prstGeom prst="borderCallout1">
            <a:avLst>
              <a:gd name="adj1" fmla="val -19113"/>
              <a:gd name="adj2" fmla="val -50727"/>
              <a:gd name="adj3" fmla="val 17623"/>
              <a:gd name="adj4" fmla="val -139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SHANARRI referral</a:t>
            </a:r>
          </a:p>
        </p:txBody>
      </p:sp>
      <p:sp>
        <p:nvSpPr>
          <p:cNvPr id="69" name="Line Callout 1 68"/>
          <p:cNvSpPr/>
          <p:nvPr/>
        </p:nvSpPr>
        <p:spPr>
          <a:xfrm>
            <a:off x="6300007" y="929724"/>
            <a:ext cx="1802738" cy="394651"/>
          </a:xfrm>
          <a:prstGeom prst="borderCallout1">
            <a:avLst>
              <a:gd name="adj1" fmla="val 40817"/>
              <a:gd name="adj2" fmla="val -4468"/>
              <a:gd name="adj3" fmla="val 143393"/>
              <a:gd name="adj4" fmla="val -315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Adult in school</a:t>
            </a:r>
          </a:p>
        </p:txBody>
      </p:sp>
    </p:spTree>
    <p:extLst>
      <p:ext uri="{BB962C8B-B14F-4D97-AF65-F5344CB8AC3E}">
        <p14:creationId xmlns:p14="http://schemas.microsoft.com/office/powerpoint/2010/main" val="328000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Circle"/>
          <p:cNvGrpSpPr/>
          <p:nvPr/>
        </p:nvGrpSpPr>
        <p:grpSpPr>
          <a:xfrm>
            <a:off x="-394097" y="1526381"/>
            <a:ext cx="3802856" cy="3805238"/>
            <a:chOff x="-2519363" y="892175"/>
            <a:chExt cx="5070475" cy="5073650"/>
          </a:xfrm>
        </p:grpSpPr>
        <p:sp>
          <p:nvSpPr>
            <p:cNvPr id="8" name="Circle Stroke"/>
            <p:cNvSpPr>
              <a:spLocks noChangeArrowheads="1"/>
            </p:cNvSpPr>
            <p:nvPr/>
          </p:nvSpPr>
          <p:spPr bwMode="auto">
            <a:xfrm>
              <a:off x="-2519363" y="892175"/>
              <a:ext cx="5070475" cy="5073650"/>
            </a:xfrm>
            <a:prstGeom prst="ellipse">
              <a:avLst/>
            </a:prstGeom>
            <a:noFill/>
            <a:ln w="19050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" name="Circle Fill"/>
            <p:cNvSpPr>
              <a:spLocks noChangeArrowheads="1"/>
            </p:cNvSpPr>
            <p:nvPr/>
          </p:nvSpPr>
          <p:spPr bwMode="auto">
            <a:xfrm>
              <a:off x="-1193800" y="2217738"/>
              <a:ext cx="2420938" cy="242252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sp>
        <p:nvSpPr>
          <p:cNvPr id="22" name="Main Title"/>
          <p:cNvSpPr>
            <a:spLocks noChangeArrowheads="1"/>
          </p:cNvSpPr>
          <p:nvPr/>
        </p:nvSpPr>
        <p:spPr bwMode="auto">
          <a:xfrm>
            <a:off x="4515294" y="1252848"/>
            <a:ext cx="2970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en-US" altLang="en-US" sz="2400" b="1" dirty="0">
                <a:solidFill>
                  <a:schemeClr val="tx2"/>
                </a:solidFill>
                <a:latin typeface="Arial Black" panose="020B0A04020102020204" pitchFamily="34" charset="0"/>
              </a:rPr>
              <a:t>Wellbeing Culture</a:t>
            </a:r>
            <a:endParaRPr lang="en-US" altLang="en-US" sz="1350" dirty="0">
              <a:solidFill>
                <a:schemeClr val="tx2"/>
              </a:solidFill>
            </a:endParaRPr>
          </a:p>
        </p:txBody>
      </p:sp>
      <p:pic>
        <p:nvPicPr>
          <p:cNvPr id="28" name="Picture 2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90" y="16461"/>
            <a:ext cx="4355976" cy="93952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096000" y="15092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i="1" dirty="0"/>
              <a:t>Every child and young person should have access to mental wellbeing support in school.</a:t>
            </a:r>
          </a:p>
        </p:txBody>
      </p:sp>
      <p:graphicFrame>
        <p:nvGraphicFramePr>
          <p:cNvPr id="27" name="Diagram 26"/>
          <p:cNvGraphicFramePr/>
          <p:nvPr>
            <p:extLst/>
          </p:nvPr>
        </p:nvGraphicFramePr>
        <p:xfrm>
          <a:off x="3048000" y="200485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Line Callout 1 9"/>
          <p:cNvSpPr/>
          <p:nvPr/>
        </p:nvSpPr>
        <p:spPr>
          <a:xfrm>
            <a:off x="7647983" y="1907178"/>
            <a:ext cx="2541046" cy="913558"/>
          </a:xfrm>
          <a:prstGeom prst="borderCallout1">
            <a:avLst>
              <a:gd name="adj1" fmla="val 40817"/>
              <a:gd name="adj2" fmla="val -4468"/>
              <a:gd name="adj3" fmla="val 143393"/>
              <a:gd name="adj4" fmla="val -315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GALE centre</a:t>
            </a:r>
          </a:p>
        </p:txBody>
      </p:sp>
      <p:sp>
        <p:nvSpPr>
          <p:cNvPr id="11" name="Line Callout 1 10"/>
          <p:cNvSpPr/>
          <p:nvPr/>
        </p:nvSpPr>
        <p:spPr>
          <a:xfrm>
            <a:off x="7536017" y="5331619"/>
            <a:ext cx="2541046" cy="913558"/>
          </a:xfrm>
          <a:prstGeom prst="borderCallout1">
            <a:avLst>
              <a:gd name="adj1" fmla="val 22706"/>
              <a:gd name="adj2" fmla="val -37369"/>
              <a:gd name="adj3" fmla="val 63319"/>
              <a:gd name="adj4" fmla="val -4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Support</a:t>
            </a:r>
          </a:p>
        </p:txBody>
      </p:sp>
      <p:sp>
        <p:nvSpPr>
          <p:cNvPr id="12" name="Line Callout 1 11"/>
          <p:cNvSpPr/>
          <p:nvPr/>
        </p:nvSpPr>
        <p:spPr>
          <a:xfrm>
            <a:off x="1827589" y="1183781"/>
            <a:ext cx="2429866" cy="742855"/>
          </a:xfrm>
          <a:prstGeom prst="borderCallout1">
            <a:avLst>
              <a:gd name="adj1" fmla="val 223958"/>
              <a:gd name="adj2" fmla="val 140559"/>
              <a:gd name="adj3" fmla="val 44912"/>
              <a:gd name="adj4" fmla="val 1005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Pupils</a:t>
            </a:r>
          </a:p>
        </p:txBody>
      </p:sp>
      <p:sp>
        <p:nvSpPr>
          <p:cNvPr id="13" name="Line Callout 1 12"/>
          <p:cNvSpPr/>
          <p:nvPr/>
        </p:nvSpPr>
        <p:spPr>
          <a:xfrm>
            <a:off x="1827589" y="2864297"/>
            <a:ext cx="2429866" cy="742855"/>
          </a:xfrm>
          <a:prstGeom prst="borderCallout1">
            <a:avLst>
              <a:gd name="adj1" fmla="val 39905"/>
              <a:gd name="adj2" fmla="val 129090"/>
              <a:gd name="adj3" fmla="val 44912"/>
              <a:gd name="adj4" fmla="val 1005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ASG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998" y="3670723"/>
            <a:ext cx="995288" cy="789146"/>
          </a:xfrm>
          <a:prstGeom prst="rect">
            <a:avLst/>
          </a:prstGeom>
        </p:spPr>
      </p:pic>
      <p:pic>
        <p:nvPicPr>
          <p:cNvPr id="14" name="Picture 13" descr="12654566_1122729967739636_8190430288721992923_n"/>
          <p:cNvPicPr/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720" y="3669295"/>
            <a:ext cx="790575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clip_image002"/>
          <p:cNvPicPr/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120" y="4557545"/>
            <a:ext cx="838403" cy="971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 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998" y="4625499"/>
            <a:ext cx="1057910" cy="706120"/>
          </a:xfrm>
          <a:prstGeom prst="rect">
            <a:avLst/>
          </a:prstGeom>
          <a:noFill/>
        </p:spPr>
      </p:pic>
      <p:pic>
        <p:nvPicPr>
          <p:cNvPr id="1026" name="Picture 2" descr="No photo description available.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159" y="5429296"/>
            <a:ext cx="1044750" cy="104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Line Callout 1 20"/>
          <p:cNvSpPr/>
          <p:nvPr/>
        </p:nvSpPr>
        <p:spPr>
          <a:xfrm>
            <a:off x="1816042" y="2024039"/>
            <a:ext cx="2429866" cy="742855"/>
          </a:xfrm>
          <a:prstGeom prst="borderCallout1">
            <a:avLst>
              <a:gd name="adj1" fmla="val 127828"/>
              <a:gd name="adj2" fmla="val 134108"/>
              <a:gd name="adj3" fmla="val 44912"/>
              <a:gd name="adj4" fmla="val 1005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Staff</a:t>
            </a:r>
          </a:p>
        </p:txBody>
      </p:sp>
    </p:spTree>
    <p:extLst>
      <p:ext uri="{BB962C8B-B14F-4D97-AF65-F5344CB8AC3E}">
        <p14:creationId xmlns:p14="http://schemas.microsoft.com/office/powerpoint/2010/main" val="17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Circle"/>
          <p:cNvGrpSpPr/>
          <p:nvPr/>
        </p:nvGrpSpPr>
        <p:grpSpPr>
          <a:xfrm>
            <a:off x="-394097" y="1526381"/>
            <a:ext cx="3802856" cy="3805238"/>
            <a:chOff x="-2519363" y="892175"/>
            <a:chExt cx="5070475" cy="5073650"/>
          </a:xfrm>
        </p:grpSpPr>
        <p:sp>
          <p:nvSpPr>
            <p:cNvPr id="8" name="Circle Stroke"/>
            <p:cNvSpPr>
              <a:spLocks noChangeArrowheads="1"/>
            </p:cNvSpPr>
            <p:nvPr/>
          </p:nvSpPr>
          <p:spPr bwMode="auto">
            <a:xfrm>
              <a:off x="-2519363" y="892175"/>
              <a:ext cx="5070475" cy="5073650"/>
            </a:xfrm>
            <a:prstGeom prst="ellipse">
              <a:avLst/>
            </a:prstGeom>
            <a:noFill/>
            <a:ln w="19050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" name="Circle Fill"/>
            <p:cNvSpPr>
              <a:spLocks noChangeArrowheads="1"/>
            </p:cNvSpPr>
            <p:nvPr/>
          </p:nvSpPr>
          <p:spPr bwMode="auto">
            <a:xfrm>
              <a:off x="-1193800" y="2217738"/>
              <a:ext cx="2420938" cy="242252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sp>
        <p:nvSpPr>
          <p:cNvPr id="22" name="Main Title"/>
          <p:cNvSpPr>
            <a:spLocks noChangeArrowheads="1"/>
          </p:cNvSpPr>
          <p:nvPr/>
        </p:nvSpPr>
        <p:spPr bwMode="auto">
          <a:xfrm>
            <a:off x="4147358" y="1094413"/>
            <a:ext cx="38972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en-US" altLang="en-US" sz="2400" b="1" dirty="0">
                <a:solidFill>
                  <a:schemeClr val="tx2"/>
                </a:solidFill>
                <a:latin typeface="Arial Black" panose="020B0A04020102020204" pitchFamily="34" charset="0"/>
              </a:rPr>
              <a:t>Your Wellbeing Matters</a:t>
            </a:r>
            <a:endParaRPr lang="en-US" altLang="en-US" sz="1350" dirty="0">
              <a:solidFill>
                <a:schemeClr val="tx2"/>
              </a:solidFill>
            </a:endParaRPr>
          </a:p>
        </p:txBody>
      </p:sp>
      <p:pic>
        <p:nvPicPr>
          <p:cNvPr id="28" name="Picture 2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74" y="-11266"/>
            <a:ext cx="4355976" cy="93952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096000" y="15092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i="1" dirty="0"/>
              <a:t>Every child and young person should have access to mental wellbeing support in school.</a:t>
            </a:r>
          </a:p>
        </p:txBody>
      </p:sp>
      <p:graphicFrame>
        <p:nvGraphicFramePr>
          <p:cNvPr id="27" name="Diagram 26"/>
          <p:cNvGraphicFramePr/>
          <p:nvPr>
            <p:extLst/>
          </p:nvPr>
        </p:nvGraphicFramePr>
        <p:xfrm>
          <a:off x="3183731" y="222256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Main Title"/>
          <p:cNvSpPr>
            <a:spLocks noChangeArrowheads="1"/>
          </p:cNvSpPr>
          <p:nvPr/>
        </p:nvSpPr>
        <p:spPr bwMode="auto">
          <a:xfrm>
            <a:off x="4318091" y="1618634"/>
            <a:ext cx="34841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en-US" altLang="en-US" sz="2400" b="1" dirty="0">
                <a:solidFill>
                  <a:schemeClr val="tx2"/>
                </a:solidFill>
                <a:latin typeface="Arial Black" panose="020B0A04020102020204" pitchFamily="34" charset="0"/>
              </a:rPr>
              <a:t>ACTION PLAN PUPIL</a:t>
            </a:r>
            <a:endParaRPr lang="en-US" altLang="en-US" sz="1350" dirty="0">
              <a:solidFill>
                <a:schemeClr val="tx2"/>
              </a:solidFill>
            </a:endParaRPr>
          </a:p>
        </p:txBody>
      </p:sp>
      <p:sp>
        <p:nvSpPr>
          <p:cNvPr id="11" name="Line Callout 1 10"/>
          <p:cNvSpPr/>
          <p:nvPr/>
        </p:nvSpPr>
        <p:spPr>
          <a:xfrm>
            <a:off x="1833721" y="2787140"/>
            <a:ext cx="2429866" cy="742855"/>
          </a:xfrm>
          <a:prstGeom prst="borderCallout1">
            <a:avLst>
              <a:gd name="adj1" fmla="val 103210"/>
              <a:gd name="adj2" fmla="val 124431"/>
              <a:gd name="adj3" fmla="val 44912"/>
              <a:gd name="adj4" fmla="val 1005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Decider Skills BGE</a:t>
            </a:r>
          </a:p>
        </p:txBody>
      </p:sp>
      <p:sp>
        <p:nvSpPr>
          <p:cNvPr id="12" name="Line Callout 1 11"/>
          <p:cNvSpPr/>
          <p:nvPr/>
        </p:nvSpPr>
        <p:spPr>
          <a:xfrm>
            <a:off x="1827589" y="3717740"/>
            <a:ext cx="2429866" cy="742855"/>
          </a:xfrm>
          <a:prstGeom prst="borderCallout1">
            <a:avLst>
              <a:gd name="adj1" fmla="val 39905"/>
              <a:gd name="adj2" fmla="val 129090"/>
              <a:gd name="adj3" fmla="val 44912"/>
              <a:gd name="adj4" fmla="val 1005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SCQF Wellbeing Award </a:t>
            </a:r>
          </a:p>
          <a:p>
            <a:pPr algn="ctr"/>
            <a:r>
              <a:rPr lang="en-GB" sz="1050" dirty="0"/>
              <a:t>Senior Phase</a:t>
            </a:r>
          </a:p>
        </p:txBody>
      </p:sp>
      <p:sp>
        <p:nvSpPr>
          <p:cNvPr id="13" name="Line Callout 1 12"/>
          <p:cNvSpPr/>
          <p:nvPr/>
        </p:nvSpPr>
        <p:spPr>
          <a:xfrm>
            <a:off x="1840647" y="4627786"/>
            <a:ext cx="2429866" cy="742855"/>
          </a:xfrm>
          <a:prstGeom prst="borderCallout1">
            <a:avLst>
              <a:gd name="adj1" fmla="val -51535"/>
              <a:gd name="adj2" fmla="val 128373"/>
              <a:gd name="adj3" fmla="val 44912"/>
              <a:gd name="adj4" fmla="val 1005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Mentor training/ Wellbeing ambassadors/Suicide prevention training</a:t>
            </a:r>
          </a:p>
        </p:txBody>
      </p:sp>
      <p:sp>
        <p:nvSpPr>
          <p:cNvPr id="14" name="Line Callout 1 13"/>
          <p:cNvSpPr/>
          <p:nvPr/>
        </p:nvSpPr>
        <p:spPr>
          <a:xfrm>
            <a:off x="1827589" y="5525803"/>
            <a:ext cx="2429866" cy="742855"/>
          </a:xfrm>
          <a:prstGeom prst="borderCallout1">
            <a:avLst>
              <a:gd name="adj1" fmla="val -154698"/>
              <a:gd name="adj2" fmla="val 129807"/>
              <a:gd name="adj3" fmla="val 44912"/>
              <a:gd name="adj4" fmla="val 1005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All pupils trained listeners</a:t>
            </a:r>
          </a:p>
        </p:txBody>
      </p:sp>
      <p:sp>
        <p:nvSpPr>
          <p:cNvPr id="15" name="Line Callout 1 14"/>
          <p:cNvSpPr/>
          <p:nvPr/>
        </p:nvSpPr>
        <p:spPr>
          <a:xfrm>
            <a:off x="7835283" y="2155281"/>
            <a:ext cx="2541046" cy="913558"/>
          </a:xfrm>
          <a:prstGeom prst="borderCallout1">
            <a:avLst>
              <a:gd name="adj1" fmla="val 63695"/>
              <a:gd name="adj2" fmla="val -3097"/>
              <a:gd name="adj3" fmla="val 143393"/>
              <a:gd name="adj4" fmla="val -315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Framework</a:t>
            </a:r>
          </a:p>
        </p:txBody>
      </p:sp>
      <p:sp>
        <p:nvSpPr>
          <p:cNvPr id="16" name="Line Callout 1 15"/>
          <p:cNvSpPr/>
          <p:nvPr/>
        </p:nvSpPr>
        <p:spPr>
          <a:xfrm>
            <a:off x="7849681" y="5331619"/>
            <a:ext cx="2541046" cy="913558"/>
          </a:xfrm>
          <a:prstGeom prst="borderCallout1">
            <a:avLst>
              <a:gd name="adj1" fmla="val 22706"/>
              <a:gd name="adj2" fmla="val -37369"/>
              <a:gd name="adj3" fmla="val 63319"/>
              <a:gd name="adj4" fmla="val -4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Environment, Poster, Pupil Social Media Channel, Pupil Portal, Assemblies</a:t>
            </a:r>
          </a:p>
        </p:txBody>
      </p:sp>
      <p:sp>
        <p:nvSpPr>
          <p:cNvPr id="17" name="Line Callout 1 16"/>
          <p:cNvSpPr/>
          <p:nvPr/>
        </p:nvSpPr>
        <p:spPr>
          <a:xfrm>
            <a:off x="1827589" y="1869206"/>
            <a:ext cx="2429866" cy="742855"/>
          </a:xfrm>
          <a:prstGeom prst="borderCallout1">
            <a:avLst>
              <a:gd name="adj1" fmla="val 192306"/>
              <a:gd name="adj2" fmla="val 135541"/>
              <a:gd name="adj3" fmla="val 44912"/>
              <a:gd name="adj4" fmla="val 1005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/>
              <a:t>Transition P7-S1</a:t>
            </a:r>
          </a:p>
          <a:p>
            <a:pPr algn="ctr"/>
            <a:r>
              <a:rPr lang="en-GB" sz="1050" dirty="0"/>
              <a:t>Wild Places - resilience </a:t>
            </a:r>
          </a:p>
        </p:txBody>
      </p:sp>
    </p:spTree>
    <p:extLst>
      <p:ext uri="{BB962C8B-B14F-4D97-AF65-F5344CB8AC3E}">
        <p14:creationId xmlns:p14="http://schemas.microsoft.com/office/powerpoint/2010/main" val="23528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ain Title"/>
          <p:cNvSpPr>
            <a:spLocks noChangeArrowheads="1"/>
          </p:cNvSpPr>
          <p:nvPr/>
        </p:nvSpPr>
        <p:spPr bwMode="auto">
          <a:xfrm>
            <a:off x="6270204" y="233623"/>
            <a:ext cx="38972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en-US" altLang="en-US" sz="2400" b="1" dirty="0">
                <a:solidFill>
                  <a:schemeClr val="tx2"/>
                </a:solidFill>
                <a:latin typeface="Arial Black" panose="020B0A04020102020204" pitchFamily="34" charset="0"/>
              </a:rPr>
              <a:t>Your Wellbeing Matters</a:t>
            </a:r>
            <a:endParaRPr lang="en-US" altLang="en-US" sz="1350" dirty="0">
              <a:solidFill>
                <a:schemeClr val="tx2"/>
              </a:solidFill>
            </a:endParaRPr>
          </a:p>
        </p:txBody>
      </p:sp>
      <p:pic>
        <p:nvPicPr>
          <p:cNvPr id="28" name="Picture 27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59" y="-6645"/>
            <a:ext cx="4355976" cy="939524"/>
          </a:xfrm>
          <a:prstGeom prst="rect">
            <a:avLst/>
          </a:prstGeom>
        </p:spPr>
      </p:pic>
      <p:sp>
        <p:nvSpPr>
          <p:cNvPr id="73" name="Line Callout 1 72"/>
          <p:cNvSpPr/>
          <p:nvPr/>
        </p:nvSpPr>
        <p:spPr>
          <a:xfrm>
            <a:off x="3012916" y="1183777"/>
            <a:ext cx="2429866" cy="742855"/>
          </a:xfrm>
          <a:prstGeom prst="borderCallout1">
            <a:avLst>
              <a:gd name="adj1" fmla="val 41425"/>
              <a:gd name="adj2" fmla="val 142563"/>
              <a:gd name="adj3" fmla="val 34275"/>
              <a:gd name="adj4" fmla="val 1414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Connect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007122" y="1082816"/>
            <a:ext cx="2423448" cy="1739403"/>
            <a:chOff x="5468553" y="2799645"/>
            <a:chExt cx="3920001" cy="2676297"/>
          </a:xfrm>
        </p:grpSpPr>
        <p:sp>
          <p:nvSpPr>
            <p:cNvPr id="24" name="Isosceles Triangle 23"/>
            <p:cNvSpPr/>
            <p:nvPr/>
          </p:nvSpPr>
          <p:spPr>
            <a:xfrm>
              <a:off x="6430400" y="3248105"/>
              <a:ext cx="2213087" cy="1580445"/>
            </a:xfrm>
            <a:prstGeom prst="triangl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791876" y="2799645"/>
              <a:ext cx="1490134" cy="568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Pupil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468553" y="4907677"/>
              <a:ext cx="2263668" cy="568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Parent/Carer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898420" y="4866462"/>
              <a:ext cx="1490134" cy="568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School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567447" y="3242510"/>
            <a:ext cx="724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Our latest Newsletter </a:t>
            </a:r>
            <a:r>
              <a:rPr lang="en-GB" sz="1200" dirty="0"/>
              <a:t>(open in Chrome browser):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15" name="Line Callout 1 14">
            <a:hlinkClick r:id="rId3"/>
          </p:cNvPr>
          <p:cNvSpPr/>
          <p:nvPr/>
        </p:nvSpPr>
        <p:spPr>
          <a:xfrm>
            <a:off x="4719053" y="4109767"/>
            <a:ext cx="2429866" cy="742855"/>
          </a:xfrm>
          <a:prstGeom prst="borderCallout1">
            <a:avLst>
              <a:gd name="adj1" fmla="val 41425"/>
              <a:gd name="adj2" fmla="val 142563"/>
              <a:gd name="adj3" fmla="val 34275"/>
              <a:gd name="adj4" fmla="val 14143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Newsletter</a:t>
            </a:r>
          </a:p>
        </p:txBody>
      </p:sp>
    </p:spTree>
    <p:extLst>
      <p:ext uri="{BB962C8B-B14F-4D97-AF65-F5344CB8AC3E}">
        <p14:creationId xmlns:p14="http://schemas.microsoft.com/office/powerpoint/2010/main" val="202175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538</Words>
  <Application>Microsoft Office PowerPoint</Application>
  <PresentationFormat>Widescreen</PresentationFormat>
  <Paragraphs>128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Helvetica</vt:lpstr>
      <vt:lpstr>Helvetica Light</vt:lpstr>
      <vt:lpstr>Office Theme</vt:lpstr>
      <vt:lpstr>Supporting learners’ wellbeing   Gairloch High School, The Highland Council  </vt:lpstr>
      <vt:lpstr>Gairloch High School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Gordon L (Louise)</dc:creator>
  <cp:lastModifiedBy>Gordon L (Louise)</cp:lastModifiedBy>
  <cp:revision>39</cp:revision>
  <dcterms:created xsi:type="dcterms:W3CDTF">2021-02-02T15:43:17Z</dcterms:created>
  <dcterms:modified xsi:type="dcterms:W3CDTF">2021-03-11T15:51:40Z</dcterms:modified>
</cp:coreProperties>
</file>