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373" r:id="rId3"/>
    <p:sldId id="374" r:id="rId4"/>
    <p:sldId id="256" r:id="rId5"/>
    <p:sldId id="257" r:id="rId6"/>
    <p:sldId id="258" r:id="rId7"/>
    <p:sldId id="358" r:id="rId8"/>
    <p:sldId id="259" r:id="rId9"/>
    <p:sldId id="367" r:id="rId10"/>
    <p:sldId id="260" r:id="rId11"/>
    <p:sldId id="261" r:id="rId12"/>
    <p:sldId id="370" r:id="rId13"/>
    <p:sldId id="371" r:id="rId14"/>
    <p:sldId id="263" r:id="rId15"/>
    <p:sldId id="264" r:id="rId16"/>
    <p:sldId id="368" r:id="rId17"/>
    <p:sldId id="3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3714" autoAdjust="0"/>
  </p:normalViewPr>
  <p:slideViewPr>
    <p:cSldViewPr snapToGrid="0">
      <p:cViewPr varScale="1">
        <p:scale>
          <a:sx n="56" d="100"/>
          <a:sy n="56" d="100"/>
        </p:scale>
        <p:origin x="9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hyperlink" Target="https://pxhere.com/en/photo/1026956" TargetMode="External"/><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hyperlink" Target="http://orthoebm.blogspot.com/2015/07/burnhbo.html" TargetMode="External"/><Relationship Id="rId1" Type="http://schemas.openxmlformats.org/officeDocument/2006/relationships/image" Target="../media/image6.png"/><Relationship Id="rId6" Type="http://schemas.openxmlformats.org/officeDocument/2006/relationships/hyperlink" Target="http://werelivingafulllife.blogspot.com/2012_04_01_archive.html" TargetMode="External"/><Relationship Id="rId5" Type="http://schemas.openxmlformats.org/officeDocument/2006/relationships/image" Target="../media/image8.jpeg"/><Relationship Id="rId10" Type="http://schemas.openxmlformats.org/officeDocument/2006/relationships/hyperlink" Target="https://commons.wikimedia.org/wiki/File:Candle_flame_(1).jpg" TargetMode="External"/><Relationship Id="rId4" Type="http://schemas.openxmlformats.org/officeDocument/2006/relationships/hyperlink" Target="https://pixabay.com/ko/%EC%9E%94%EC%9E%94%ED%95%9C-%EC%9D%BC%EC%B6%9C-%ED%99%A9%ED%98%BC-%EC%A0%80%EB%85%81-%EC%A7%80%ED%8F%89%EC%84%A0-%ED%98%B8%EC%88%98-%ED%92%8D%EA%B2%BD-%EB%B9%9B-%EC%9E%90%EC%97%B0-1850149/" TargetMode="External"/><Relationship Id="rId9" Type="http://schemas.openxmlformats.org/officeDocument/2006/relationships/image" Target="../media/image10.jpeg"/></Relationships>
</file>

<file path=ppt/diagrams/_rels/drawing1.xml.rels><?xml version="1.0" encoding="UTF-8" standalone="yes"?>
<Relationships xmlns="http://schemas.openxmlformats.org/package/2006/relationships"><Relationship Id="rId8" Type="http://schemas.openxmlformats.org/officeDocument/2006/relationships/hyperlink" Target="https://pxhere.com/en/photo/1026956" TargetMode="External"/><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hyperlink" Target="http://orthoebm.blogspot.com/2015/07/burnhbo.html" TargetMode="External"/><Relationship Id="rId1" Type="http://schemas.openxmlformats.org/officeDocument/2006/relationships/image" Target="../media/image6.png"/><Relationship Id="rId6" Type="http://schemas.openxmlformats.org/officeDocument/2006/relationships/hyperlink" Target="http://werelivingafulllife.blogspot.com/2012_04_01_archive.html" TargetMode="External"/><Relationship Id="rId5" Type="http://schemas.openxmlformats.org/officeDocument/2006/relationships/image" Target="../media/image8.jpeg"/><Relationship Id="rId10" Type="http://schemas.openxmlformats.org/officeDocument/2006/relationships/hyperlink" Target="https://commons.wikimedia.org/wiki/File:Candle_flame_(1).jpg" TargetMode="External"/><Relationship Id="rId4" Type="http://schemas.openxmlformats.org/officeDocument/2006/relationships/hyperlink" Target="https://pixabay.com/ko/%EC%9E%94%EC%9E%94%ED%95%9C-%EC%9D%BC%EC%B6%9C-%ED%99%A9%ED%98%BC-%EC%A0%80%EB%85%81-%EC%A7%80%ED%8F%89%EC%84%A0-%ED%98%B8%EC%88%98-%ED%92%8D%EA%B2%BD-%EB%B9%9B-%EC%9E%90%EC%97%B0-1850149/" TargetMode="External"/><Relationship Id="rId9"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73D114-A0EB-45CA-BFC4-0561CACCDFC3}"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GB"/>
        </a:p>
      </dgm:t>
    </dgm:pt>
    <dgm:pt modelId="{52B59341-C241-48FF-8D09-E83B9E18971B}">
      <dgm:prSet/>
      <dgm:spPr/>
      <dgm:t>
        <a:bodyPr/>
        <a:lstStyle/>
        <a:p>
          <a:r>
            <a:rPr lang="en-GB"/>
            <a:t>Safety</a:t>
          </a:r>
        </a:p>
      </dgm:t>
    </dgm:pt>
    <dgm:pt modelId="{92547AE1-2A48-435E-A426-94625E4B1B39}" type="parTrans" cxnId="{5361283C-AF76-4E49-8A60-D9F75F87583C}">
      <dgm:prSet/>
      <dgm:spPr/>
      <dgm:t>
        <a:bodyPr/>
        <a:lstStyle/>
        <a:p>
          <a:endParaRPr lang="en-GB"/>
        </a:p>
      </dgm:t>
    </dgm:pt>
    <dgm:pt modelId="{14F72700-6DED-447E-AC03-D9522E91FD08}" type="sibTrans" cxnId="{5361283C-AF76-4E49-8A60-D9F75F87583C}">
      <dgm:prSet/>
      <dgm:spPr/>
      <dgm:t>
        <a:bodyPr/>
        <a:lstStyle/>
        <a:p>
          <a:endParaRPr lang="en-GB"/>
        </a:p>
      </dgm:t>
    </dgm:pt>
    <dgm:pt modelId="{F6D9B675-1C2A-4887-943C-E54786747773}">
      <dgm:prSet/>
      <dgm:spPr/>
      <dgm:t>
        <a:bodyPr/>
        <a:lstStyle/>
        <a:p>
          <a:r>
            <a:rPr lang="en-GB"/>
            <a:t>Connectedness</a:t>
          </a:r>
        </a:p>
      </dgm:t>
    </dgm:pt>
    <dgm:pt modelId="{904067C1-BB78-4295-B083-A899175B99E1}" type="parTrans" cxnId="{CD64D391-D670-4059-B565-654ECDA2E45C}">
      <dgm:prSet/>
      <dgm:spPr/>
      <dgm:t>
        <a:bodyPr/>
        <a:lstStyle/>
        <a:p>
          <a:endParaRPr lang="en-GB"/>
        </a:p>
      </dgm:t>
    </dgm:pt>
    <dgm:pt modelId="{AFA7071D-026E-4298-8776-049D86885FD6}" type="sibTrans" cxnId="{CD64D391-D670-4059-B565-654ECDA2E45C}">
      <dgm:prSet/>
      <dgm:spPr/>
      <dgm:t>
        <a:bodyPr/>
        <a:lstStyle/>
        <a:p>
          <a:endParaRPr lang="en-GB"/>
        </a:p>
      </dgm:t>
    </dgm:pt>
    <dgm:pt modelId="{EBF501E2-3BDF-49A5-967E-C489C283FCEC}">
      <dgm:prSet custT="1"/>
      <dgm:spPr/>
      <dgm:t>
        <a:bodyPr/>
        <a:lstStyle/>
        <a:p>
          <a:r>
            <a:rPr lang="en-GB" sz="1600" dirty="0"/>
            <a:t>Self and community efficacy</a:t>
          </a:r>
        </a:p>
      </dgm:t>
    </dgm:pt>
    <dgm:pt modelId="{3C3F1613-D8CC-465F-9EA6-BFF8A7BA5159}" type="parTrans" cxnId="{E882D772-515A-48A4-A269-6A0A9BB59384}">
      <dgm:prSet/>
      <dgm:spPr/>
      <dgm:t>
        <a:bodyPr/>
        <a:lstStyle/>
        <a:p>
          <a:endParaRPr lang="en-GB"/>
        </a:p>
      </dgm:t>
    </dgm:pt>
    <dgm:pt modelId="{13FC87AC-A56C-4023-A870-47954A1783ED}" type="sibTrans" cxnId="{E882D772-515A-48A4-A269-6A0A9BB59384}">
      <dgm:prSet/>
      <dgm:spPr/>
      <dgm:t>
        <a:bodyPr/>
        <a:lstStyle/>
        <a:p>
          <a:endParaRPr lang="en-GB"/>
        </a:p>
      </dgm:t>
    </dgm:pt>
    <dgm:pt modelId="{AEEFAF02-5D1B-4E01-9932-3D9B0DB27F1F}">
      <dgm:prSet/>
      <dgm:spPr/>
      <dgm:t>
        <a:bodyPr/>
        <a:lstStyle/>
        <a:p>
          <a:r>
            <a:rPr lang="en-GB"/>
            <a:t>Hope</a:t>
          </a:r>
        </a:p>
      </dgm:t>
    </dgm:pt>
    <dgm:pt modelId="{AB0FEB76-3834-4AF5-A463-03BBD86B731F}" type="parTrans" cxnId="{E9070FB3-5B2A-4260-A351-0F9089A94E55}">
      <dgm:prSet/>
      <dgm:spPr/>
      <dgm:t>
        <a:bodyPr/>
        <a:lstStyle/>
        <a:p>
          <a:endParaRPr lang="en-GB"/>
        </a:p>
      </dgm:t>
    </dgm:pt>
    <dgm:pt modelId="{5F875A75-AE84-4115-AD4E-8EB2D97D1943}" type="sibTrans" cxnId="{E9070FB3-5B2A-4260-A351-0F9089A94E55}">
      <dgm:prSet/>
      <dgm:spPr/>
      <dgm:t>
        <a:bodyPr/>
        <a:lstStyle/>
        <a:p>
          <a:endParaRPr lang="en-GB"/>
        </a:p>
      </dgm:t>
    </dgm:pt>
    <dgm:pt modelId="{512C8376-FB28-445A-A6BD-4501B521913B}">
      <dgm:prSet/>
      <dgm:spPr/>
      <dgm:t>
        <a:bodyPr/>
        <a:lstStyle/>
        <a:p>
          <a:r>
            <a:rPr lang="en-GB">
              <a:latin typeface="Calibri Light" panose="020F0302020204030204"/>
            </a:rPr>
            <a:t>Calm</a:t>
          </a:r>
          <a:endParaRPr lang="en-GB"/>
        </a:p>
      </dgm:t>
    </dgm:pt>
    <dgm:pt modelId="{37373329-B1CA-4FD3-8C5B-4159907A4F90}" type="parTrans" cxnId="{0C02B429-9FDA-4B9D-B06B-A6D052CCB5E5}">
      <dgm:prSet/>
      <dgm:spPr/>
      <dgm:t>
        <a:bodyPr/>
        <a:lstStyle/>
        <a:p>
          <a:endParaRPr lang="en-GB"/>
        </a:p>
      </dgm:t>
    </dgm:pt>
    <dgm:pt modelId="{0501836A-8C5C-4552-B0F0-F4AAB6BC7A22}" type="sibTrans" cxnId="{0C02B429-9FDA-4B9D-B06B-A6D052CCB5E5}">
      <dgm:prSet/>
      <dgm:spPr/>
      <dgm:t>
        <a:bodyPr/>
        <a:lstStyle/>
        <a:p>
          <a:endParaRPr lang="en-GB"/>
        </a:p>
      </dgm:t>
    </dgm:pt>
    <dgm:pt modelId="{CB935469-9F4C-49A2-98B9-88C3C941FED0}" type="pres">
      <dgm:prSet presAssocID="{B273D114-A0EB-45CA-BFC4-0561CACCDFC3}" presName="Name0" presStyleCnt="0">
        <dgm:presLayoutVars>
          <dgm:dir/>
          <dgm:resizeHandles val="exact"/>
        </dgm:presLayoutVars>
      </dgm:prSet>
      <dgm:spPr/>
      <dgm:t>
        <a:bodyPr/>
        <a:lstStyle/>
        <a:p>
          <a:endParaRPr lang="en-US"/>
        </a:p>
      </dgm:t>
    </dgm:pt>
    <dgm:pt modelId="{A9FF20C3-711B-4A40-9480-3EF159636D37}" type="pres">
      <dgm:prSet presAssocID="{52B59341-C241-48FF-8D09-E83B9E18971B}" presName="compNode" presStyleCnt="0"/>
      <dgm:spPr/>
    </dgm:pt>
    <dgm:pt modelId="{901AA05B-8C6A-46AE-9129-1ED043FBAA74}" type="pres">
      <dgm:prSet presAssocID="{52B59341-C241-48FF-8D09-E83B9E18971B}" presName="pictRect" presStyleLbl="node1" presStyleIdx="0" presStyleCnt="5"/>
      <dgm:spPr>
        <a:blipFill>
          <a:blip xmlns:r="http://schemas.openxmlformats.org/officeDocument/2006/relationships" r:embed="rId1" cstate="email">
            <a:extLst>
              <a:ext uri="{28A0092B-C50C-407E-A947-70E740481C1C}">
                <a14:useLocalDpi xmlns:a14="http://schemas.microsoft.com/office/drawing/2010/main"/>
              </a:ext>
              <a:ext uri="{837473B0-CC2E-450A-ABE3-18F120FF3D39}">
                <a1611:picAttrSrcUrl xmlns="" xmlns:a1611="http://schemas.microsoft.com/office/drawing/2016/11/main" r:id="rId2"/>
              </a:ext>
            </a:extLst>
          </a:blip>
          <a:srcRect/>
          <a:stretch>
            <a:fillRect/>
          </a:stretch>
        </a:blipFill>
      </dgm:spPr>
      <dgm:t>
        <a:bodyPr/>
        <a:lstStyle/>
        <a:p>
          <a:endParaRPr lang="en-US"/>
        </a:p>
      </dgm:t>
    </dgm:pt>
    <dgm:pt modelId="{AFA1DCA7-B71D-4975-9E18-70977B6A924C}" type="pres">
      <dgm:prSet presAssocID="{52B59341-C241-48FF-8D09-E83B9E18971B}" presName="textRect" presStyleLbl="revTx" presStyleIdx="0" presStyleCnt="5">
        <dgm:presLayoutVars>
          <dgm:bulletEnabled val="1"/>
        </dgm:presLayoutVars>
      </dgm:prSet>
      <dgm:spPr/>
      <dgm:t>
        <a:bodyPr/>
        <a:lstStyle/>
        <a:p>
          <a:endParaRPr lang="en-US"/>
        </a:p>
      </dgm:t>
    </dgm:pt>
    <dgm:pt modelId="{B83E2A56-421B-452D-87DD-68B293C0D083}" type="pres">
      <dgm:prSet presAssocID="{14F72700-6DED-447E-AC03-D9522E91FD08}" presName="sibTrans" presStyleLbl="sibTrans2D1" presStyleIdx="0" presStyleCnt="0"/>
      <dgm:spPr/>
      <dgm:t>
        <a:bodyPr/>
        <a:lstStyle/>
        <a:p>
          <a:endParaRPr lang="en-US"/>
        </a:p>
      </dgm:t>
    </dgm:pt>
    <dgm:pt modelId="{A50ABDC7-911B-4FCB-AE35-059321C95F03}" type="pres">
      <dgm:prSet presAssocID="{512C8376-FB28-445A-A6BD-4501B521913B}" presName="compNode" presStyleCnt="0"/>
      <dgm:spPr/>
    </dgm:pt>
    <dgm:pt modelId="{8EAFCDC3-DCF5-4917-9672-AC954561F17C}" type="pres">
      <dgm:prSet presAssocID="{512C8376-FB28-445A-A6BD-4501B521913B}" presName="pictRect" presStyleLbl="node1" presStyleIdx="1" presStyleCnt="5"/>
      <dgm:spPr>
        <a:blipFill>
          <a:blip xmlns:r="http://schemas.openxmlformats.org/officeDocument/2006/relationships" r:embed="rId3" cstate="email">
            <a:extLst>
              <a:ext uri="{28A0092B-C50C-407E-A947-70E740481C1C}">
                <a14:useLocalDpi xmlns:a14="http://schemas.microsoft.com/office/drawing/2010/main"/>
              </a:ext>
              <a:ext uri="{837473B0-CC2E-450A-ABE3-18F120FF3D39}">
                <a1611:picAttrSrcUrl xmlns="" xmlns:a1611="http://schemas.microsoft.com/office/drawing/2016/11/main" r:id="rId4"/>
              </a:ext>
            </a:extLst>
          </a:blip>
          <a:srcRect/>
          <a:stretch>
            <a:fillRect/>
          </a:stretch>
        </a:blipFill>
      </dgm:spPr>
      <dgm:t>
        <a:bodyPr/>
        <a:lstStyle/>
        <a:p>
          <a:endParaRPr lang="en-US"/>
        </a:p>
      </dgm:t>
    </dgm:pt>
    <dgm:pt modelId="{8F87FEAB-05F6-4755-9878-F55818234D83}" type="pres">
      <dgm:prSet presAssocID="{512C8376-FB28-445A-A6BD-4501B521913B}" presName="textRect" presStyleLbl="revTx" presStyleIdx="1" presStyleCnt="5">
        <dgm:presLayoutVars>
          <dgm:bulletEnabled val="1"/>
        </dgm:presLayoutVars>
      </dgm:prSet>
      <dgm:spPr/>
      <dgm:t>
        <a:bodyPr/>
        <a:lstStyle/>
        <a:p>
          <a:endParaRPr lang="en-US"/>
        </a:p>
      </dgm:t>
    </dgm:pt>
    <dgm:pt modelId="{8DFEE839-2ACA-4D25-93A2-595BE5517D3F}" type="pres">
      <dgm:prSet presAssocID="{0501836A-8C5C-4552-B0F0-F4AAB6BC7A22}" presName="sibTrans" presStyleLbl="sibTrans2D1" presStyleIdx="0" presStyleCnt="0"/>
      <dgm:spPr/>
      <dgm:t>
        <a:bodyPr/>
        <a:lstStyle/>
        <a:p>
          <a:endParaRPr lang="en-US"/>
        </a:p>
      </dgm:t>
    </dgm:pt>
    <dgm:pt modelId="{5722A3E7-E2FB-483B-B2FC-238AC42172EE}" type="pres">
      <dgm:prSet presAssocID="{F6D9B675-1C2A-4887-943C-E54786747773}" presName="compNode" presStyleCnt="0"/>
      <dgm:spPr/>
    </dgm:pt>
    <dgm:pt modelId="{2EB30E98-E0E9-4446-A339-2A3C438562D9}" type="pres">
      <dgm:prSet presAssocID="{F6D9B675-1C2A-4887-943C-E54786747773}" presName="pictRect" presStyleLbl="node1" presStyleIdx="2" presStyleCnt="5"/>
      <dgm:spPr>
        <a:blipFill>
          <a:blip xmlns:r="http://schemas.openxmlformats.org/officeDocument/2006/relationships" r:embed="rId5" cstate="email">
            <a:extLst>
              <a:ext uri="{28A0092B-C50C-407E-A947-70E740481C1C}">
                <a14:useLocalDpi xmlns:a14="http://schemas.microsoft.com/office/drawing/2010/main"/>
              </a:ext>
              <a:ext uri="{837473B0-CC2E-450A-ABE3-18F120FF3D39}">
                <a1611:picAttrSrcUrl xmlns="" xmlns:a1611="http://schemas.microsoft.com/office/drawing/2016/11/main" r:id="rId6"/>
              </a:ext>
            </a:extLst>
          </a:blip>
          <a:srcRect/>
          <a:stretch>
            <a:fillRect/>
          </a:stretch>
        </a:blipFill>
      </dgm:spPr>
      <dgm:t>
        <a:bodyPr/>
        <a:lstStyle/>
        <a:p>
          <a:endParaRPr lang="en-US"/>
        </a:p>
      </dgm:t>
    </dgm:pt>
    <dgm:pt modelId="{2BE2013C-E82F-429D-8A79-EE69C9DDF3EE}" type="pres">
      <dgm:prSet presAssocID="{F6D9B675-1C2A-4887-943C-E54786747773}" presName="textRect" presStyleLbl="revTx" presStyleIdx="2" presStyleCnt="5">
        <dgm:presLayoutVars>
          <dgm:bulletEnabled val="1"/>
        </dgm:presLayoutVars>
      </dgm:prSet>
      <dgm:spPr/>
      <dgm:t>
        <a:bodyPr/>
        <a:lstStyle/>
        <a:p>
          <a:endParaRPr lang="en-US"/>
        </a:p>
      </dgm:t>
    </dgm:pt>
    <dgm:pt modelId="{A6B813DF-8627-450C-84BC-57BFB700FF3A}" type="pres">
      <dgm:prSet presAssocID="{AFA7071D-026E-4298-8776-049D86885FD6}" presName="sibTrans" presStyleLbl="sibTrans2D1" presStyleIdx="0" presStyleCnt="0"/>
      <dgm:spPr/>
      <dgm:t>
        <a:bodyPr/>
        <a:lstStyle/>
        <a:p>
          <a:endParaRPr lang="en-US"/>
        </a:p>
      </dgm:t>
    </dgm:pt>
    <dgm:pt modelId="{8973D1EB-974D-45D1-A738-16FBC2CCCA25}" type="pres">
      <dgm:prSet presAssocID="{EBF501E2-3BDF-49A5-967E-C489C283FCEC}" presName="compNode" presStyleCnt="0"/>
      <dgm:spPr/>
    </dgm:pt>
    <dgm:pt modelId="{FA794721-8FED-4DEC-BEDA-5E5F0AD42338}" type="pres">
      <dgm:prSet presAssocID="{EBF501E2-3BDF-49A5-967E-C489C283FCEC}" presName="pictRect" presStyleLbl="node1" presStyleIdx="3" presStyleCnt="5"/>
      <dgm:spPr>
        <a:blipFill>
          <a:blip xmlns:r="http://schemas.openxmlformats.org/officeDocument/2006/relationships" r:embed="rId7" cstate="email">
            <a:extLst>
              <a:ext uri="{28A0092B-C50C-407E-A947-70E740481C1C}">
                <a14:useLocalDpi xmlns:a14="http://schemas.microsoft.com/office/drawing/2010/main"/>
              </a:ext>
              <a:ext uri="{837473B0-CC2E-450A-ABE3-18F120FF3D39}">
                <a1611:picAttrSrcUrl xmlns="" xmlns:a1611="http://schemas.microsoft.com/office/drawing/2016/11/main" r:id="rId8"/>
              </a:ext>
            </a:extLst>
          </a:blip>
          <a:srcRect/>
          <a:stretch>
            <a:fillRect/>
          </a:stretch>
        </a:blipFill>
      </dgm:spPr>
      <dgm:t>
        <a:bodyPr/>
        <a:lstStyle/>
        <a:p>
          <a:endParaRPr lang="en-US"/>
        </a:p>
      </dgm:t>
    </dgm:pt>
    <dgm:pt modelId="{C7CB116B-1566-4821-A414-DAC1770DD90C}" type="pres">
      <dgm:prSet presAssocID="{EBF501E2-3BDF-49A5-967E-C489C283FCEC}" presName="textRect" presStyleLbl="revTx" presStyleIdx="3" presStyleCnt="5">
        <dgm:presLayoutVars>
          <dgm:bulletEnabled val="1"/>
        </dgm:presLayoutVars>
      </dgm:prSet>
      <dgm:spPr/>
      <dgm:t>
        <a:bodyPr/>
        <a:lstStyle/>
        <a:p>
          <a:endParaRPr lang="en-US"/>
        </a:p>
      </dgm:t>
    </dgm:pt>
    <dgm:pt modelId="{988A4AC9-A437-477D-A61C-3667638DD880}" type="pres">
      <dgm:prSet presAssocID="{13FC87AC-A56C-4023-A870-47954A1783ED}" presName="sibTrans" presStyleLbl="sibTrans2D1" presStyleIdx="0" presStyleCnt="0"/>
      <dgm:spPr/>
      <dgm:t>
        <a:bodyPr/>
        <a:lstStyle/>
        <a:p>
          <a:endParaRPr lang="en-US"/>
        </a:p>
      </dgm:t>
    </dgm:pt>
    <dgm:pt modelId="{AD741495-E4B9-4B53-8644-7E3AA0B406BC}" type="pres">
      <dgm:prSet presAssocID="{AEEFAF02-5D1B-4E01-9932-3D9B0DB27F1F}" presName="compNode" presStyleCnt="0"/>
      <dgm:spPr/>
    </dgm:pt>
    <dgm:pt modelId="{1C3D332E-BBDF-4539-8CBE-604F470B06B4}" type="pres">
      <dgm:prSet presAssocID="{AEEFAF02-5D1B-4E01-9932-3D9B0DB27F1F}" presName="pictRect" presStyleLbl="node1" presStyleIdx="4" presStyleCnt="5"/>
      <dgm:spPr>
        <a:blipFill>
          <a:blip xmlns:r="http://schemas.openxmlformats.org/officeDocument/2006/relationships" r:embed="rId9" cstate="email">
            <a:extLst>
              <a:ext uri="{28A0092B-C50C-407E-A947-70E740481C1C}">
                <a14:useLocalDpi xmlns:a14="http://schemas.microsoft.com/office/drawing/2010/main"/>
              </a:ext>
              <a:ext uri="{837473B0-CC2E-450A-ABE3-18F120FF3D39}">
                <a1611:picAttrSrcUrl xmlns="" xmlns:a1611="http://schemas.microsoft.com/office/drawing/2016/11/main" r:id="rId10"/>
              </a:ext>
            </a:extLst>
          </a:blip>
          <a:srcRect/>
          <a:stretch>
            <a:fillRect/>
          </a:stretch>
        </a:blipFill>
      </dgm:spPr>
      <dgm:t>
        <a:bodyPr/>
        <a:lstStyle/>
        <a:p>
          <a:endParaRPr lang="en-US"/>
        </a:p>
      </dgm:t>
    </dgm:pt>
    <dgm:pt modelId="{B9076045-C42E-45CF-8353-3626D7570D48}" type="pres">
      <dgm:prSet presAssocID="{AEEFAF02-5D1B-4E01-9932-3D9B0DB27F1F}" presName="textRect" presStyleLbl="revTx" presStyleIdx="4" presStyleCnt="5">
        <dgm:presLayoutVars>
          <dgm:bulletEnabled val="1"/>
        </dgm:presLayoutVars>
      </dgm:prSet>
      <dgm:spPr/>
      <dgm:t>
        <a:bodyPr/>
        <a:lstStyle/>
        <a:p>
          <a:endParaRPr lang="en-US"/>
        </a:p>
      </dgm:t>
    </dgm:pt>
  </dgm:ptLst>
  <dgm:cxnLst>
    <dgm:cxn modelId="{015EBBDD-7AEA-4F8D-B6CB-19FC9E208867}" type="presOf" srcId="{AFA7071D-026E-4298-8776-049D86885FD6}" destId="{A6B813DF-8627-450C-84BC-57BFB700FF3A}" srcOrd="0" destOrd="0" presId="urn:microsoft.com/office/officeart/2005/8/layout/pList1"/>
    <dgm:cxn modelId="{E5176C97-CD5D-4F51-8078-27BF958AE524}" type="presOf" srcId="{13FC87AC-A56C-4023-A870-47954A1783ED}" destId="{988A4AC9-A437-477D-A61C-3667638DD880}" srcOrd="0" destOrd="0" presId="urn:microsoft.com/office/officeart/2005/8/layout/pList1"/>
    <dgm:cxn modelId="{5361283C-AF76-4E49-8A60-D9F75F87583C}" srcId="{B273D114-A0EB-45CA-BFC4-0561CACCDFC3}" destId="{52B59341-C241-48FF-8D09-E83B9E18971B}" srcOrd="0" destOrd="0" parTransId="{92547AE1-2A48-435E-A426-94625E4B1B39}" sibTransId="{14F72700-6DED-447E-AC03-D9522E91FD08}"/>
    <dgm:cxn modelId="{C0379AD2-BA89-44A5-A535-8D748CE09362}" type="presOf" srcId="{512C8376-FB28-445A-A6BD-4501B521913B}" destId="{8F87FEAB-05F6-4755-9878-F55818234D83}" srcOrd="0" destOrd="0" presId="urn:microsoft.com/office/officeart/2005/8/layout/pList1"/>
    <dgm:cxn modelId="{0C02B429-9FDA-4B9D-B06B-A6D052CCB5E5}" srcId="{B273D114-A0EB-45CA-BFC4-0561CACCDFC3}" destId="{512C8376-FB28-445A-A6BD-4501B521913B}" srcOrd="1" destOrd="0" parTransId="{37373329-B1CA-4FD3-8C5B-4159907A4F90}" sibTransId="{0501836A-8C5C-4552-B0F0-F4AAB6BC7A22}"/>
    <dgm:cxn modelId="{1CDC0EAB-2C3D-4EDE-A00B-97B7818ED8EB}" type="presOf" srcId="{14F72700-6DED-447E-AC03-D9522E91FD08}" destId="{B83E2A56-421B-452D-87DD-68B293C0D083}" srcOrd="0" destOrd="0" presId="urn:microsoft.com/office/officeart/2005/8/layout/pList1"/>
    <dgm:cxn modelId="{E882D772-515A-48A4-A269-6A0A9BB59384}" srcId="{B273D114-A0EB-45CA-BFC4-0561CACCDFC3}" destId="{EBF501E2-3BDF-49A5-967E-C489C283FCEC}" srcOrd="3" destOrd="0" parTransId="{3C3F1613-D8CC-465F-9EA6-BFF8A7BA5159}" sibTransId="{13FC87AC-A56C-4023-A870-47954A1783ED}"/>
    <dgm:cxn modelId="{5150C007-D6A4-4983-AE55-9E5AA389ECBD}" type="presOf" srcId="{52B59341-C241-48FF-8D09-E83B9E18971B}" destId="{AFA1DCA7-B71D-4975-9E18-70977B6A924C}" srcOrd="0" destOrd="0" presId="urn:microsoft.com/office/officeart/2005/8/layout/pList1"/>
    <dgm:cxn modelId="{CD64D391-D670-4059-B565-654ECDA2E45C}" srcId="{B273D114-A0EB-45CA-BFC4-0561CACCDFC3}" destId="{F6D9B675-1C2A-4887-943C-E54786747773}" srcOrd="2" destOrd="0" parTransId="{904067C1-BB78-4295-B083-A899175B99E1}" sibTransId="{AFA7071D-026E-4298-8776-049D86885FD6}"/>
    <dgm:cxn modelId="{D13E302E-3F6F-4A66-9191-23020E101567}" type="presOf" srcId="{AEEFAF02-5D1B-4E01-9932-3D9B0DB27F1F}" destId="{B9076045-C42E-45CF-8353-3626D7570D48}" srcOrd="0" destOrd="0" presId="urn:microsoft.com/office/officeart/2005/8/layout/pList1"/>
    <dgm:cxn modelId="{E9070FB3-5B2A-4260-A351-0F9089A94E55}" srcId="{B273D114-A0EB-45CA-BFC4-0561CACCDFC3}" destId="{AEEFAF02-5D1B-4E01-9932-3D9B0DB27F1F}" srcOrd="4" destOrd="0" parTransId="{AB0FEB76-3834-4AF5-A463-03BBD86B731F}" sibTransId="{5F875A75-AE84-4115-AD4E-8EB2D97D1943}"/>
    <dgm:cxn modelId="{7E427949-8614-45A7-93F8-D6446CB49A89}" type="presOf" srcId="{F6D9B675-1C2A-4887-943C-E54786747773}" destId="{2BE2013C-E82F-429D-8A79-EE69C9DDF3EE}" srcOrd="0" destOrd="0" presId="urn:microsoft.com/office/officeart/2005/8/layout/pList1"/>
    <dgm:cxn modelId="{FAA3BBD2-B9CD-41CD-ADF4-42DD54B54A6E}" type="presOf" srcId="{EBF501E2-3BDF-49A5-967E-C489C283FCEC}" destId="{C7CB116B-1566-4821-A414-DAC1770DD90C}" srcOrd="0" destOrd="0" presId="urn:microsoft.com/office/officeart/2005/8/layout/pList1"/>
    <dgm:cxn modelId="{45D602A7-14B8-40BE-ADC2-0AFD8FF98B32}" type="presOf" srcId="{B273D114-A0EB-45CA-BFC4-0561CACCDFC3}" destId="{CB935469-9F4C-49A2-98B9-88C3C941FED0}" srcOrd="0" destOrd="0" presId="urn:microsoft.com/office/officeart/2005/8/layout/pList1"/>
    <dgm:cxn modelId="{34C8ED59-EE1E-4069-92BC-49B2CCDEF799}" type="presOf" srcId="{0501836A-8C5C-4552-B0F0-F4AAB6BC7A22}" destId="{8DFEE839-2ACA-4D25-93A2-595BE5517D3F}" srcOrd="0" destOrd="0" presId="urn:microsoft.com/office/officeart/2005/8/layout/pList1"/>
    <dgm:cxn modelId="{D24FF474-5BBB-4472-92B1-0256A1501291}" type="presParOf" srcId="{CB935469-9F4C-49A2-98B9-88C3C941FED0}" destId="{A9FF20C3-711B-4A40-9480-3EF159636D37}" srcOrd="0" destOrd="0" presId="urn:microsoft.com/office/officeart/2005/8/layout/pList1"/>
    <dgm:cxn modelId="{D9941385-B0C6-4817-953D-6210818F1B32}" type="presParOf" srcId="{A9FF20C3-711B-4A40-9480-3EF159636D37}" destId="{901AA05B-8C6A-46AE-9129-1ED043FBAA74}" srcOrd="0" destOrd="0" presId="urn:microsoft.com/office/officeart/2005/8/layout/pList1"/>
    <dgm:cxn modelId="{1A0C0D59-C3AF-42D4-BEAD-630D1ABAE42A}" type="presParOf" srcId="{A9FF20C3-711B-4A40-9480-3EF159636D37}" destId="{AFA1DCA7-B71D-4975-9E18-70977B6A924C}" srcOrd="1" destOrd="0" presId="urn:microsoft.com/office/officeart/2005/8/layout/pList1"/>
    <dgm:cxn modelId="{739390BA-350D-4ADB-98F0-D77054D238FE}" type="presParOf" srcId="{CB935469-9F4C-49A2-98B9-88C3C941FED0}" destId="{B83E2A56-421B-452D-87DD-68B293C0D083}" srcOrd="1" destOrd="0" presId="urn:microsoft.com/office/officeart/2005/8/layout/pList1"/>
    <dgm:cxn modelId="{3F54A8C8-44D4-4BEC-BE11-AAC4C835EC51}" type="presParOf" srcId="{CB935469-9F4C-49A2-98B9-88C3C941FED0}" destId="{A50ABDC7-911B-4FCB-AE35-059321C95F03}" srcOrd="2" destOrd="0" presId="urn:microsoft.com/office/officeart/2005/8/layout/pList1"/>
    <dgm:cxn modelId="{CB230D72-D23A-4600-8A52-156F581679F3}" type="presParOf" srcId="{A50ABDC7-911B-4FCB-AE35-059321C95F03}" destId="{8EAFCDC3-DCF5-4917-9672-AC954561F17C}" srcOrd="0" destOrd="0" presId="urn:microsoft.com/office/officeart/2005/8/layout/pList1"/>
    <dgm:cxn modelId="{499A982B-1042-4E3D-B66A-A8BABEF42B76}" type="presParOf" srcId="{A50ABDC7-911B-4FCB-AE35-059321C95F03}" destId="{8F87FEAB-05F6-4755-9878-F55818234D83}" srcOrd="1" destOrd="0" presId="urn:microsoft.com/office/officeart/2005/8/layout/pList1"/>
    <dgm:cxn modelId="{E201F06C-3E91-47DF-A3C7-721728100230}" type="presParOf" srcId="{CB935469-9F4C-49A2-98B9-88C3C941FED0}" destId="{8DFEE839-2ACA-4D25-93A2-595BE5517D3F}" srcOrd="3" destOrd="0" presId="urn:microsoft.com/office/officeart/2005/8/layout/pList1"/>
    <dgm:cxn modelId="{D9EF4D6E-FFEC-4C78-92B4-43C1DB046816}" type="presParOf" srcId="{CB935469-9F4C-49A2-98B9-88C3C941FED0}" destId="{5722A3E7-E2FB-483B-B2FC-238AC42172EE}" srcOrd="4" destOrd="0" presId="urn:microsoft.com/office/officeart/2005/8/layout/pList1"/>
    <dgm:cxn modelId="{9A995DD6-EA1A-4471-8B0A-2EF215C30BA6}" type="presParOf" srcId="{5722A3E7-E2FB-483B-B2FC-238AC42172EE}" destId="{2EB30E98-E0E9-4446-A339-2A3C438562D9}" srcOrd="0" destOrd="0" presId="urn:microsoft.com/office/officeart/2005/8/layout/pList1"/>
    <dgm:cxn modelId="{BDE770F1-7E8E-45D7-9A52-53BFFE4BF822}" type="presParOf" srcId="{5722A3E7-E2FB-483B-B2FC-238AC42172EE}" destId="{2BE2013C-E82F-429D-8A79-EE69C9DDF3EE}" srcOrd="1" destOrd="0" presId="urn:microsoft.com/office/officeart/2005/8/layout/pList1"/>
    <dgm:cxn modelId="{547EC464-58BD-4F90-A01A-EA7ED359F6D1}" type="presParOf" srcId="{CB935469-9F4C-49A2-98B9-88C3C941FED0}" destId="{A6B813DF-8627-450C-84BC-57BFB700FF3A}" srcOrd="5" destOrd="0" presId="urn:microsoft.com/office/officeart/2005/8/layout/pList1"/>
    <dgm:cxn modelId="{2DC52B74-7D0D-466B-86C9-835D775522E0}" type="presParOf" srcId="{CB935469-9F4C-49A2-98B9-88C3C941FED0}" destId="{8973D1EB-974D-45D1-A738-16FBC2CCCA25}" srcOrd="6" destOrd="0" presId="urn:microsoft.com/office/officeart/2005/8/layout/pList1"/>
    <dgm:cxn modelId="{3308B1A7-3EBB-43FB-8F8C-DD237D4B3093}" type="presParOf" srcId="{8973D1EB-974D-45D1-A738-16FBC2CCCA25}" destId="{FA794721-8FED-4DEC-BEDA-5E5F0AD42338}" srcOrd="0" destOrd="0" presId="urn:microsoft.com/office/officeart/2005/8/layout/pList1"/>
    <dgm:cxn modelId="{3FDB7401-33B5-4334-B985-CF924BA167A6}" type="presParOf" srcId="{8973D1EB-974D-45D1-A738-16FBC2CCCA25}" destId="{C7CB116B-1566-4821-A414-DAC1770DD90C}" srcOrd="1" destOrd="0" presId="urn:microsoft.com/office/officeart/2005/8/layout/pList1"/>
    <dgm:cxn modelId="{E45D8ABD-F626-470E-BEFF-2519CB1EFD0E}" type="presParOf" srcId="{CB935469-9F4C-49A2-98B9-88C3C941FED0}" destId="{988A4AC9-A437-477D-A61C-3667638DD880}" srcOrd="7" destOrd="0" presId="urn:microsoft.com/office/officeart/2005/8/layout/pList1"/>
    <dgm:cxn modelId="{7003037F-90AC-4D77-A67A-FCB4C7BA57A2}" type="presParOf" srcId="{CB935469-9F4C-49A2-98B9-88C3C941FED0}" destId="{AD741495-E4B9-4B53-8644-7E3AA0B406BC}" srcOrd="8" destOrd="0" presId="urn:microsoft.com/office/officeart/2005/8/layout/pList1"/>
    <dgm:cxn modelId="{9A9DB07A-C95F-4DB9-8A40-657A576E8623}" type="presParOf" srcId="{AD741495-E4B9-4B53-8644-7E3AA0B406BC}" destId="{1C3D332E-BBDF-4539-8CBE-604F470B06B4}" srcOrd="0" destOrd="0" presId="urn:microsoft.com/office/officeart/2005/8/layout/pList1"/>
    <dgm:cxn modelId="{D86BE1BA-8AD6-41FA-8D18-8CE3014F5D4B}" type="presParOf" srcId="{AD741495-E4B9-4B53-8644-7E3AA0B406BC}" destId="{B9076045-C42E-45CF-8353-3626D7570D48}"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AA05B-8C6A-46AE-9129-1ED043FBAA74}">
      <dsp:nvSpPr>
        <dsp:cNvPr id="0" name=""/>
        <dsp:cNvSpPr/>
      </dsp:nvSpPr>
      <dsp:spPr>
        <a:xfrm>
          <a:off x="1037513" y="1739"/>
          <a:ext cx="1958494" cy="1349402"/>
        </a:xfrm>
        <a:prstGeom prst="roundRect">
          <a:avLst/>
        </a:prstGeom>
        <a:blipFill>
          <a:blip xmlns:r="http://schemas.openxmlformats.org/officeDocument/2006/relationships" r:embed="rId1" cstate="email">
            <a:extLst>
              <a:ext uri="{28A0092B-C50C-407E-A947-70E740481C1C}">
                <a14:useLocalDpi xmlns:a14="http://schemas.microsoft.com/office/drawing/2010/main"/>
              </a:ext>
              <a:ext uri="{837473B0-CC2E-450A-ABE3-18F120FF3D39}">
                <a1611:picAttrSrcUrl xmlns="" xmlns:a1611="http://schemas.microsoft.com/office/drawing/2016/11/main" r:i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A1DCA7-B71D-4975-9E18-70977B6A924C}">
      <dsp:nvSpPr>
        <dsp:cNvPr id="0" name=""/>
        <dsp:cNvSpPr/>
      </dsp:nvSpPr>
      <dsp:spPr>
        <a:xfrm>
          <a:off x="1037513" y="1351142"/>
          <a:ext cx="1958494" cy="726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GB" sz="2100" kern="1200"/>
            <a:t>Safety</a:t>
          </a:r>
        </a:p>
      </dsp:txBody>
      <dsp:txXfrm>
        <a:off x="1037513" y="1351142"/>
        <a:ext cx="1958494" cy="726601"/>
      </dsp:txXfrm>
    </dsp:sp>
    <dsp:sp modelId="{8EAFCDC3-DCF5-4917-9672-AC954561F17C}">
      <dsp:nvSpPr>
        <dsp:cNvPr id="0" name=""/>
        <dsp:cNvSpPr/>
      </dsp:nvSpPr>
      <dsp:spPr>
        <a:xfrm>
          <a:off x="3191940" y="1739"/>
          <a:ext cx="1958494" cy="1349402"/>
        </a:xfrm>
        <a:prstGeom prst="roundRect">
          <a:avLst/>
        </a:prstGeom>
        <a:blipFill>
          <a:blip xmlns:r="http://schemas.openxmlformats.org/officeDocument/2006/relationships" r:embed="rId3" cstate="email">
            <a:extLst>
              <a:ext uri="{28A0092B-C50C-407E-A947-70E740481C1C}">
                <a14:useLocalDpi xmlns:a14="http://schemas.microsoft.com/office/drawing/2010/main"/>
              </a:ext>
              <a:ext uri="{837473B0-CC2E-450A-ABE3-18F120FF3D39}">
                <a1611:picAttrSrcUrl xmlns="" xmlns:a1611="http://schemas.microsoft.com/office/drawing/2016/11/main" r:i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87FEAB-05F6-4755-9878-F55818234D83}">
      <dsp:nvSpPr>
        <dsp:cNvPr id="0" name=""/>
        <dsp:cNvSpPr/>
      </dsp:nvSpPr>
      <dsp:spPr>
        <a:xfrm>
          <a:off x="3191940" y="1351142"/>
          <a:ext cx="1958494" cy="726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GB" sz="2100" kern="1200">
              <a:latin typeface="Calibri Light" panose="020F0302020204030204"/>
            </a:rPr>
            <a:t>Calm</a:t>
          </a:r>
          <a:endParaRPr lang="en-GB" sz="2100" kern="1200"/>
        </a:p>
      </dsp:txBody>
      <dsp:txXfrm>
        <a:off x="3191940" y="1351142"/>
        <a:ext cx="1958494" cy="726601"/>
      </dsp:txXfrm>
    </dsp:sp>
    <dsp:sp modelId="{2EB30E98-E0E9-4446-A339-2A3C438562D9}">
      <dsp:nvSpPr>
        <dsp:cNvPr id="0" name=""/>
        <dsp:cNvSpPr/>
      </dsp:nvSpPr>
      <dsp:spPr>
        <a:xfrm>
          <a:off x="5346367" y="1739"/>
          <a:ext cx="1958494" cy="1349402"/>
        </a:xfrm>
        <a:prstGeom prst="roundRect">
          <a:avLst/>
        </a:prstGeom>
        <a:blipFill>
          <a:blip xmlns:r="http://schemas.openxmlformats.org/officeDocument/2006/relationships" r:embed="rId5" cstate="email">
            <a:extLst>
              <a:ext uri="{28A0092B-C50C-407E-A947-70E740481C1C}">
                <a14:useLocalDpi xmlns:a14="http://schemas.microsoft.com/office/drawing/2010/main"/>
              </a:ext>
              <a:ext uri="{837473B0-CC2E-450A-ABE3-18F120FF3D39}">
                <a1611:picAttrSrcUrl xmlns="" xmlns:a1611="http://schemas.microsoft.com/office/drawing/2016/11/main" r:i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2013C-E82F-429D-8A79-EE69C9DDF3EE}">
      <dsp:nvSpPr>
        <dsp:cNvPr id="0" name=""/>
        <dsp:cNvSpPr/>
      </dsp:nvSpPr>
      <dsp:spPr>
        <a:xfrm>
          <a:off x="5346367" y="1351142"/>
          <a:ext cx="1958494" cy="726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GB" sz="2100" kern="1200"/>
            <a:t>Connectedness</a:t>
          </a:r>
        </a:p>
      </dsp:txBody>
      <dsp:txXfrm>
        <a:off x="5346367" y="1351142"/>
        <a:ext cx="1958494" cy="726601"/>
      </dsp:txXfrm>
    </dsp:sp>
    <dsp:sp modelId="{FA794721-8FED-4DEC-BEDA-5E5F0AD42338}">
      <dsp:nvSpPr>
        <dsp:cNvPr id="0" name=""/>
        <dsp:cNvSpPr/>
      </dsp:nvSpPr>
      <dsp:spPr>
        <a:xfrm>
          <a:off x="2114727" y="2273593"/>
          <a:ext cx="1958494" cy="1349402"/>
        </a:xfrm>
        <a:prstGeom prst="roundRect">
          <a:avLst/>
        </a:prstGeom>
        <a:blipFill>
          <a:blip xmlns:r="http://schemas.openxmlformats.org/officeDocument/2006/relationships" r:embed="rId7" cstate="email">
            <a:extLst>
              <a:ext uri="{28A0092B-C50C-407E-A947-70E740481C1C}">
                <a14:useLocalDpi xmlns:a14="http://schemas.microsoft.com/office/drawing/2010/main"/>
              </a:ext>
              <a:ext uri="{837473B0-CC2E-450A-ABE3-18F120FF3D39}">
                <a1611:picAttrSrcUrl xmlns="" xmlns:a1611="http://schemas.microsoft.com/office/drawing/2016/11/main" r:i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CB116B-1566-4821-A414-DAC1770DD90C}">
      <dsp:nvSpPr>
        <dsp:cNvPr id="0" name=""/>
        <dsp:cNvSpPr/>
      </dsp:nvSpPr>
      <dsp:spPr>
        <a:xfrm>
          <a:off x="2114727" y="3622996"/>
          <a:ext cx="1958494" cy="726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GB" sz="1600" kern="1200" dirty="0"/>
            <a:t>Self and community efficacy</a:t>
          </a:r>
        </a:p>
      </dsp:txBody>
      <dsp:txXfrm>
        <a:off x="2114727" y="3622996"/>
        <a:ext cx="1958494" cy="726601"/>
      </dsp:txXfrm>
    </dsp:sp>
    <dsp:sp modelId="{1C3D332E-BBDF-4539-8CBE-604F470B06B4}">
      <dsp:nvSpPr>
        <dsp:cNvPr id="0" name=""/>
        <dsp:cNvSpPr/>
      </dsp:nvSpPr>
      <dsp:spPr>
        <a:xfrm>
          <a:off x="4269153" y="2273593"/>
          <a:ext cx="1958494" cy="1349402"/>
        </a:xfrm>
        <a:prstGeom prst="roundRect">
          <a:avLst/>
        </a:prstGeom>
        <a:blipFill>
          <a:blip xmlns:r="http://schemas.openxmlformats.org/officeDocument/2006/relationships" r:embed="rId9" cstate="email">
            <a:extLst>
              <a:ext uri="{28A0092B-C50C-407E-A947-70E740481C1C}">
                <a14:useLocalDpi xmlns:a14="http://schemas.microsoft.com/office/drawing/2010/main"/>
              </a:ext>
              <a:ext uri="{837473B0-CC2E-450A-ABE3-18F120FF3D39}">
                <a1611:picAttrSrcUrl xmlns="" xmlns:a1611="http://schemas.microsoft.com/office/drawing/2016/11/main" r:i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076045-C42E-45CF-8353-3626D7570D48}">
      <dsp:nvSpPr>
        <dsp:cNvPr id="0" name=""/>
        <dsp:cNvSpPr/>
      </dsp:nvSpPr>
      <dsp:spPr>
        <a:xfrm>
          <a:off x="4269153" y="3622996"/>
          <a:ext cx="1958494" cy="726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GB" sz="2100" kern="1200"/>
            <a:t>Hope</a:t>
          </a:r>
        </a:p>
      </dsp:txBody>
      <dsp:txXfrm>
        <a:off x="4269153" y="3622996"/>
        <a:ext cx="1958494" cy="726601"/>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7F628-355C-4667-BD1F-1D0F8B48DF3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72F22-E7FF-4A70-814E-D3A15CBF3D8F}" type="slidenum">
              <a:rPr lang="en-GB" smtClean="0"/>
              <a:t>‹#›</a:t>
            </a:fld>
            <a:endParaRPr lang="en-GB"/>
          </a:p>
        </p:txBody>
      </p:sp>
    </p:spTree>
    <p:extLst>
      <p:ext uri="{BB962C8B-B14F-4D97-AF65-F5344CB8AC3E}">
        <p14:creationId xmlns:p14="http://schemas.microsoft.com/office/powerpoint/2010/main" val="201757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9241DF-0B4C-4350-B69D-F350740266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07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Core concept of </a:t>
            </a:r>
            <a:r>
              <a:rPr lang="en-GB" b="1" dirty="0"/>
              <a:t>containment</a:t>
            </a:r>
            <a:r>
              <a:rPr lang="en-GB" b="0" dirty="0"/>
              <a:t> from Attachment-Aware and Trauma-Informed practice.</a:t>
            </a:r>
          </a:p>
          <a:p>
            <a:endParaRPr lang="en-GB" dirty="0"/>
          </a:p>
          <a:p>
            <a:r>
              <a:rPr lang="en-GB" dirty="0"/>
              <a:t>Each glass represents a pupil – some will be coming back with good resources and resilience topped up; others very close to the edge and with a high level of need for reassurance and nurture.</a:t>
            </a:r>
          </a:p>
          <a:p>
            <a:endParaRPr lang="en-GB" dirty="0"/>
          </a:p>
        </p:txBody>
      </p:sp>
      <p:sp>
        <p:nvSpPr>
          <p:cNvPr id="4" name="Slide Number Placeholder 3"/>
          <p:cNvSpPr>
            <a:spLocks noGrp="1"/>
          </p:cNvSpPr>
          <p:nvPr>
            <p:ph type="sldNum" sz="quarter" idx="5"/>
          </p:nvPr>
        </p:nvSpPr>
        <p:spPr/>
        <p:txBody>
          <a:bodyPr/>
          <a:lstStyle/>
          <a:p>
            <a:fld id="{B6B72F22-E7FF-4A70-814E-D3A15CBF3D8F}" type="slidenum">
              <a:rPr lang="en-GB" smtClean="0"/>
              <a:t>6</a:t>
            </a:fld>
            <a:endParaRPr lang="en-GB"/>
          </a:p>
        </p:txBody>
      </p:sp>
    </p:spTree>
    <p:extLst>
      <p:ext uri="{BB962C8B-B14F-4D97-AF65-F5344CB8AC3E}">
        <p14:creationId xmlns:p14="http://schemas.microsoft.com/office/powerpoint/2010/main" val="8459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9 of document</a:t>
            </a:r>
          </a:p>
        </p:txBody>
      </p:sp>
      <p:sp>
        <p:nvSpPr>
          <p:cNvPr id="4" name="Slide Number Placeholder 3"/>
          <p:cNvSpPr>
            <a:spLocks noGrp="1"/>
          </p:cNvSpPr>
          <p:nvPr>
            <p:ph type="sldNum" sz="quarter" idx="5"/>
          </p:nvPr>
        </p:nvSpPr>
        <p:spPr/>
        <p:txBody>
          <a:bodyPr/>
          <a:lstStyle/>
          <a:p>
            <a:fld id="{B6B72F22-E7FF-4A70-814E-D3A15CBF3D8F}" type="slidenum">
              <a:rPr lang="en-GB" smtClean="0"/>
              <a:t>7</a:t>
            </a:fld>
            <a:endParaRPr lang="en-GB"/>
          </a:p>
        </p:txBody>
      </p:sp>
    </p:spTree>
    <p:extLst>
      <p:ext uri="{BB962C8B-B14F-4D97-AF65-F5344CB8AC3E}">
        <p14:creationId xmlns:p14="http://schemas.microsoft.com/office/powerpoint/2010/main" val="3731302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Show/Share Screen - </a:t>
            </a:r>
          </a:p>
        </p:txBody>
      </p:sp>
      <p:sp>
        <p:nvSpPr>
          <p:cNvPr id="4" name="Slide Number Placeholder 3"/>
          <p:cNvSpPr>
            <a:spLocks noGrp="1"/>
          </p:cNvSpPr>
          <p:nvPr>
            <p:ph type="sldNum" sz="quarter" idx="5"/>
          </p:nvPr>
        </p:nvSpPr>
        <p:spPr/>
        <p:txBody>
          <a:bodyPr/>
          <a:lstStyle/>
          <a:p>
            <a:fld id="{B6B72F22-E7FF-4A70-814E-D3A15CBF3D8F}" type="slidenum">
              <a:rPr lang="en-GB" smtClean="0"/>
              <a:t>9</a:t>
            </a:fld>
            <a:endParaRPr lang="en-GB"/>
          </a:p>
        </p:txBody>
      </p:sp>
    </p:spTree>
    <p:extLst>
      <p:ext uri="{BB962C8B-B14F-4D97-AF65-F5344CB8AC3E}">
        <p14:creationId xmlns:p14="http://schemas.microsoft.com/office/powerpoint/2010/main" val="43239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Sensory factors can include: noise level; visual sensory load/clutter; </a:t>
            </a:r>
          </a:p>
        </p:txBody>
      </p:sp>
      <p:sp>
        <p:nvSpPr>
          <p:cNvPr id="4" name="Slide Number Placeholder 3"/>
          <p:cNvSpPr>
            <a:spLocks noGrp="1"/>
          </p:cNvSpPr>
          <p:nvPr>
            <p:ph type="sldNum" sz="quarter" idx="5"/>
          </p:nvPr>
        </p:nvSpPr>
        <p:spPr/>
        <p:txBody>
          <a:bodyPr/>
          <a:lstStyle/>
          <a:p>
            <a:fld id="{B6B72F22-E7FF-4A70-814E-D3A15CBF3D8F}" type="slidenum">
              <a:rPr lang="en-GB" smtClean="0"/>
              <a:t>10</a:t>
            </a:fld>
            <a:endParaRPr lang="en-GB"/>
          </a:p>
        </p:txBody>
      </p:sp>
    </p:spTree>
    <p:extLst>
      <p:ext uri="{BB962C8B-B14F-4D97-AF65-F5344CB8AC3E}">
        <p14:creationId xmlns:p14="http://schemas.microsoft.com/office/powerpoint/2010/main" val="1565444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Show/Share Screen - </a:t>
            </a:r>
          </a:p>
          <a:p>
            <a:endParaRPr lang="en-GB" dirty="0"/>
          </a:p>
        </p:txBody>
      </p:sp>
      <p:sp>
        <p:nvSpPr>
          <p:cNvPr id="4" name="Slide Number Placeholder 3"/>
          <p:cNvSpPr>
            <a:spLocks noGrp="1"/>
          </p:cNvSpPr>
          <p:nvPr>
            <p:ph type="sldNum" sz="quarter" idx="5"/>
          </p:nvPr>
        </p:nvSpPr>
        <p:spPr/>
        <p:txBody>
          <a:bodyPr/>
          <a:lstStyle/>
          <a:p>
            <a:fld id="{B6B72F22-E7FF-4A70-814E-D3A15CBF3D8F}" type="slidenum">
              <a:rPr lang="en-GB" smtClean="0"/>
              <a:t>13</a:t>
            </a:fld>
            <a:endParaRPr lang="en-GB"/>
          </a:p>
        </p:txBody>
      </p:sp>
    </p:spTree>
    <p:extLst>
      <p:ext uri="{BB962C8B-B14F-4D97-AF65-F5344CB8AC3E}">
        <p14:creationId xmlns:p14="http://schemas.microsoft.com/office/powerpoint/2010/main" val="2151676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Show/Share Screen - </a:t>
            </a:r>
          </a:p>
          <a:p>
            <a:endParaRPr lang="en-GB" dirty="0"/>
          </a:p>
        </p:txBody>
      </p:sp>
      <p:sp>
        <p:nvSpPr>
          <p:cNvPr id="4" name="Slide Number Placeholder 3"/>
          <p:cNvSpPr>
            <a:spLocks noGrp="1"/>
          </p:cNvSpPr>
          <p:nvPr>
            <p:ph type="sldNum" sz="quarter" idx="5"/>
          </p:nvPr>
        </p:nvSpPr>
        <p:spPr/>
        <p:txBody>
          <a:bodyPr/>
          <a:lstStyle/>
          <a:p>
            <a:fld id="{B6B72F22-E7FF-4A70-814E-D3A15CBF3D8F}" type="slidenum">
              <a:rPr lang="en-GB" smtClean="0"/>
              <a:t>14</a:t>
            </a:fld>
            <a:endParaRPr lang="en-GB"/>
          </a:p>
        </p:txBody>
      </p:sp>
    </p:spTree>
    <p:extLst>
      <p:ext uri="{BB962C8B-B14F-4D97-AF65-F5344CB8AC3E}">
        <p14:creationId xmlns:p14="http://schemas.microsoft.com/office/powerpoint/2010/main" val="193524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schools/head teachers to use these resources – perhaps in collaboration with the school’s Educational Psychologist – for Staff Meetings, Twilight sessions, etc.</a:t>
            </a:r>
          </a:p>
        </p:txBody>
      </p:sp>
      <p:sp>
        <p:nvSpPr>
          <p:cNvPr id="4" name="Slide Number Placeholder 3"/>
          <p:cNvSpPr>
            <a:spLocks noGrp="1"/>
          </p:cNvSpPr>
          <p:nvPr>
            <p:ph type="sldNum" sz="quarter" idx="5"/>
          </p:nvPr>
        </p:nvSpPr>
        <p:spPr/>
        <p:txBody>
          <a:bodyPr/>
          <a:lstStyle/>
          <a:p>
            <a:fld id="{B6B72F22-E7FF-4A70-814E-D3A15CBF3D8F}" type="slidenum">
              <a:rPr lang="en-GB" smtClean="0"/>
              <a:t>15</a:t>
            </a:fld>
            <a:endParaRPr lang="en-GB"/>
          </a:p>
        </p:txBody>
      </p:sp>
    </p:spTree>
    <p:extLst>
      <p:ext uri="{BB962C8B-B14F-4D97-AF65-F5344CB8AC3E}">
        <p14:creationId xmlns:p14="http://schemas.microsoft.com/office/powerpoint/2010/main" val="2592754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2EA29-5265-411A-A8F4-562F42E48B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904AA8-EF87-4C12-A378-5CB44CC56B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9DAA61-BA04-4841-80BD-E54AC0F6FEDA}"/>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3EEAE0CE-147F-44CA-A947-4596F75D8C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7C55EF-DB71-49AF-8F12-922D7495866B}"/>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377596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02746-21DF-4319-8F6E-B4582C01847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6D7FD4-E85F-4942-95C6-133AAF4A4E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D1D690-EF4B-48E1-9C15-26F56B41FD03}"/>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67E62830-5D12-4957-B963-24CB9FA41B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8B8746-9A8B-49B8-AC52-226A52985F43}"/>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72943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2C0DBE-20A2-4AD1-B29F-ACA249F3FEF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25EF2F-02B8-41F5-87C8-4D8E5FC3CE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182E01-26D5-4D20-B651-A255824F3B4E}"/>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346364E7-F62E-4260-8F19-7A3588D724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5824E3-D6F7-47EC-B14F-FD5114FA4969}"/>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3472226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43601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902396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99BE-D6CF-4790-B28F-C4BE08F92B2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306EA1-203F-45A0-8ED5-9967F3A97E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2CF0AC-6197-487E-9E4C-3FD0AFAD6ED1}"/>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EA2900ED-2FCA-45FD-AE8C-6A73BF4FBF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36233F-ECD1-498F-915A-8F358E072476}"/>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174932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65EF-FE0E-48E1-A662-429E87A06A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E5DC3A-53A8-4905-BA2C-ABF5C82B06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4BAAD3-8663-4493-9B00-878266AE47C8}"/>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18F06651-8561-4A53-ABD3-6616DAC96A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8E57D-AFF0-4777-AE7B-6BBC260200F0}"/>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4092487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15C04-7A91-40FC-A2C1-D3AAC1A4BD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EF749B-FF2C-4150-B06E-14895935F1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B02F2E4-FD2B-48C7-8AB7-9A777D950D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23D655-4B9C-4280-ADBE-2014DBDBD083}"/>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6" name="Footer Placeholder 5">
            <a:extLst>
              <a:ext uri="{FF2B5EF4-FFF2-40B4-BE49-F238E27FC236}">
                <a16:creationId xmlns:a16="http://schemas.microsoft.com/office/drawing/2014/main" id="{89B2ED3E-A450-4418-8DE2-2BE136F575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983127-9DA1-4C37-912F-403C841CB62E}"/>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650500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D2288-A1BF-441F-AA0A-7CAA731052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4A6278-D18C-47C8-93F2-A1EE33504D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4BE9E0-6449-4B53-AF9B-AA79781D83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82DE69D-A29E-4279-8CC4-3FEC172F3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0AD501-979E-41FE-A128-D432085BC3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C982DFF-79CB-4534-9AC9-418077620D65}"/>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8" name="Footer Placeholder 7">
            <a:extLst>
              <a:ext uri="{FF2B5EF4-FFF2-40B4-BE49-F238E27FC236}">
                <a16:creationId xmlns:a16="http://schemas.microsoft.com/office/drawing/2014/main" id="{15BA0A01-7674-428C-918C-0F372E390C9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B9E6655-A910-4FD3-BA3D-6B069A0D0B23}"/>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2580839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F1917-2CD9-4B41-B293-D740FA06523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35DA4BD-8087-4BAA-9209-6F203947B5F4}"/>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4" name="Footer Placeholder 3">
            <a:extLst>
              <a:ext uri="{FF2B5EF4-FFF2-40B4-BE49-F238E27FC236}">
                <a16:creationId xmlns:a16="http://schemas.microsoft.com/office/drawing/2014/main" id="{24FD625A-73F1-4916-A606-552C7E9D90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78F664D-AA07-4917-B053-CE843082E37C}"/>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318145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15BEDE-CFF3-448F-87CF-8F998EF8C035}"/>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3" name="Footer Placeholder 2">
            <a:extLst>
              <a:ext uri="{FF2B5EF4-FFF2-40B4-BE49-F238E27FC236}">
                <a16:creationId xmlns:a16="http://schemas.microsoft.com/office/drawing/2014/main" id="{3199AD8C-EFEA-475A-8A8C-F104DDE469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ECCE433-0626-4850-B10E-BB3A372DE6A3}"/>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90771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C1343-DA3C-4139-A8BB-7D7AEC3D7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12A80E-16BE-4180-89CB-65509DC53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14CBDD4-E76F-43B8-BCD9-2109355D3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53DFB7-C421-46E1-8E1C-53FC6D03F228}"/>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6" name="Footer Placeholder 5">
            <a:extLst>
              <a:ext uri="{FF2B5EF4-FFF2-40B4-BE49-F238E27FC236}">
                <a16:creationId xmlns:a16="http://schemas.microsoft.com/office/drawing/2014/main" id="{30F9C4AF-F282-4308-9661-3FEEBAF5D8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FB5379-7F95-436A-9C5E-ACA32C2C6E0A}"/>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259222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BEA5C-5414-42F4-97B8-3A8B5DEE5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79BF43-FFD6-4BED-9C0E-D7D64F03A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B1509A8-B68F-499C-B323-06E8E8745E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DEA723-6B72-448D-8BD1-20024134BC28}"/>
              </a:ext>
            </a:extLst>
          </p:cNvPr>
          <p:cNvSpPr>
            <a:spLocks noGrp="1"/>
          </p:cNvSpPr>
          <p:nvPr>
            <p:ph type="dt" sz="half" idx="10"/>
          </p:nvPr>
        </p:nvSpPr>
        <p:spPr/>
        <p:txBody>
          <a:bodyPr/>
          <a:lstStyle/>
          <a:p>
            <a:fld id="{ED615940-4285-44A5-B159-59E8150A0FFE}" type="datetimeFigureOut">
              <a:rPr lang="en-GB" smtClean="0"/>
              <a:t>19/03/2021</a:t>
            </a:fld>
            <a:endParaRPr lang="en-GB"/>
          </a:p>
        </p:txBody>
      </p:sp>
      <p:sp>
        <p:nvSpPr>
          <p:cNvPr id="6" name="Footer Placeholder 5">
            <a:extLst>
              <a:ext uri="{FF2B5EF4-FFF2-40B4-BE49-F238E27FC236}">
                <a16:creationId xmlns:a16="http://schemas.microsoft.com/office/drawing/2014/main" id="{5973B304-39C6-45A2-B914-98591A8B44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8F3223-F313-46C0-8F76-E953F4B2487D}"/>
              </a:ext>
            </a:extLst>
          </p:cNvPr>
          <p:cNvSpPr>
            <a:spLocks noGrp="1"/>
          </p:cNvSpPr>
          <p:nvPr>
            <p:ph type="sldNum" sz="quarter" idx="12"/>
          </p:nvPr>
        </p:nvSpPr>
        <p:spPr/>
        <p:txBody>
          <a:bodyPr/>
          <a:lstStyle/>
          <a:p>
            <a:fld id="{37DDEF7A-A322-4D94-B431-FA45EC178452}" type="slidenum">
              <a:rPr lang="en-GB" smtClean="0"/>
              <a:t>‹#›</a:t>
            </a:fld>
            <a:endParaRPr lang="en-GB"/>
          </a:p>
        </p:txBody>
      </p:sp>
    </p:spTree>
    <p:extLst>
      <p:ext uri="{BB962C8B-B14F-4D97-AF65-F5344CB8AC3E}">
        <p14:creationId xmlns:p14="http://schemas.microsoft.com/office/powerpoint/2010/main" val="70342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557951-39E4-40E2-9CC1-28F8F1926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00F639-E4FF-4E75-A801-9E3BE7098B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CD3222-0DD7-40F6-9635-73CD37C460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15940-4285-44A5-B159-59E8150A0FFE}" type="datetimeFigureOut">
              <a:rPr lang="en-GB" smtClean="0"/>
              <a:t>19/03/2021</a:t>
            </a:fld>
            <a:endParaRPr lang="en-GB"/>
          </a:p>
        </p:txBody>
      </p:sp>
      <p:sp>
        <p:nvSpPr>
          <p:cNvPr id="5" name="Footer Placeholder 4">
            <a:extLst>
              <a:ext uri="{FF2B5EF4-FFF2-40B4-BE49-F238E27FC236}">
                <a16:creationId xmlns:a16="http://schemas.microsoft.com/office/drawing/2014/main" id="{EF578C7D-032C-4674-B30E-6685381065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A278C3A-2976-4999-BF53-32DB9DCFEE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DDEF7A-A322-4D94-B431-FA45EC178452}" type="slidenum">
              <a:rPr lang="en-GB" smtClean="0"/>
              <a:t>‹#›</a:t>
            </a:fld>
            <a:endParaRPr lang="en-GB"/>
          </a:p>
        </p:txBody>
      </p:sp>
      <p:sp>
        <p:nvSpPr>
          <p:cNvPr id="7" name="MSIPCMContentMarking" descr="{&quot;HashCode&quot;:108608246,&quot;Placement&quot;:&quot;Header&quot;}">
            <a:extLst>
              <a:ext uri="{FF2B5EF4-FFF2-40B4-BE49-F238E27FC236}">
                <a16:creationId xmlns:a16="http://schemas.microsoft.com/office/drawing/2014/main" id="{3F67CDA4-5375-4CE5-B940-6EDE7C929840}"/>
              </a:ext>
            </a:extLst>
          </p:cNvPr>
          <p:cNvSpPr txBox="1"/>
          <p:nvPr userDrawn="1"/>
        </p:nvSpPr>
        <p:spPr>
          <a:xfrm>
            <a:off x="5948705" y="0"/>
            <a:ext cx="294590" cy="285735"/>
          </a:xfrm>
          <a:prstGeom prst="rect">
            <a:avLst/>
          </a:prstGeom>
          <a:noFill/>
        </p:spPr>
        <p:txBody>
          <a:bodyPr vert="horz" wrap="square" lIns="0" tIns="0" rIns="0" bIns="0" rtlCol="0" anchor="ctr" anchorCtr="1">
            <a:spAutoFit/>
          </a:bodyPr>
          <a:lstStyle/>
          <a:p>
            <a:pPr algn="ctr">
              <a:spcBef>
                <a:spcPts val="0"/>
              </a:spcBef>
              <a:spcAft>
                <a:spcPts val="0"/>
              </a:spcAft>
            </a:pPr>
            <a:r>
              <a:rPr lang="en-GB" sz="1200">
                <a:solidFill>
                  <a:srgbClr val="A80000"/>
                </a:solidFill>
                <a:latin typeface="Arial" panose="020B0604020202020204" pitchFamily="34" charset="0"/>
              </a:rPr>
              <a:t> 
</a:t>
            </a:r>
          </a:p>
        </p:txBody>
      </p:sp>
    </p:spTree>
    <p:extLst>
      <p:ext uri="{BB962C8B-B14F-4D97-AF65-F5344CB8AC3E}">
        <p14:creationId xmlns:p14="http://schemas.microsoft.com/office/powerpoint/2010/main" val="1837472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123373439"/>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thirdspace.scot/nait/covid-19-return-to-schoo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highlandcouncilpsychologicalservice.wordpress.com/covid-19-information-and-resourc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lumMod val="75000"/>
                  <a:lumOff val="25000"/>
                </a:prstClr>
              </a:solidFill>
              <a:effectLst/>
              <a:uLnTx/>
              <a:uFillTx/>
              <a:latin typeface="Helvetica" pitchFamily="2" charset="0"/>
              <a:ea typeface="+mj-ea"/>
              <a:cs typeface="+mj-cs"/>
            </a:endParaRPr>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6330912" cy="551454"/>
          </a:xfrm>
        </p:spPr>
        <p:txBody>
          <a:bodyPr/>
          <a:lstStyle/>
          <a:p>
            <a:r>
              <a:rPr lang="en-GB" dirty="0" smtClean="0">
                <a:latin typeface="Arial" panose="020B0604020202020204" pitchFamily="34" charset="0"/>
                <a:cs typeface="Arial" panose="020B0604020202020204" pitchFamily="34" charset="0"/>
              </a:rPr>
              <a:t>Supporting transitions for </a:t>
            </a:r>
            <a:r>
              <a:rPr lang="en-GB" dirty="0"/>
              <a:t>vulnerable learners returning to school, including children and young people with complex learning needs </a:t>
            </a:r>
            <a:r>
              <a:rPr lang="en-GB" dirty="0" smtClean="0"/>
              <a:t/>
            </a:r>
            <a:br>
              <a:rPr lang="en-GB" dirty="0" smtClean="0"/>
            </a:br>
            <a:r>
              <a:rPr lang="en-GB" sz="1800" dirty="0">
                <a:latin typeface="Arial" panose="020B0604020202020204" pitchFamily="34" charset="0"/>
                <a:cs typeface="Arial" panose="020B0604020202020204" pitchFamily="34" charset="0"/>
              </a:rPr>
              <a:t/>
            </a:r>
            <a:br>
              <a:rPr lang="en-GB" sz="1800"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Educational Psychology Service, </a:t>
            </a: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Orkney Islands Council </a:t>
            </a:r>
            <a:r>
              <a:rPr lang="en-US" dirty="0"/>
              <a:t/>
            </a:r>
            <a:br>
              <a:rPr lang="en-US" dirty="0"/>
            </a:br>
            <a:endParaRPr lang="en-US" dirty="0"/>
          </a:p>
        </p:txBody>
      </p:sp>
      <p:pic>
        <p:nvPicPr>
          <p:cNvPr id="5" name="Picture 4"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srgbClr val="0070C0"/>
                </a:solidFill>
                <a:effectLst/>
                <a:uLnTx/>
                <a:uFillTx/>
                <a:latin typeface="Arial" panose="020B0604020202020204" pitchFamily="34" charset="0"/>
                <a:ea typeface="+mn-ea"/>
                <a:cs typeface="Arial" panose="020B0604020202020204" pitchFamily="34" charset="0"/>
              </a:rPr>
              <a:t>&gt;</a:t>
            </a:r>
            <a:r>
              <a:rPr kumimoji="0" lang="en-GB" sz="1800" b="0" i="0" u="none" strike="noStrike" kern="1200" cap="none" spc="0" normalizeH="0" baseline="0" noProof="0" dirty="0" smtClean="0">
                <a:ln>
                  <a:noFill/>
                </a:ln>
                <a:solidFill>
                  <a:srgbClr val="0070C0"/>
                </a:solidFill>
                <a:effectLst/>
                <a:uLnTx/>
                <a:uFillTx/>
                <a:latin typeface="Arial" panose="020B0604020202020204" pitchFamily="34" charset="0"/>
                <a:ea typeface="+mn-ea"/>
                <a:cs typeface="Arial" panose="020B0604020202020204" pitchFamily="34" charset="0"/>
                <a:hlinkClick r:id="rId4"/>
              </a:rPr>
              <a:t>National overviews of practice</a:t>
            </a:r>
            <a:r>
              <a:rPr kumimoji="0" lang="en-GB" sz="1800" b="0" i="0" u="none" strike="noStrike" kern="1200" cap="none" spc="0" normalizeH="0" baseline="0" noProof="0" dirty="0" smtClean="0">
                <a:ln>
                  <a:noFill/>
                </a:ln>
                <a:solidFill>
                  <a:srgbClr val="0070C0"/>
                </a:solidFill>
                <a:effectLst/>
                <a:uLnTx/>
                <a:uFillTx/>
                <a:latin typeface="Arial" panose="020B0604020202020204" pitchFamily="34" charset="0"/>
                <a:ea typeface="+mn-ea"/>
                <a:cs typeface="Arial" panose="020B0604020202020204" pitchFamily="34" charset="0"/>
              </a:rPr>
              <a:t>&lt;</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52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15CB6-44FA-468A-A770-5ED3F3EFC7B8}"/>
              </a:ext>
            </a:extLst>
          </p:cNvPr>
          <p:cNvSpPr>
            <a:spLocks noGrp="1"/>
          </p:cNvSpPr>
          <p:nvPr>
            <p:ph type="title"/>
          </p:nvPr>
        </p:nvSpPr>
        <p:spPr/>
        <p:txBody>
          <a:bodyPr/>
          <a:lstStyle/>
          <a:p>
            <a:r>
              <a:rPr lang="en-GB" dirty="0">
                <a:latin typeface="Comic Sans MS" panose="030F0702030302020204" pitchFamily="66" charset="0"/>
              </a:rPr>
              <a:t>Orkney 2020 Transition Guidance</a:t>
            </a:r>
            <a:br>
              <a:rPr lang="en-GB" dirty="0">
                <a:latin typeface="Comic Sans MS" panose="030F0702030302020204" pitchFamily="66" charset="0"/>
              </a:rPr>
            </a:br>
            <a:endParaRPr lang="en-GB"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318A216F-7C5E-4D86-BE43-8E8D6671E705}"/>
              </a:ext>
            </a:extLst>
          </p:cNvPr>
          <p:cNvSpPr>
            <a:spLocks noGrp="1"/>
          </p:cNvSpPr>
          <p:nvPr>
            <p:ph idx="1"/>
          </p:nvPr>
        </p:nvSpPr>
        <p:spPr/>
        <p:txBody>
          <a:bodyPr>
            <a:normAutofit fontScale="55000" lnSpcReduction="20000"/>
          </a:bodyPr>
          <a:lstStyle/>
          <a:p>
            <a:r>
              <a:rPr lang="en-GB" dirty="0">
                <a:latin typeface="Comic Sans MS" panose="030F0702030302020204" pitchFamily="66" charset="0"/>
              </a:rPr>
              <a:t>Links with: </a:t>
            </a:r>
          </a:p>
          <a:p>
            <a:pPr lvl="1">
              <a:buFont typeface="Wingdings" panose="05000000000000000000" pitchFamily="2" charset="2"/>
              <a:buChar char="Ø"/>
            </a:pPr>
            <a:r>
              <a:rPr lang="en-GB" b="1" dirty="0">
                <a:latin typeface="Comic Sans MS" panose="030F0702030302020204" pitchFamily="66" charset="0"/>
              </a:rPr>
              <a:t>Legislation</a:t>
            </a:r>
            <a:r>
              <a:rPr lang="en-GB" dirty="0">
                <a:latin typeface="Comic Sans MS" panose="030F0702030302020204" pitchFamily="66" charset="0"/>
              </a:rPr>
              <a:t> </a:t>
            </a:r>
          </a:p>
          <a:p>
            <a:pPr lvl="2">
              <a:buFont typeface="Wingdings" panose="05000000000000000000" pitchFamily="2" charset="2"/>
              <a:buChar char="Ø"/>
            </a:pPr>
            <a:r>
              <a:rPr lang="en-GB" dirty="0"/>
              <a:t>The Additional Support for Learning (Scotland) Act 2004 (as amended 2009)</a:t>
            </a:r>
            <a:r>
              <a:rPr lang="en-GB" dirty="0">
                <a:latin typeface="Comic Sans MS" panose="030F0702030302020204" pitchFamily="66" charset="0"/>
              </a:rPr>
              <a:t>; </a:t>
            </a:r>
          </a:p>
          <a:p>
            <a:pPr lvl="2">
              <a:buFont typeface="Wingdings" panose="05000000000000000000" pitchFamily="2" charset="2"/>
              <a:buChar char="Ø"/>
            </a:pPr>
            <a:r>
              <a:rPr lang="en-GB" dirty="0">
                <a:latin typeface="Comic Sans MS" panose="030F0702030302020204" pitchFamily="66" charset="0"/>
              </a:rPr>
              <a:t>Getting it Right for Every Child as enshrined in the Children and Young People (Scotland) Act (2014)</a:t>
            </a:r>
          </a:p>
          <a:p>
            <a:pPr lvl="1">
              <a:buFont typeface="Wingdings" panose="05000000000000000000" pitchFamily="2" charset="2"/>
              <a:buChar char="Ø"/>
            </a:pPr>
            <a:r>
              <a:rPr lang="en-GB" b="1" dirty="0">
                <a:latin typeface="Comic Sans MS" panose="030F0702030302020204" pitchFamily="66" charset="0"/>
              </a:rPr>
              <a:t>School Improvement and Self-Evaluation </a:t>
            </a:r>
            <a:r>
              <a:rPr lang="en-GB" dirty="0">
                <a:latin typeface="Comic Sans MS" panose="030F0702030302020204" pitchFamily="66" charset="0"/>
              </a:rPr>
              <a:t>(especially HGIOS4 – 2.6 Transitions: Theme 1 ‘Arrangements for Transition’)</a:t>
            </a:r>
          </a:p>
          <a:p>
            <a:pPr lvl="1">
              <a:buFont typeface="Wingdings" panose="05000000000000000000" pitchFamily="2" charset="2"/>
              <a:buChar char="Ø"/>
            </a:pPr>
            <a:r>
              <a:rPr lang="en-GB" dirty="0">
                <a:latin typeface="Comic Sans MS" panose="030F0702030302020204" pitchFamily="66" charset="0"/>
              </a:rPr>
              <a:t>recent </a:t>
            </a:r>
            <a:r>
              <a:rPr lang="en-GB" b="1" dirty="0">
                <a:latin typeface="Comic Sans MS" panose="030F0702030302020204" pitchFamily="66" charset="0"/>
              </a:rPr>
              <a:t>Scottish Government Guidance </a:t>
            </a:r>
            <a:r>
              <a:rPr lang="en-GB" dirty="0">
                <a:latin typeface="Comic Sans MS" panose="030F0702030302020204" pitchFamily="66" charset="0"/>
              </a:rPr>
              <a:t>(which explicitly addresses issues of Wellbeing linked to Transition back into settings from August 2020) </a:t>
            </a:r>
          </a:p>
          <a:p>
            <a:pPr lvl="1">
              <a:buFont typeface="Wingdings" panose="05000000000000000000" pitchFamily="2" charset="2"/>
              <a:buChar char="Ø"/>
            </a:pPr>
            <a:r>
              <a:rPr lang="en-GB" b="1" dirty="0">
                <a:latin typeface="Comic Sans MS" panose="030F0702030302020204" pitchFamily="66" charset="0"/>
              </a:rPr>
              <a:t>Orkney Priorities </a:t>
            </a:r>
            <a:r>
              <a:rPr lang="en-GB" dirty="0">
                <a:latin typeface="Comic Sans MS" panose="030F0702030302020204" pitchFamily="66" charset="0"/>
              </a:rPr>
              <a:t>(especially Relational Approaches and Strengths-Based Practice)</a:t>
            </a:r>
            <a:endParaRPr lang="en-GB" b="1"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Guiding Principles</a:t>
            </a:r>
          </a:p>
          <a:p>
            <a:pPr lvl="1"/>
            <a:r>
              <a:rPr lang="en-GB" dirty="0">
                <a:latin typeface="Comic Sans MS" panose="030F0702030302020204" pitchFamily="66" charset="0"/>
              </a:rPr>
              <a:t>Emotional Literacy</a:t>
            </a:r>
          </a:p>
          <a:p>
            <a:pPr lvl="1"/>
            <a:r>
              <a:rPr lang="en-GB" dirty="0">
                <a:latin typeface="Comic Sans MS" panose="030F0702030302020204" pitchFamily="66" charset="0"/>
              </a:rPr>
              <a:t>Relational Approaches</a:t>
            </a:r>
          </a:p>
          <a:p>
            <a:pPr lvl="1"/>
            <a:r>
              <a:rPr lang="en-GB" dirty="0">
                <a:latin typeface="Comic Sans MS" panose="030F0702030302020204" pitchFamily="66" charset="0"/>
              </a:rPr>
              <a:t>Positive Psychology</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Core Messages</a:t>
            </a:r>
          </a:p>
          <a:p>
            <a:pPr lvl="1"/>
            <a:r>
              <a:rPr lang="en-GB" dirty="0">
                <a:latin typeface="Comic Sans MS" panose="030F0702030302020204" pitchFamily="66" charset="0"/>
              </a:rPr>
              <a:t>Clarity (e.g. communication with children, families, and staff)</a:t>
            </a:r>
          </a:p>
          <a:p>
            <a:pPr lvl="1"/>
            <a:r>
              <a:rPr lang="en-GB" dirty="0">
                <a:latin typeface="Comic Sans MS" panose="030F0702030302020204" pitchFamily="66" charset="0"/>
              </a:rPr>
              <a:t>Predictability (e.g. routines, timetables, visuals)</a:t>
            </a:r>
          </a:p>
          <a:p>
            <a:pPr lvl="1"/>
            <a:r>
              <a:rPr lang="en-GB" dirty="0">
                <a:latin typeface="Comic Sans MS" panose="030F0702030302020204" pitchFamily="66" charset="0"/>
              </a:rPr>
              <a:t>Pace (e.g. tuning-in time; transition as a process)</a:t>
            </a:r>
          </a:p>
          <a:p>
            <a:pPr lvl="1"/>
            <a:r>
              <a:rPr lang="en-GB" dirty="0">
                <a:latin typeface="Comic Sans MS" panose="030F0702030302020204" pitchFamily="66" charset="0"/>
              </a:rPr>
              <a:t>Calm (e.g. low arousal approaches; practising self-regulation) </a:t>
            </a:r>
          </a:p>
          <a:p>
            <a:pPr lvl="1"/>
            <a:r>
              <a:rPr lang="en-GB" dirty="0">
                <a:latin typeface="Comic Sans MS" panose="030F0702030302020204" pitchFamily="66" charset="0"/>
              </a:rPr>
              <a:t>Physical Environment (e.g. sensory factors; clear demarcation of space; signs and labels)</a:t>
            </a:r>
          </a:p>
          <a:p>
            <a:pPr marL="457200" lvl="1"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2389293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5052D-11E3-433C-AB60-1F9B9CC246BA}"/>
              </a:ext>
            </a:extLst>
          </p:cNvPr>
          <p:cNvSpPr>
            <a:spLocks noGrp="1"/>
          </p:cNvSpPr>
          <p:nvPr>
            <p:ph type="title"/>
          </p:nvPr>
        </p:nvSpPr>
        <p:spPr/>
        <p:txBody>
          <a:bodyPr/>
          <a:lstStyle/>
          <a:p>
            <a:pPr algn="ctr"/>
            <a:r>
              <a:rPr lang="en-GB" dirty="0">
                <a:latin typeface="Comic Sans MS" panose="030F0702030302020204" pitchFamily="66" charset="0"/>
              </a:rPr>
              <a:t>Transition is a process…</a:t>
            </a:r>
          </a:p>
        </p:txBody>
      </p:sp>
      <p:sp>
        <p:nvSpPr>
          <p:cNvPr id="3" name="Content Placeholder 2">
            <a:extLst>
              <a:ext uri="{FF2B5EF4-FFF2-40B4-BE49-F238E27FC236}">
                <a16:creationId xmlns:a16="http://schemas.microsoft.com/office/drawing/2014/main" id="{4D3319DC-07B9-40E3-8033-7FEEE0B50819}"/>
              </a:ext>
            </a:extLst>
          </p:cNvPr>
          <p:cNvSpPr>
            <a:spLocks noGrp="1"/>
          </p:cNvSpPr>
          <p:nvPr>
            <p:ph idx="1"/>
          </p:nvPr>
        </p:nvSpPr>
        <p:spPr>
          <a:xfrm>
            <a:off x="646253" y="1690688"/>
            <a:ext cx="10515600" cy="4351338"/>
          </a:xfrm>
        </p:spPr>
        <p:txBody>
          <a:bodyPr/>
          <a:lstStyle/>
          <a:p>
            <a:pPr marL="0" indent="0">
              <a:buNone/>
            </a:pPr>
            <a:r>
              <a:rPr lang="en-GB" dirty="0">
                <a:latin typeface="Comic Sans MS" panose="030F0702030302020204" pitchFamily="66" charset="0"/>
              </a:rPr>
              <a:t>It will take time to re-learn the habits of attending an education setting.</a:t>
            </a:r>
          </a:p>
          <a:p>
            <a:r>
              <a:rPr lang="en-GB" dirty="0">
                <a:latin typeface="Comic Sans MS" panose="030F0702030302020204" pitchFamily="66" charset="0"/>
              </a:rPr>
              <a:t>Be patient</a:t>
            </a:r>
          </a:p>
          <a:p>
            <a:r>
              <a:rPr lang="en-GB" dirty="0">
                <a:latin typeface="Comic Sans MS" panose="030F0702030302020204" pitchFamily="66" charset="0"/>
              </a:rPr>
              <a:t>Interpret behaviours as communications of emotion</a:t>
            </a:r>
          </a:p>
          <a:p>
            <a:r>
              <a:rPr lang="en-GB" dirty="0">
                <a:latin typeface="Comic Sans MS" panose="030F0702030302020204" pitchFamily="66" charset="0"/>
              </a:rPr>
              <a:t>Think… </a:t>
            </a:r>
          </a:p>
          <a:p>
            <a:endParaRPr lang="en-GB" dirty="0">
              <a:latin typeface="Comic Sans MS" panose="030F0702030302020204" pitchFamily="66" charset="0"/>
            </a:endParaRPr>
          </a:p>
        </p:txBody>
      </p:sp>
      <p:sp>
        <p:nvSpPr>
          <p:cNvPr id="4" name="Thought Bubble: Cloud 3">
            <a:extLst>
              <a:ext uri="{FF2B5EF4-FFF2-40B4-BE49-F238E27FC236}">
                <a16:creationId xmlns:a16="http://schemas.microsoft.com/office/drawing/2014/main" id="{68EC86D0-1EFF-447B-903E-BEF83E2F22C9}"/>
              </a:ext>
            </a:extLst>
          </p:cNvPr>
          <p:cNvSpPr/>
          <p:nvPr/>
        </p:nvSpPr>
        <p:spPr>
          <a:xfrm>
            <a:off x="1782501" y="3669175"/>
            <a:ext cx="9126638" cy="1932972"/>
          </a:xfrm>
          <a:prstGeom prst="cloudCallout">
            <a:avLst>
              <a:gd name="adj1" fmla="val -47801"/>
              <a:gd name="adj2" fmla="val 7500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70C0"/>
                </a:solidFill>
                <a:latin typeface="Cavolini" panose="020B0502040204020203" pitchFamily="66" charset="0"/>
                <a:cs typeface="Cavolini" panose="020B0502040204020203" pitchFamily="66" charset="0"/>
              </a:rPr>
              <a:t>Connection before Correction</a:t>
            </a:r>
          </a:p>
        </p:txBody>
      </p:sp>
      <p:sp>
        <p:nvSpPr>
          <p:cNvPr id="5" name="TextBox 4">
            <a:extLst>
              <a:ext uri="{FF2B5EF4-FFF2-40B4-BE49-F238E27FC236}">
                <a16:creationId xmlns:a16="http://schemas.microsoft.com/office/drawing/2014/main" id="{D327F2B5-D150-4562-B666-E1465C2E2B99}"/>
              </a:ext>
            </a:extLst>
          </p:cNvPr>
          <p:cNvSpPr txBox="1"/>
          <p:nvPr/>
        </p:nvSpPr>
        <p:spPr>
          <a:xfrm>
            <a:off x="9612775" y="5232815"/>
            <a:ext cx="1932972" cy="369332"/>
          </a:xfrm>
          <a:prstGeom prst="rect">
            <a:avLst/>
          </a:prstGeom>
          <a:noFill/>
        </p:spPr>
        <p:txBody>
          <a:bodyPr wrap="square" rtlCol="0">
            <a:spAutoFit/>
          </a:bodyPr>
          <a:lstStyle/>
          <a:p>
            <a:r>
              <a:rPr lang="en-GB" dirty="0">
                <a:latin typeface="Comic Sans MS" panose="030F0702030302020204" pitchFamily="66" charset="0"/>
              </a:rPr>
              <a:t>(Dan Hughes)</a:t>
            </a:r>
          </a:p>
        </p:txBody>
      </p:sp>
    </p:spTree>
    <p:extLst>
      <p:ext uri="{BB962C8B-B14F-4D97-AF65-F5344CB8AC3E}">
        <p14:creationId xmlns:p14="http://schemas.microsoft.com/office/powerpoint/2010/main" val="3716089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49971-85B4-454E-85DC-75D84948E4A4}"/>
              </a:ext>
            </a:extLst>
          </p:cNvPr>
          <p:cNvSpPr>
            <a:spLocks noGrp="1"/>
          </p:cNvSpPr>
          <p:nvPr>
            <p:ph type="title"/>
          </p:nvPr>
        </p:nvSpPr>
        <p:spPr/>
        <p:txBody>
          <a:bodyPr>
            <a:normAutofit/>
          </a:bodyPr>
          <a:lstStyle/>
          <a:p>
            <a:pPr algn="ctr"/>
            <a:r>
              <a:rPr lang="en-GB" dirty="0">
                <a:latin typeface="Comic Sans MS" panose="030F0702030302020204" pitchFamily="66" charset="0"/>
              </a:rPr>
              <a:t>Transition for </a:t>
            </a:r>
            <a:br>
              <a:rPr lang="en-GB" dirty="0">
                <a:latin typeface="Comic Sans MS" panose="030F0702030302020204" pitchFamily="66" charset="0"/>
              </a:rPr>
            </a:br>
            <a:r>
              <a:rPr lang="en-GB" dirty="0">
                <a:latin typeface="Comic Sans MS" panose="030F0702030302020204" pitchFamily="66" charset="0"/>
              </a:rPr>
              <a:t>Children and Young People with Autism</a:t>
            </a:r>
          </a:p>
        </p:txBody>
      </p:sp>
      <p:sp>
        <p:nvSpPr>
          <p:cNvPr id="3" name="Content Placeholder 2">
            <a:extLst>
              <a:ext uri="{FF2B5EF4-FFF2-40B4-BE49-F238E27FC236}">
                <a16:creationId xmlns:a16="http://schemas.microsoft.com/office/drawing/2014/main" id="{75846A0A-4EF8-44AB-A851-BBA1522588D5}"/>
              </a:ext>
            </a:extLst>
          </p:cNvPr>
          <p:cNvSpPr>
            <a:spLocks noGrp="1"/>
          </p:cNvSpPr>
          <p:nvPr>
            <p:ph idx="1"/>
          </p:nvPr>
        </p:nvSpPr>
        <p:spPr>
          <a:xfrm>
            <a:off x="196770" y="1825625"/>
            <a:ext cx="11655706" cy="4351338"/>
          </a:xfrm>
        </p:spPr>
        <p:txBody>
          <a:bodyPr>
            <a:normAutofit/>
          </a:bodyPr>
          <a:lstStyle/>
          <a:p>
            <a:pPr marL="0" indent="0">
              <a:buNone/>
            </a:pPr>
            <a:r>
              <a:rPr lang="en-GB" dirty="0">
                <a:latin typeface="Comic Sans MS" panose="030F0702030302020204" pitchFamily="66" charset="0"/>
              </a:rPr>
              <a:t>This section will help us to engage with </a:t>
            </a:r>
            <a:r>
              <a:rPr lang="en-GB" b="1" dirty="0">
                <a:latin typeface="Comic Sans MS" panose="030F0702030302020204" pitchFamily="66" charset="0"/>
              </a:rPr>
              <a:t>recent Scottish Government expectations</a:t>
            </a:r>
            <a:r>
              <a:rPr lang="en-GB" dirty="0">
                <a:latin typeface="Comic Sans MS" panose="030F0702030302020204" pitchFamily="66" charset="0"/>
              </a:rPr>
              <a:t> (in partnership with NAIT [Scottish Government’s National Autism Implementation Team] and the NAS [National Autistic Society]).</a:t>
            </a:r>
          </a:p>
          <a:p>
            <a:pPr marL="0" indent="0">
              <a:buNone/>
            </a:pPr>
            <a:r>
              <a:rPr lang="en-GB" dirty="0">
                <a:latin typeface="Comic Sans MS" panose="030F0702030302020204" pitchFamily="66" charset="0"/>
              </a:rPr>
              <a:t>Especially, a </a:t>
            </a:r>
            <a:r>
              <a:rPr lang="en-GB" b="1" dirty="0">
                <a:latin typeface="Comic Sans MS" panose="030F0702030302020204" pitchFamily="66" charset="0"/>
              </a:rPr>
              <a:t>call for personalized planning for transition back to education settings focused on ASD-related needs.</a:t>
            </a:r>
          </a:p>
          <a:p>
            <a:pPr marL="457200" lvl="1" indent="0">
              <a:buNone/>
            </a:pPr>
            <a:endParaRPr lang="en-GB" dirty="0">
              <a:latin typeface="Comic Sans MS" panose="030F0702030302020204" pitchFamily="66" charset="0"/>
            </a:endParaRPr>
          </a:p>
          <a:p>
            <a:pPr marL="457200" lvl="1" indent="0">
              <a:buNone/>
            </a:pPr>
            <a:r>
              <a:rPr lang="en-GB" dirty="0">
                <a:latin typeface="Comic Sans MS" panose="030F0702030302020204" pitchFamily="66" charset="0"/>
              </a:rPr>
              <a:t>More resources at: </a:t>
            </a:r>
            <a:r>
              <a:rPr lang="en-GB" u="sng" dirty="0">
                <a:hlinkClick r:id="rId2">
                  <a:extLst>
                    <a:ext uri="{A12FA001-AC4F-418D-AE19-62706E023703}">
                      <ahyp:hlinkClr xmlns="" xmlns:ahyp="http://schemas.microsoft.com/office/drawing/2018/hyperlinkcolor" val="tx"/>
                    </a:ext>
                  </a:extLst>
                </a:hlinkClick>
              </a:rPr>
              <a:t>https://www.thirdspace.scot/nait/covid-19-return-to-school/</a:t>
            </a:r>
            <a:endParaRPr lang="en-GB" dirty="0">
              <a:latin typeface="Comic Sans MS" panose="030F0702030302020204" pitchFamily="66" charset="0"/>
            </a:endParaRPr>
          </a:p>
        </p:txBody>
      </p:sp>
    </p:spTree>
    <p:extLst>
      <p:ext uri="{BB962C8B-B14F-4D97-AF65-F5344CB8AC3E}">
        <p14:creationId xmlns:p14="http://schemas.microsoft.com/office/powerpoint/2010/main" val="2617503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70FC5-B3F7-46A4-B6FC-0B69E610A926}"/>
              </a:ext>
            </a:extLst>
          </p:cNvPr>
          <p:cNvSpPr>
            <a:spLocks noGrp="1"/>
          </p:cNvSpPr>
          <p:nvPr>
            <p:ph type="title"/>
          </p:nvPr>
        </p:nvSpPr>
        <p:spPr/>
        <p:txBody>
          <a:bodyPr>
            <a:normAutofit fontScale="90000"/>
          </a:bodyPr>
          <a:lstStyle/>
          <a:p>
            <a:pPr algn="ctr"/>
            <a:r>
              <a:rPr lang="en-GB" dirty="0">
                <a:latin typeface="Comic Sans MS" panose="030F0702030302020204" pitchFamily="66" charset="0"/>
              </a:rPr>
              <a:t>Transition for </a:t>
            </a:r>
            <a:br>
              <a:rPr lang="en-GB" dirty="0">
                <a:latin typeface="Comic Sans MS" panose="030F0702030302020204" pitchFamily="66" charset="0"/>
              </a:rPr>
            </a:br>
            <a:r>
              <a:rPr lang="en-GB" dirty="0">
                <a:latin typeface="Comic Sans MS" panose="030F0702030302020204" pitchFamily="66" charset="0"/>
              </a:rPr>
              <a:t>Children and Young People </a:t>
            </a:r>
            <a:br>
              <a:rPr lang="en-GB" dirty="0">
                <a:latin typeface="Comic Sans MS" panose="030F0702030302020204" pitchFamily="66" charset="0"/>
              </a:rPr>
            </a:br>
            <a:r>
              <a:rPr lang="en-GB" dirty="0">
                <a:latin typeface="Comic Sans MS" panose="030F0702030302020204" pitchFamily="66" charset="0"/>
              </a:rPr>
              <a:t>with other specific conditions</a:t>
            </a:r>
          </a:p>
        </p:txBody>
      </p:sp>
      <p:sp>
        <p:nvSpPr>
          <p:cNvPr id="3" name="Content Placeholder 2">
            <a:extLst>
              <a:ext uri="{FF2B5EF4-FFF2-40B4-BE49-F238E27FC236}">
                <a16:creationId xmlns:a16="http://schemas.microsoft.com/office/drawing/2014/main" id="{E153F203-4544-4A56-A863-3CA4E3282504}"/>
              </a:ext>
            </a:extLst>
          </p:cNvPr>
          <p:cNvSpPr>
            <a:spLocks noGrp="1"/>
          </p:cNvSpPr>
          <p:nvPr>
            <p:ph idx="1"/>
          </p:nvPr>
        </p:nvSpPr>
        <p:spPr>
          <a:xfrm>
            <a:off x="838200" y="2141537"/>
            <a:ext cx="10515600" cy="4351338"/>
          </a:xfrm>
        </p:spPr>
        <p:txBody>
          <a:bodyPr>
            <a:normAutofit fontScale="85000" lnSpcReduction="20000"/>
          </a:bodyPr>
          <a:lstStyle/>
          <a:p>
            <a:r>
              <a:rPr lang="en-GB" dirty="0">
                <a:latin typeface="Comic Sans MS" panose="030F0702030302020204" pitchFamily="66" charset="0"/>
              </a:rPr>
              <a:t>Disability and/or complex ASN</a:t>
            </a:r>
          </a:p>
          <a:p>
            <a:r>
              <a:rPr lang="en-GB" dirty="0">
                <a:latin typeface="Comic Sans MS" panose="030F0702030302020204" pitchFamily="66" charset="0"/>
              </a:rPr>
              <a:t>Visual Impairment</a:t>
            </a:r>
          </a:p>
          <a:p>
            <a:r>
              <a:rPr lang="en-GB" dirty="0">
                <a:latin typeface="Comic Sans MS" panose="030F0702030302020204" pitchFamily="66" charset="0"/>
              </a:rPr>
              <a:t>Deaf/Hearing-Impaired Pupils</a:t>
            </a:r>
          </a:p>
          <a:p>
            <a:r>
              <a:rPr lang="en-GB" dirty="0">
                <a:latin typeface="Comic Sans MS" panose="030F0702030302020204" pitchFamily="66" charset="0"/>
              </a:rPr>
              <a:t>Pupils with Mental Health Issues</a:t>
            </a:r>
          </a:p>
          <a:p>
            <a:r>
              <a:rPr lang="en-GB" dirty="0">
                <a:latin typeface="Comic Sans MS" panose="030F0702030302020204" pitchFamily="66" charset="0"/>
              </a:rPr>
              <a:t>Looked After (Care Experienced) Children and Young People</a:t>
            </a:r>
          </a:p>
          <a:p>
            <a:r>
              <a:rPr lang="en-GB" dirty="0">
                <a:latin typeface="Comic Sans MS" panose="030F0702030302020204" pitchFamily="66" charset="0"/>
              </a:rPr>
              <a:t>Young Carers</a:t>
            </a:r>
          </a:p>
          <a:p>
            <a:r>
              <a:rPr lang="en-GB" dirty="0">
                <a:latin typeface="Comic Sans MS" panose="030F0702030302020204" pitchFamily="66" charset="0"/>
              </a:rPr>
              <a:t>Pupils affected by Bereavement</a:t>
            </a:r>
          </a:p>
          <a:p>
            <a:r>
              <a:rPr lang="en-GB" dirty="0">
                <a:latin typeface="Comic Sans MS" panose="030F0702030302020204" pitchFamily="66" charset="0"/>
              </a:rPr>
              <a:t>Pupils with Assistive Technology Needs.</a:t>
            </a:r>
          </a:p>
          <a:p>
            <a:endParaRPr lang="en-GB" dirty="0">
              <a:latin typeface="Comic Sans MS" panose="030F0702030302020204" pitchFamily="66" charset="0"/>
            </a:endParaRPr>
          </a:p>
          <a:p>
            <a:r>
              <a:rPr lang="en-GB" dirty="0">
                <a:latin typeface="Comic Sans MS" panose="030F0702030302020204" pitchFamily="66" charset="0"/>
              </a:rPr>
              <a:t>View and plan for the broad range of Neurodevelopmental Conditions (whether diagnosed or undiagnosed) in the same way as diagnosed Autism.</a:t>
            </a:r>
          </a:p>
        </p:txBody>
      </p:sp>
    </p:spTree>
    <p:extLst>
      <p:ext uri="{BB962C8B-B14F-4D97-AF65-F5344CB8AC3E}">
        <p14:creationId xmlns:p14="http://schemas.microsoft.com/office/powerpoint/2010/main" val="1661871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28E2C-689E-4FE6-BEBD-3E1402E50DFE}"/>
              </a:ext>
            </a:extLst>
          </p:cNvPr>
          <p:cNvSpPr>
            <a:spLocks noGrp="1"/>
          </p:cNvSpPr>
          <p:nvPr>
            <p:ph type="title"/>
          </p:nvPr>
        </p:nvSpPr>
        <p:spPr/>
        <p:txBody>
          <a:bodyPr/>
          <a:lstStyle/>
          <a:p>
            <a:pPr algn="ctr"/>
            <a:r>
              <a:rPr lang="en-GB" dirty="0">
                <a:latin typeface="Comic Sans MS" panose="030F0702030302020204" pitchFamily="66" charset="0"/>
              </a:rPr>
              <a:t>Orkney 2020 Transition Guidance</a:t>
            </a:r>
            <a:br>
              <a:rPr lang="en-GB" dirty="0">
                <a:latin typeface="Comic Sans MS" panose="030F0702030302020204" pitchFamily="66" charset="0"/>
              </a:rPr>
            </a:br>
            <a:r>
              <a:rPr lang="en-GB" dirty="0">
                <a:latin typeface="Comic Sans MS" panose="030F0702030302020204" pitchFamily="66" charset="0"/>
              </a:rPr>
              <a:t>Appendices and Supplements</a:t>
            </a:r>
          </a:p>
        </p:txBody>
      </p:sp>
      <p:sp>
        <p:nvSpPr>
          <p:cNvPr id="3" name="Content Placeholder 2">
            <a:extLst>
              <a:ext uri="{FF2B5EF4-FFF2-40B4-BE49-F238E27FC236}">
                <a16:creationId xmlns:a16="http://schemas.microsoft.com/office/drawing/2014/main" id="{B1B9B618-48A7-4F1B-A4B5-DC694D381D1F}"/>
              </a:ext>
            </a:extLst>
          </p:cNvPr>
          <p:cNvSpPr>
            <a:spLocks noGrp="1"/>
          </p:cNvSpPr>
          <p:nvPr>
            <p:ph idx="1"/>
          </p:nvPr>
        </p:nvSpPr>
        <p:spPr/>
        <p:txBody>
          <a:bodyPr/>
          <a:lstStyle/>
          <a:p>
            <a:endParaRPr lang="en-GB" dirty="0">
              <a:latin typeface="Comic Sans MS" panose="030F0702030302020204" pitchFamily="66" charset="0"/>
            </a:endParaRPr>
          </a:p>
        </p:txBody>
      </p:sp>
    </p:spTree>
    <p:extLst>
      <p:ext uri="{BB962C8B-B14F-4D97-AF65-F5344CB8AC3E}">
        <p14:creationId xmlns:p14="http://schemas.microsoft.com/office/powerpoint/2010/main" val="4034304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4301B-E456-43E5-99A1-292803F8D619}"/>
              </a:ext>
            </a:extLst>
          </p:cNvPr>
          <p:cNvSpPr>
            <a:spLocks noGrp="1"/>
          </p:cNvSpPr>
          <p:nvPr>
            <p:ph type="title"/>
          </p:nvPr>
        </p:nvSpPr>
        <p:spPr>
          <a:xfrm>
            <a:off x="838200" y="365125"/>
            <a:ext cx="9849374" cy="951209"/>
          </a:xfrm>
        </p:spPr>
        <p:txBody>
          <a:bodyPr>
            <a:normAutofit fontScale="90000"/>
          </a:bodyPr>
          <a:lstStyle/>
          <a:p>
            <a:pPr algn="ctr"/>
            <a:r>
              <a:rPr lang="en-GB" dirty="0">
                <a:latin typeface="Comic Sans MS" panose="030F0702030302020204" pitchFamily="66" charset="0"/>
              </a:rPr>
              <a:t>Continuing Focus on our own Wellbeing</a:t>
            </a:r>
          </a:p>
        </p:txBody>
      </p:sp>
      <p:sp>
        <p:nvSpPr>
          <p:cNvPr id="3" name="Content Placeholder 2">
            <a:extLst>
              <a:ext uri="{FF2B5EF4-FFF2-40B4-BE49-F238E27FC236}">
                <a16:creationId xmlns:a16="http://schemas.microsoft.com/office/drawing/2014/main" id="{B4452685-BB21-4355-A8C9-9AF844F946DD}"/>
              </a:ext>
            </a:extLst>
          </p:cNvPr>
          <p:cNvSpPr>
            <a:spLocks noGrp="1"/>
          </p:cNvSpPr>
          <p:nvPr>
            <p:ph idx="1"/>
          </p:nvPr>
        </p:nvSpPr>
        <p:spPr>
          <a:xfrm>
            <a:off x="838200" y="1205803"/>
            <a:ext cx="10515600" cy="4750097"/>
          </a:xfrm>
        </p:spPr>
        <p:txBody>
          <a:bodyPr/>
          <a:lstStyle/>
          <a:p>
            <a:pPr marL="0" indent="0">
              <a:buNone/>
            </a:pPr>
            <a:r>
              <a:rPr lang="en-GB" dirty="0">
                <a:latin typeface="Comic Sans MS" panose="030F0702030302020204" pitchFamily="66" charset="0"/>
              </a:rPr>
              <a:t>Highland Council Educational Psychology Training </a:t>
            </a:r>
            <a:r>
              <a:rPr lang="en-GB" dirty="0" err="1">
                <a:latin typeface="Comic Sans MS" panose="030F0702030302020204" pitchFamily="66" charset="0"/>
              </a:rPr>
              <a:t>Powerpoints</a:t>
            </a:r>
            <a:endParaRPr lang="en-GB" dirty="0">
              <a:latin typeface="Comic Sans MS" panose="030F0702030302020204" pitchFamily="66" charset="0"/>
            </a:endParaRPr>
          </a:p>
          <a:p>
            <a:pPr marL="0" indent="0">
              <a:buNone/>
            </a:pPr>
            <a:r>
              <a:rPr lang="en-GB" dirty="0">
                <a:latin typeface="Comic Sans MS" panose="030F0702030302020204" pitchFamily="66" charset="0"/>
              </a:rPr>
              <a:t>- Available at: </a:t>
            </a:r>
            <a:r>
              <a:rPr lang="en-GB" sz="1200" dirty="0">
                <a:latin typeface="Comic Sans MS" panose="030F0702030302020204" pitchFamily="66" charset="0"/>
                <a:hlinkClick r:id="rId3"/>
              </a:rPr>
              <a:t>https://highlandcouncilpsychologicalservice.wordpress.com/covid-19-information-and-resources/</a:t>
            </a:r>
            <a:endParaRPr lang="en-GB" sz="1200"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4" name="Picture 3">
            <a:extLst>
              <a:ext uri="{FF2B5EF4-FFF2-40B4-BE49-F238E27FC236}">
                <a16:creationId xmlns:a16="http://schemas.microsoft.com/office/drawing/2014/main" id="{0416D123-D6D4-44F9-BCF9-5739CF497B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1499" y="2255759"/>
            <a:ext cx="11569002" cy="4451515"/>
          </a:xfrm>
          <a:prstGeom prst="rect">
            <a:avLst/>
          </a:prstGeom>
          <a:ln>
            <a:solidFill>
              <a:schemeClr val="tx1"/>
            </a:solidFill>
          </a:ln>
        </p:spPr>
      </p:pic>
      <p:pic>
        <p:nvPicPr>
          <p:cNvPr id="6" name="Content Placeholder 3">
            <a:extLst>
              <a:ext uri="{FF2B5EF4-FFF2-40B4-BE49-F238E27FC236}">
                <a16:creationId xmlns:a16="http://schemas.microsoft.com/office/drawing/2014/main" id="{281BC50D-1CBA-455F-B22B-F804E17A366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2"/>
          <a:stretch/>
        </p:blipFill>
        <p:spPr>
          <a:xfrm>
            <a:off x="7331978" y="3157695"/>
            <a:ext cx="3917659" cy="3557192"/>
          </a:xfrm>
          <a:prstGeom prst="rect">
            <a:avLst/>
          </a:prstGeom>
          <a:effectLst/>
        </p:spPr>
      </p:pic>
    </p:spTree>
    <p:extLst>
      <p:ext uri="{BB962C8B-B14F-4D97-AF65-F5344CB8AC3E}">
        <p14:creationId xmlns:p14="http://schemas.microsoft.com/office/powerpoint/2010/main" val="1097881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2A70C-C324-4E94-86CC-F9F0240B29B9}"/>
              </a:ext>
            </a:extLst>
          </p:cNvPr>
          <p:cNvSpPr>
            <a:spLocks noGrp="1"/>
          </p:cNvSpPr>
          <p:nvPr>
            <p:ph type="title"/>
          </p:nvPr>
        </p:nvSpPr>
        <p:spPr/>
        <p:txBody>
          <a:bodyPr/>
          <a:lstStyle/>
          <a:p>
            <a:pPr algn="ctr"/>
            <a:r>
              <a:rPr lang="en-GB" dirty="0">
                <a:latin typeface="Comic Sans MS" panose="030F0702030302020204" pitchFamily="66" charset="0"/>
              </a:rPr>
              <a:t>Discussion</a:t>
            </a:r>
            <a:br>
              <a:rPr lang="en-GB" dirty="0">
                <a:latin typeface="Comic Sans MS" panose="030F0702030302020204" pitchFamily="66" charset="0"/>
              </a:rPr>
            </a:br>
            <a:r>
              <a:rPr lang="en-GB" sz="3200" dirty="0">
                <a:latin typeface="Comic Sans MS" panose="030F0702030302020204" pitchFamily="66" charset="0"/>
              </a:rPr>
              <a:t>(to be continued…)</a:t>
            </a:r>
          </a:p>
        </p:txBody>
      </p:sp>
      <p:sp>
        <p:nvSpPr>
          <p:cNvPr id="3" name="Content Placeholder 2">
            <a:extLst>
              <a:ext uri="{FF2B5EF4-FFF2-40B4-BE49-F238E27FC236}">
                <a16:creationId xmlns:a16="http://schemas.microsoft.com/office/drawing/2014/main" id="{F56ED3C8-D833-4571-A486-4A2FAF9349C9}"/>
              </a:ext>
            </a:extLst>
          </p:cNvPr>
          <p:cNvSpPr>
            <a:spLocks noGrp="1"/>
          </p:cNvSpPr>
          <p:nvPr>
            <p:ph idx="1"/>
          </p:nvPr>
        </p:nvSpPr>
        <p:spPr/>
        <p:txBody>
          <a:bodyPr/>
          <a:lstStyle/>
          <a:p>
            <a:pPr marL="0" indent="0">
              <a:buNone/>
            </a:pPr>
            <a:r>
              <a:rPr lang="en-GB" dirty="0">
                <a:latin typeface="Comic Sans MS" panose="030F0702030302020204" pitchFamily="66" charset="0"/>
              </a:rPr>
              <a:t>Some suggested topics:</a:t>
            </a:r>
          </a:p>
          <a:p>
            <a:r>
              <a:rPr lang="en-GB" dirty="0">
                <a:latin typeface="Comic Sans MS" panose="030F0702030302020204" pitchFamily="66" charset="0"/>
              </a:rPr>
              <a:t>How can we gauge need for additional transition support in these early days?</a:t>
            </a:r>
          </a:p>
          <a:p>
            <a:r>
              <a:rPr lang="en-GB" dirty="0">
                <a:latin typeface="Comic Sans MS" panose="030F0702030302020204" pitchFamily="66" charset="0"/>
              </a:rPr>
              <a:t>Are there children we already know of with specific conditions/needs?</a:t>
            </a:r>
          </a:p>
          <a:p>
            <a:r>
              <a:rPr lang="en-GB" dirty="0">
                <a:latin typeface="Comic Sans MS" panose="030F0702030302020204" pitchFamily="66" charset="0"/>
              </a:rPr>
              <a:t>How can we record our focused planning for specific pupils?</a:t>
            </a:r>
          </a:p>
          <a:p>
            <a:r>
              <a:rPr lang="en-GB" dirty="0">
                <a:latin typeface="Comic Sans MS" panose="030F0702030302020204" pitchFamily="66" charset="0"/>
              </a:rPr>
              <a:t>What should we do, now and ongoing, to communicate effectively and reduce uncertainty for children and young people, families, and staff?</a:t>
            </a:r>
          </a:p>
          <a:p>
            <a:endParaRPr lang="en-GB" dirty="0">
              <a:latin typeface="Comic Sans MS" panose="030F0702030302020204" pitchFamily="66" charset="0"/>
            </a:endParaRPr>
          </a:p>
        </p:txBody>
      </p:sp>
    </p:spTree>
    <p:extLst>
      <p:ext uri="{BB962C8B-B14F-4D97-AF65-F5344CB8AC3E}">
        <p14:creationId xmlns:p14="http://schemas.microsoft.com/office/powerpoint/2010/main" val="43606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843034"/>
            <a:ext cx="11225470" cy="422183"/>
          </a:xfrm>
        </p:spPr>
        <p:txBody>
          <a:bodyPr/>
          <a:lstStyle/>
          <a:p>
            <a:r>
              <a:rPr lang="en-GB" sz="1600" dirty="0">
                <a:latin typeface="Arial" panose="020B0604020202020204" pitchFamily="34" charset="0"/>
                <a:cs typeface="Arial" panose="020B0604020202020204" pitchFamily="34" charset="0"/>
              </a:rPr>
              <a:t>As a direct result of partnership working across The Northern Alliance, Orkney’s Educational Psychology Service has created guidance and delivered professional learning to support transitions for vulnerable learners returning to school, including children and young people with complex learning needs (</a:t>
            </a:r>
            <a:r>
              <a:rPr lang="en-GB" sz="1600" dirty="0" err="1">
                <a:latin typeface="Arial" panose="020B0604020202020204" pitchFamily="34" charset="0"/>
                <a:cs typeface="Arial" panose="020B0604020202020204" pitchFamily="34" charset="0"/>
              </a:rPr>
              <a:t>CYPCLN</a:t>
            </a:r>
            <a:r>
              <a:rPr lang="en-GB" sz="1600" dirty="0">
                <a:latin typeface="Arial" panose="020B0604020202020204" pitchFamily="34" charset="0"/>
                <a:cs typeface="Arial" panose="020B0604020202020204" pitchFamily="34" charset="0"/>
              </a:rPr>
              <a:t>). The view is that transition is not a single event and can be a protracted, flexible process to take account of needs. The delivery of professional learning in relation to the transition guidance has built capacity of staff working with </a:t>
            </a:r>
            <a:r>
              <a:rPr lang="en-GB" sz="1600" dirty="0" err="1">
                <a:latin typeface="Arial" panose="020B0604020202020204" pitchFamily="34" charset="0"/>
                <a:cs typeface="Arial" panose="020B0604020202020204" pitchFamily="34" charset="0"/>
              </a:rPr>
              <a:t>CYPCLN</a:t>
            </a:r>
            <a:r>
              <a:rPr lang="en-GB" sz="1600" dirty="0">
                <a:latin typeface="Arial" panose="020B0604020202020204" pitchFamily="34" charset="0"/>
                <a:cs typeface="Arial" panose="020B0604020202020204" pitchFamily="34" charset="0"/>
              </a:rPr>
              <a:t>. They have adopted a range of approaches and resources to ensure successful transitions, engagement and learning opportunities during the remote learning period. School staff supporting </a:t>
            </a:r>
            <a:r>
              <a:rPr lang="en-GB" sz="1600" dirty="0" err="1">
                <a:latin typeface="Arial" panose="020B0604020202020204" pitchFamily="34" charset="0"/>
                <a:cs typeface="Arial" panose="020B0604020202020204" pitchFamily="34" charset="0"/>
              </a:rPr>
              <a:t>CYPCLN</a:t>
            </a:r>
            <a:r>
              <a:rPr lang="en-GB" sz="1600" dirty="0">
                <a:latin typeface="Arial" panose="020B0604020202020204" pitchFamily="34" charset="0"/>
                <a:cs typeface="Arial" panose="020B0604020202020204" pitchFamily="34" charset="0"/>
              </a:rPr>
              <a:t> report the transition guidance from the authority is particularly helpful. Furthermore, it has influenced school approaches to designing learning opportunities, developing individualised packages of support and in how they approach staffing allocations to meet needs.</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School and central staff are learning from what has gone well for </a:t>
            </a:r>
            <a:r>
              <a:rPr lang="en-GB" sz="1600" dirty="0" err="1">
                <a:latin typeface="Arial" panose="020B0604020202020204" pitchFamily="34" charset="0"/>
                <a:cs typeface="Arial" panose="020B0604020202020204" pitchFamily="34" charset="0"/>
              </a:rPr>
              <a:t>CYPCLN</a:t>
            </a:r>
            <a:r>
              <a:rPr lang="en-GB" sz="1600" dirty="0">
                <a:latin typeface="Arial" panose="020B0604020202020204" pitchFamily="34" charset="0"/>
                <a:cs typeface="Arial" panose="020B0604020202020204" pitchFamily="34" charset="0"/>
              </a:rPr>
              <a:t> when they have been learning at home to inform what will happen when they return to school. All of this is centred on wellbeing of children and young people and the formation of positive relationships with parents. School-based staff stress the importance of involving parents and finding out what is going to work for them when learning at home. Staff with specialities, for example in autism or communication, work with families using videoconferencing to reinforce school programmes and help with self-care. When planning significant transitions, for example moving from primary to secondary, additional planning is in place to respond to the current context. Transition videos are in use for some </a:t>
            </a:r>
            <a:r>
              <a:rPr lang="en-GB" sz="1600" dirty="0" err="1">
                <a:latin typeface="Arial" panose="020B0604020202020204" pitchFamily="34" charset="0"/>
                <a:cs typeface="Arial" panose="020B0604020202020204" pitchFamily="34" charset="0"/>
              </a:rPr>
              <a:t>CYPCLN</a:t>
            </a:r>
            <a:r>
              <a:rPr lang="en-GB" sz="1600" dirty="0">
                <a:latin typeface="Arial" panose="020B0604020202020204" pitchFamily="34" charset="0"/>
                <a:cs typeface="Arial" panose="020B0604020202020204" pitchFamily="34" charset="0"/>
              </a:rPr>
              <a:t> to orient them for the point when they start to physically come into the school. This has reduced anxiety of young people moving from one stage of education to another and increased their engagement during the transition period. </a:t>
            </a:r>
            <a:br>
              <a:rPr lang="en-GB" sz="1600" dirty="0">
                <a:latin typeface="Arial" panose="020B0604020202020204" pitchFamily="34" charset="0"/>
                <a:cs typeface="Arial" panose="020B0604020202020204" pitchFamily="34" charset="0"/>
              </a:rPr>
            </a:br>
            <a:endParaRPr lang="en-GB" sz="1600" dirty="0">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0EC0D5D1-4B72-A047-B5E5-3172327E2C52}"/>
              </a:ext>
            </a:extLst>
          </p:cNvPr>
          <p:cNvSpPr txBox="1">
            <a:spLocks/>
          </p:cNvSpPr>
          <p:nvPr/>
        </p:nvSpPr>
        <p:spPr>
          <a:xfrm>
            <a:off x="578603" y="1178016"/>
            <a:ext cx="10198254" cy="442965"/>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r>
              <a:rPr lang="en-GB" dirty="0" smtClean="0">
                <a:solidFill>
                  <a:srgbClr val="002060"/>
                </a:solidFill>
                <a:latin typeface="Arial" panose="020B0604020202020204" pitchFamily="34" charset="0"/>
                <a:cs typeface="Arial" panose="020B0604020202020204" pitchFamily="34" charset="0"/>
              </a:rPr>
              <a:t>Orkney Islands Council </a:t>
            </a:r>
            <a:endParaRPr lang="en-US" dirty="0"/>
          </a:p>
        </p:txBody>
      </p:sp>
      <p:sp>
        <p:nvSpPr>
          <p:cNvPr id="4" name="TextBox 3"/>
          <p:cNvSpPr txBox="1"/>
          <p:nvPr/>
        </p:nvSpPr>
        <p:spPr>
          <a:xfrm>
            <a:off x="7523734" y="5836017"/>
            <a:ext cx="4280339" cy="523220"/>
          </a:xfrm>
          <a:prstGeom prst="rect">
            <a:avLst/>
          </a:prstGeom>
          <a:noFill/>
          <a:ln>
            <a:solidFill>
              <a:srgbClr val="002060"/>
            </a:solidFill>
          </a:ln>
        </p:spPr>
        <p:txBody>
          <a:bodyPr wrap="square" rtlCol="0">
            <a:spAutoFit/>
          </a:bodyPr>
          <a:lstStyle/>
          <a:p>
            <a:pPr algn="just"/>
            <a:r>
              <a:rPr lang="en-GB" sz="1400" dirty="0" smtClean="0">
                <a:latin typeface="Arial" panose="020B0604020202020204" pitchFamily="34" charset="0"/>
                <a:cs typeface="Arial" panose="020B0604020202020204" pitchFamily="34" charset="0"/>
              </a:rPr>
              <a:t>The following information has been shared by the local authority to illustrate some of this work.</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2218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E469B-5B96-4455-B5D1-5E5CCC1BD70A}"/>
              </a:ext>
            </a:extLst>
          </p:cNvPr>
          <p:cNvSpPr>
            <a:spLocks noGrp="1"/>
          </p:cNvSpPr>
          <p:nvPr>
            <p:ph type="ctrTitle"/>
          </p:nvPr>
        </p:nvSpPr>
        <p:spPr>
          <a:xfrm>
            <a:off x="1143699" y="1041400"/>
            <a:ext cx="9904602" cy="2387600"/>
          </a:xfrm>
        </p:spPr>
        <p:txBody>
          <a:bodyPr>
            <a:normAutofit fontScale="90000"/>
          </a:bodyPr>
          <a:lstStyle/>
          <a:p>
            <a:r>
              <a:rPr lang="en-GB" sz="3600" dirty="0">
                <a:latin typeface="Comic Sans MS" panose="030F0702030302020204" pitchFamily="66" charset="0"/>
              </a:rPr>
              <a:t>Transition back to school and ELC settings</a:t>
            </a:r>
            <a:br>
              <a:rPr lang="en-GB" sz="3600" dirty="0">
                <a:latin typeface="Comic Sans MS" panose="030F0702030302020204" pitchFamily="66" charset="0"/>
              </a:rPr>
            </a:br>
            <a:r>
              <a:rPr lang="en-GB" sz="3600" dirty="0">
                <a:latin typeface="Comic Sans MS" panose="030F0702030302020204" pitchFamily="66" charset="0"/>
              </a:rPr>
              <a:t>for</a:t>
            </a:r>
            <a:br>
              <a:rPr lang="en-GB" sz="3600" dirty="0">
                <a:latin typeface="Comic Sans MS" panose="030F0702030302020204" pitchFamily="66" charset="0"/>
              </a:rPr>
            </a:br>
            <a:r>
              <a:rPr lang="en-GB" sz="3600" dirty="0">
                <a:latin typeface="Comic Sans MS" panose="030F0702030302020204" pitchFamily="66" charset="0"/>
              </a:rPr>
              <a:t>Orkney’s Vulnerable Children and Young People</a:t>
            </a:r>
            <a:br>
              <a:rPr lang="en-GB" sz="3600" dirty="0">
                <a:latin typeface="Comic Sans MS" panose="030F0702030302020204" pitchFamily="66" charset="0"/>
              </a:rPr>
            </a:br>
            <a:r>
              <a:rPr lang="en-GB" sz="3600" dirty="0">
                <a:latin typeface="Comic Sans MS" panose="030F0702030302020204" pitchFamily="66" charset="0"/>
              </a:rPr>
              <a:t>(to accompany Orkney Guidance [June 2020])</a:t>
            </a:r>
          </a:p>
        </p:txBody>
      </p:sp>
      <p:sp>
        <p:nvSpPr>
          <p:cNvPr id="3" name="Subtitle 2">
            <a:extLst>
              <a:ext uri="{FF2B5EF4-FFF2-40B4-BE49-F238E27FC236}">
                <a16:creationId xmlns:a16="http://schemas.microsoft.com/office/drawing/2014/main" id="{4574B9F3-0B64-49D8-A984-59B54A7D1ADA}"/>
              </a:ext>
            </a:extLst>
          </p:cNvPr>
          <p:cNvSpPr>
            <a:spLocks noGrp="1"/>
          </p:cNvSpPr>
          <p:nvPr>
            <p:ph type="subTitle" idx="1"/>
          </p:nvPr>
        </p:nvSpPr>
        <p:spPr>
          <a:xfrm>
            <a:off x="1524000" y="3954376"/>
            <a:ext cx="9144000" cy="1655762"/>
          </a:xfrm>
        </p:spPr>
        <p:txBody>
          <a:bodyPr/>
          <a:lstStyle/>
          <a:p>
            <a:r>
              <a:rPr lang="en-GB" dirty="0">
                <a:latin typeface="Comic Sans MS" panose="030F0702030302020204" pitchFamily="66" charset="0"/>
              </a:rPr>
              <a:t>August 2020</a:t>
            </a:r>
          </a:p>
          <a:p>
            <a:r>
              <a:rPr lang="en-GB" dirty="0">
                <a:latin typeface="Comic Sans MS" panose="030F0702030302020204" pitchFamily="66" charset="0"/>
              </a:rPr>
              <a:t>Orkney Educational Psychology Service</a:t>
            </a:r>
          </a:p>
        </p:txBody>
      </p:sp>
    </p:spTree>
    <p:extLst>
      <p:ext uri="{BB962C8B-B14F-4D97-AF65-F5344CB8AC3E}">
        <p14:creationId xmlns:p14="http://schemas.microsoft.com/office/powerpoint/2010/main" val="58337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E852E-89FE-42A0-87E4-C550CC9A41E5}"/>
              </a:ext>
            </a:extLst>
          </p:cNvPr>
          <p:cNvSpPr>
            <a:spLocks noGrp="1"/>
          </p:cNvSpPr>
          <p:nvPr>
            <p:ph type="title"/>
          </p:nvPr>
        </p:nvSpPr>
        <p:spPr/>
        <p:txBody>
          <a:bodyPr/>
          <a:lstStyle/>
          <a:p>
            <a:r>
              <a:rPr lang="en-GB" dirty="0">
                <a:latin typeface="Comic Sans MS" panose="030F0702030302020204" pitchFamily="66" charset="0"/>
              </a:rPr>
              <a:t>Overview</a:t>
            </a:r>
          </a:p>
        </p:txBody>
      </p:sp>
      <p:sp>
        <p:nvSpPr>
          <p:cNvPr id="3" name="Content Placeholder 2">
            <a:extLst>
              <a:ext uri="{FF2B5EF4-FFF2-40B4-BE49-F238E27FC236}">
                <a16:creationId xmlns:a16="http://schemas.microsoft.com/office/drawing/2014/main" id="{0BB8F0D4-9BE0-4B68-913F-E996EB42B640}"/>
              </a:ext>
            </a:extLst>
          </p:cNvPr>
          <p:cNvSpPr>
            <a:spLocks noGrp="1"/>
          </p:cNvSpPr>
          <p:nvPr>
            <p:ph idx="1"/>
          </p:nvPr>
        </p:nvSpPr>
        <p:spPr/>
        <p:txBody>
          <a:bodyPr/>
          <a:lstStyle/>
          <a:p>
            <a:r>
              <a:rPr lang="en-GB" sz="2400" dirty="0">
                <a:latin typeface="Comic Sans MS" panose="030F0702030302020204" pitchFamily="66" charset="0"/>
              </a:rPr>
              <a:t>Welcome back!</a:t>
            </a:r>
          </a:p>
          <a:p>
            <a:r>
              <a:rPr lang="en-GB" sz="2400" dirty="0">
                <a:latin typeface="Comic Sans MS" panose="030F0702030302020204" pitchFamily="66" charset="0"/>
              </a:rPr>
              <a:t>Transition – What are the issues?</a:t>
            </a:r>
          </a:p>
          <a:p>
            <a:r>
              <a:rPr lang="en-GB" sz="2400" dirty="0">
                <a:latin typeface="Comic Sans MS" panose="030F0702030302020204" pitchFamily="66" charset="0"/>
              </a:rPr>
              <a:t>Transition – What can we do?</a:t>
            </a:r>
          </a:p>
          <a:p>
            <a:r>
              <a:rPr lang="en-GB" sz="2400" dirty="0">
                <a:latin typeface="Comic Sans MS" panose="030F0702030302020204" pitchFamily="66" charset="0"/>
              </a:rPr>
              <a:t>Familiarization with transition document</a:t>
            </a:r>
            <a:r>
              <a:rPr lang="en-GB" dirty="0">
                <a:latin typeface="Comic Sans MS" panose="030F0702030302020204" pitchFamily="66" charset="0"/>
              </a:rPr>
              <a:t>:</a:t>
            </a:r>
          </a:p>
          <a:p>
            <a:pPr marL="0" indent="0">
              <a:buNone/>
            </a:pPr>
            <a:endParaRPr lang="en-GB" dirty="0">
              <a:latin typeface="Comic Sans MS" panose="030F0702030302020204" pitchFamily="66" charset="0"/>
            </a:endParaRPr>
          </a:p>
        </p:txBody>
      </p:sp>
      <p:pic>
        <p:nvPicPr>
          <p:cNvPr id="4" name="Picture 3">
            <a:extLst>
              <a:ext uri="{FF2B5EF4-FFF2-40B4-BE49-F238E27FC236}">
                <a16:creationId xmlns:a16="http://schemas.microsoft.com/office/drawing/2014/main" id="{D1916CA8-D5AA-461E-A266-5038471E1A18}"/>
              </a:ext>
            </a:extLst>
          </p:cNvPr>
          <p:cNvPicPr>
            <a:picLocks noChangeAspect="1"/>
          </p:cNvPicPr>
          <p:nvPr/>
        </p:nvPicPr>
        <p:blipFill>
          <a:blip r:embed="rId2"/>
          <a:stretch>
            <a:fillRect/>
          </a:stretch>
        </p:blipFill>
        <p:spPr>
          <a:xfrm>
            <a:off x="7181483" y="618496"/>
            <a:ext cx="4581525" cy="6124575"/>
          </a:xfrm>
          <a:prstGeom prst="rect">
            <a:avLst/>
          </a:prstGeom>
          <a:ln>
            <a:solidFill>
              <a:schemeClr val="tx1"/>
            </a:solidFill>
          </a:ln>
        </p:spPr>
      </p:pic>
    </p:spTree>
    <p:extLst>
      <p:ext uri="{BB962C8B-B14F-4D97-AF65-F5344CB8AC3E}">
        <p14:creationId xmlns:p14="http://schemas.microsoft.com/office/powerpoint/2010/main" val="97500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9F03F-9637-49C4-8821-714A5FF21FF9}"/>
              </a:ext>
            </a:extLst>
          </p:cNvPr>
          <p:cNvSpPr>
            <a:spLocks noGrp="1"/>
          </p:cNvSpPr>
          <p:nvPr>
            <p:ph type="title"/>
          </p:nvPr>
        </p:nvSpPr>
        <p:spPr/>
        <p:txBody>
          <a:bodyPr>
            <a:normAutofit/>
          </a:bodyPr>
          <a:lstStyle/>
          <a:p>
            <a:r>
              <a:rPr lang="en-GB" sz="3600" dirty="0">
                <a:latin typeface="Comic Sans MS" panose="030F0702030302020204" pitchFamily="66" charset="0"/>
              </a:rPr>
              <a:t>Transition August 2020 – What are the Issues?</a:t>
            </a:r>
          </a:p>
        </p:txBody>
      </p:sp>
      <p:sp>
        <p:nvSpPr>
          <p:cNvPr id="3" name="Content Placeholder 2">
            <a:extLst>
              <a:ext uri="{FF2B5EF4-FFF2-40B4-BE49-F238E27FC236}">
                <a16:creationId xmlns:a16="http://schemas.microsoft.com/office/drawing/2014/main" id="{67F7A40F-C414-42C3-8A5A-4537207725F2}"/>
              </a:ext>
            </a:extLst>
          </p:cNvPr>
          <p:cNvSpPr>
            <a:spLocks noGrp="1"/>
          </p:cNvSpPr>
          <p:nvPr>
            <p:ph idx="1"/>
          </p:nvPr>
        </p:nvSpPr>
        <p:spPr/>
        <p:txBody>
          <a:bodyPr>
            <a:normAutofit lnSpcReduction="10000"/>
          </a:bodyPr>
          <a:lstStyle/>
          <a:p>
            <a:r>
              <a:rPr lang="en-GB" dirty="0">
                <a:latin typeface="Comic Sans MS" panose="030F0702030302020204" pitchFamily="66" charset="0"/>
              </a:rPr>
              <a:t>What are the issues for children, young people, and families?</a:t>
            </a:r>
          </a:p>
          <a:p>
            <a:pPr lvl="1">
              <a:buFont typeface="Wingdings" panose="05000000000000000000" pitchFamily="2" charset="2"/>
              <a:buChar char="Ø"/>
            </a:pPr>
            <a:r>
              <a:rPr lang="en-GB" dirty="0">
                <a:latin typeface="Comic Sans MS" panose="030F0702030302020204" pitchFamily="66" charset="0"/>
              </a:rPr>
              <a:t> Fear/Anxiety (e.g. threat of </a:t>
            </a:r>
            <a:r>
              <a:rPr lang="en-GB" dirty="0" err="1">
                <a:latin typeface="Comic Sans MS" panose="030F0702030302020204" pitchFamily="66" charset="0"/>
              </a:rPr>
              <a:t>Covid</a:t>
            </a:r>
            <a:r>
              <a:rPr lang="en-GB" dirty="0">
                <a:latin typeface="Comic Sans MS" panose="030F0702030302020204" pitchFamily="66" charset="0"/>
              </a:rPr>
              <a:t> 19; challenge of returning to education setting)</a:t>
            </a:r>
          </a:p>
          <a:p>
            <a:pPr lvl="1">
              <a:buFont typeface="Wingdings" panose="05000000000000000000" pitchFamily="2" charset="2"/>
              <a:buChar char="Ø"/>
            </a:pPr>
            <a:r>
              <a:rPr lang="en-GB" dirty="0">
                <a:latin typeface="Comic Sans MS" panose="030F0702030302020204" pitchFamily="66" charset="0"/>
              </a:rPr>
              <a:t> Loss/Disconnection (sudden unprepared change in March; sense of abandonment; interrupted relationships and sense of belonging)</a:t>
            </a:r>
          </a:p>
          <a:p>
            <a:r>
              <a:rPr lang="en-GB" dirty="0">
                <a:latin typeface="Comic Sans MS" panose="030F0702030302020204" pitchFamily="66" charset="0"/>
              </a:rPr>
              <a:t>How can we ‘assess’ the level of need?</a:t>
            </a:r>
          </a:p>
          <a:p>
            <a:pPr lvl="1">
              <a:buFont typeface="Wingdings" panose="05000000000000000000" pitchFamily="2" charset="2"/>
              <a:buChar char="Ø"/>
            </a:pPr>
            <a:r>
              <a:rPr lang="en-GB" dirty="0">
                <a:latin typeface="Comic Sans MS" panose="030F0702030302020204" pitchFamily="66" charset="0"/>
              </a:rPr>
              <a:t> Each pupil and home setting is different.</a:t>
            </a:r>
          </a:p>
          <a:p>
            <a:pPr lvl="1">
              <a:buFont typeface="Wingdings" panose="05000000000000000000" pitchFamily="2" charset="2"/>
              <a:buChar char="Ø"/>
            </a:pPr>
            <a:r>
              <a:rPr lang="en-GB" dirty="0">
                <a:latin typeface="Comic Sans MS" panose="030F0702030302020204" pitchFamily="66" charset="0"/>
              </a:rPr>
              <a:t> It will be important to elicit pupil and family input about their experiences during lockdown, and their feelings about coming back.</a:t>
            </a:r>
          </a:p>
          <a:p>
            <a:r>
              <a:rPr lang="en-GB" dirty="0">
                <a:latin typeface="Comic Sans MS" panose="030F0702030302020204" pitchFamily="66" charset="0"/>
              </a:rPr>
              <a:t>What about our </a:t>
            </a:r>
            <a:r>
              <a:rPr lang="en-GB" u="sng" dirty="0">
                <a:latin typeface="Comic Sans MS" panose="030F0702030302020204" pitchFamily="66" charset="0"/>
              </a:rPr>
              <a:t>own</a:t>
            </a:r>
            <a:r>
              <a:rPr lang="en-GB" dirty="0">
                <a:latin typeface="Comic Sans MS" panose="030F0702030302020204" pitchFamily="66" charset="0"/>
              </a:rPr>
              <a:t> issues?</a:t>
            </a:r>
          </a:p>
        </p:txBody>
      </p:sp>
    </p:spTree>
    <p:extLst>
      <p:ext uri="{BB962C8B-B14F-4D97-AF65-F5344CB8AC3E}">
        <p14:creationId xmlns:p14="http://schemas.microsoft.com/office/powerpoint/2010/main" val="269126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E3B1-A9A9-4B87-8E84-4A2F1E403896}"/>
              </a:ext>
            </a:extLst>
          </p:cNvPr>
          <p:cNvSpPr>
            <a:spLocks noGrp="1"/>
          </p:cNvSpPr>
          <p:nvPr>
            <p:ph type="title"/>
          </p:nvPr>
        </p:nvSpPr>
        <p:spPr/>
        <p:txBody>
          <a:bodyPr vert="horz" lIns="91440" tIns="45720" rIns="91440" bIns="45720" rtlCol="0" anchor="ctr">
            <a:normAutofit/>
          </a:bodyPr>
          <a:lstStyle/>
          <a:p>
            <a:r>
              <a:rPr lang="en-US" kern="1200" dirty="0">
                <a:solidFill>
                  <a:schemeClr val="tx1"/>
                </a:solidFill>
                <a:latin typeface="Comic Sans MS" panose="030F0702030302020204" pitchFamily="66" charset="0"/>
              </a:rPr>
              <a:t>Helping ourselves to help others…</a:t>
            </a:r>
          </a:p>
        </p:txBody>
      </p:sp>
      <p:pic>
        <p:nvPicPr>
          <p:cNvPr id="4" name="Content Placeholder 3">
            <a:extLst>
              <a:ext uri="{FF2B5EF4-FFF2-40B4-BE49-F238E27FC236}">
                <a16:creationId xmlns:a16="http://schemas.microsoft.com/office/drawing/2014/main" id="{066FB331-FE7F-4E81-9B45-099DA4BEDBAD}"/>
              </a:ext>
            </a:extLst>
          </p:cNvPr>
          <p:cNvPicPr>
            <a:picLocks noChangeAspect="1"/>
          </p:cNvPicPr>
          <p:nvPr/>
        </p:nvPicPr>
        <p:blipFill>
          <a:blip r:embed="rId3"/>
          <a:stretch>
            <a:fillRect/>
          </a:stretch>
        </p:blipFill>
        <p:spPr>
          <a:xfrm>
            <a:off x="2960779" y="1825626"/>
            <a:ext cx="6260917" cy="4351338"/>
          </a:xfrm>
          <a:prstGeom prst="rect">
            <a:avLst/>
          </a:prstGeom>
        </p:spPr>
      </p:pic>
    </p:spTree>
    <p:extLst>
      <p:ext uri="{BB962C8B-B14F-4D97-AF65-F5344CB8AC3E}">
        <p14:creationId xmlns:p14="http://schemas.microsoft.com/office/powerpoint/2010/main" val="2851848910"/>
      </p:ext>
    </p:extLst>
  </p:cSld>
  <p:clrMapOvr>
    <a:masterClrMapping/>
  </p:clrMapOvr>
  <mc:AlternateContent xmlns:mc="http://schemas.openxmlformats.org/markup-compatibility/2006" xmlns:p14="http://schemas.microsoft.com/office/powerpoint/2010/main">
    <mc:Choice Requires="p14">
      <p:transition spd="slow" p14:dur="2000" advTm="58788"/>
    </mc:Choice>
    <mc:Fallback xmlns="">
      <p:transition spd="slow" advTm="5878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68AF-5A88-45E5-93D0-9A56F6C9086D}"/>
              </a:ext>
            </a:extLst>
          </p:cNvPr>
          <p:cNvSpPr>
            <a:spLocks noGrp="1"/>
          </p:cNvSpPr>
          <p:nvPr>
            <p:ph type="title"/>
          </p:nvPr>
        </p:nvSpPr>
        <p:spPr/>
        <p:txBody>
          <a:bodyPr>
            <a:normAutofit/>
          </a:bodyPr>
          <a:lstStyle/>
          <a:p>
            <a:r>
              <a:rPr lang="en-GB" sz="4000" dirty="0">
                <a:latin typeface="Comic Sans MS" panose="030F0702030302020204" pitchFamily="66" charset="0"/>
              </a:rPr>
              <a:t>Transition August 2020 – What can we do?</a:t>
            </a:r>
          </a:p>
        </p:txBody>
      </p:sp>
      <p:pic>
        <p:nvPicPr>
          <p:cNvPr id="3" name="Content Placeholder 2">
            <a:extLst>
              <a:ext uri="{FF2B5EF4-FFF2-40B4-BE49-F238E27FC236}">
                <a16:creationId xmlns:a16="http://schemas.microsoft.com/office/drawing/2014/main" id="{A90A63DE-4F5D-47DD-B214-46B44DBF2A3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50523" y="1319514"/>
            <a:ext cx="11359826" cy="5173361"/>
          </a:xfrm>
          <a:prstGeom prst="rect">
            <a:avLst/>
          </a:prstGeom>
        </p:spPr>
      </p:pic>
    </p:spTree>
    <p:extLst>
      <p:ext uri="{BB962C8B-B14F-4D97-AF65-F5344CB8AC3E}">
        <p14:creationId xmlns:p14="http://schemas.microsoft.com/office/powerpoint/2010/main" val="3398303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8E752-97BF-4D4E-9930-34518F5112EF}"/>
              </a:ext>
            </a:extLst>
          </p:cNvPr>
          <p:cNvSpPr>
            <a:spLocks noGrp="1"/>
          </p:cNvSpPr>
          <p:nvPr>
            <p:ph type="title"/>
          </p:nvPr>
        </p:nvSpPr>
        <p:spPr/>
        <p:txBody>
          <a:bodyPr/>
          <a:lstStyle/>
          <a:p>
            <a:r>
              <a:rPr lang="en-GB" dirty="0">
                <a:latin typeface="Comic Sans MS" panose="030F0702030302020204" pitchFamily="66" charset="0"/>
              </a:rPr>
              <a:t>The five pillars of recovery </a:t>
            </a:r>
          </a:p>
        </p:txBody>
      </p:sp>
      <p:graphicFrame>
        <p:nvGraphicFramePr>
          <p:cNvPr id="4" name="Content Placeholder 3">
            <a:extLst>
              <a:ext uri="{FF2B5EF4-FFF2-40B4-BE49-F238E27FC236}">
                <a16:creationId xmlns:a16="http://schemas.microsoft.com/office/drawing/2014/main" id="{A94C20C2-0806-4A1B-966C-3D93A30E87A6}"/>
              </a:ext>
            </a:extLst>
          </p:cNvPr>
          <p:cNvGraphicFramePr>
            <a:graphicFrameLocks noGrp="1"/>
          </p:cNvGraphicFramePr>
          <p:nvPr>
            <p:ph idx="1"/>
            <p:extLst>
              <p:ext uri="{D42A27DB-BD31-4B8C-83A1-F6EECF244321}">
                <p14:modId xmlns:p14="http://schemas.microsoft.com/office/powerpoint/2010/main" val="904724194"/>
              </p:ext>
            </p:extLst>
          </p:nvPr>
        </p:nvGraphicFramePr>
        <p:xfrm>
          <a:off x="1588008" y="1825625"/>
          <a:ext cx="834237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004082"/>
      </p:ext>
    </p:extLst>
  </p:cSld>
  <p:clrMapOvr>
    <a:masterClrMapping/>
  </p:clrMapOvr>
  <mc:AlternateContent xmlns:mc="http://schemas.openxmlformats.org/markup-compatibility/2006" xmlns:p14="http://schemas.microsoft.com/office/powerpoint/2010/main">
    <mc:Choice Requires="p14">
      <p:transition spd="slow" p14:dur="2000" advTm="267550"/>
    </mc:Choice>
    <mc:Fallback xmlns="">
      <p:transition spd="slow" advTm="26755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C0F9C-5D00-4C14-8D16-4814C3A80C91}"/>
              </a:ext>
            </a:extLst>
          </p:cNvPr>
          <p:cNvSpPr>
            <a:spLocks noGrp="1"/>
          </p:cNvSpPr>
          <p:nvPr>
            <p:ph type="title"/>
          </p:nvPr>
        </p:nvSpPr>
        <p:spPr/>
        <p:txBody>
          <a:bodyPr/>
          <a:lstStyle/>
          <a:p>
            <a:pPr algn="ctr"/>
            <a:r>
              <a:rPr lang="en-GB" dirty="0">
                <a:latin typeface="Comic Sans MS" panose="030F0702030302020204" pitchFamily="66" charset="0"/>
              </a:rPr>
              <a:t>Orkney 2020 Transition Guidance </a:t>
            </a:r>
            <a:br>
              <a:rPr lang="en-GB" dirty="0">
                <a:latin typeface="Comic Sans MS" panose="030F0702030302020204" pitchFamily="66" charset="0"/>
              </a:rPr>
            </a:br>
            <a:r>
              <a:rPr lang="en-GB" dirty="0">
                <a:latin typeface="Comic Sans MS" panose="030F0702030302020204" pitchFamily="66" charset="0"/>
              </a:rPr>
              <a:t>Contents</a:t>
            </a:r>
          </a:p>
        </p:txBody>
      </p:sp>
      <p:sp>
        <p:nvSpPr>
          <p:cNvPr id="3" name="Content Placeholder 2">
            <a:extLst>
              <a:ext uri="{FF2B5EF4-FFF2-40B4-BE49-F238E27FC236}">
                <a16:creationId xmlns:a16="http://schemas.microsoft.com/office/drawing/2014/main" id="{61D1184B-6686-4C49-BBC0-3FC115519008}"/>
              </a:ext>
            </a:extLst>
          </p:cNvPr>
          <p:cNvSpPr>
            <a:spLocks noGrp="1"/>
          </p:cNvSpPr>
          <p:nvPr>
            <p:ph idx="1"/>
          </p:nvPr>
        </p:nvSpPr>
        <p:spPr/>
        <p:txBody>
          <a:bodyPr/>
          <a:lstStyle/>
          <a:p>
            <a:r>
              <a:rPr lang="en-GB" dirty="0">
                <a:latin typeface="Comic Sans MS" panose="030F0702030302020204" pitchFamily="66" charset="0"/>
              </a:rPr>
              <a:t>Contents Page Overview</a:t>
            </a:r>
          </a:p>
          <a:p>
            <a:r>
              <a:rPr lang="en-GB" dirty="0">
                <a:latin typeface="Comic Sans MS" panose="030F0702030302020204" pitchFamily="66" charset="0"/>
              </a:rPr>
              <a:t>Appendices and Exemplars Overview</a:t>
            </a:r>
          </a:p>
        </p:txBody>
      </p:sp>
    </p:spTree>
    <p:extLst>
      <p:ext uri="{BB962C8B-B14F-4D97-AF65-F5344CB8AC3E}">
        <p14:creationId xmlns:p14="http://schemas.microsoft.com/office/powerpoint/2010/main" val="3130958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TotalTime>
  <Words>1145</Words>
  <Application>Microsoft Office PowerPoint</Application>
  <PresentationFormat>Widescreen</PresentationFormat>
  <Paragraphs>102</Paragraphs>
  <Slides>16</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Cavolini</vt:lpstr>
      <vt:lpstr>Comic Sans MS</vt:lpstr>
      <vt:lpstr>Helvetica</vt:lpstr>
      <vt:lpstr>Helvetica Light</vt:lpstr>
      <vt:lpstr>Wingdings</vt:lpstr>
      <vt:lpstr>Office Theme</vt:lpstr>
      <vt:lpstr>1_Office Theme</vt:lpstr>
      <vt:lpstr>Supporting transitions for vulnerable learners returning to school, including children and young people with complex learning needs   Educational Psychology Service,  Orkney Islands Council  </vt:lpstr>
      <vt:lpstr>As a direct result of partnership working across The Northern Alliance, Orkney’s Educational Psychology Service has created guidance and delivered professional learning to support transitions for vulnerable learners returning to school, including children and young people with complex learning needs (CYPCLN). The view is that transition is not a single event and can be a protracted, flexible process to take account of needs. The delivery of professional learning in relation to the transition guidance has built capacity of staff working with CYPCLN. They have adopted a range of approaches and resources to ensure successful transitions, engagement and learning opportunities during the remote learning period. School staff supporting CYPCLN report the transition guidance from the authority is particularly helpful. Furthermore, it has influenced school approaches to designing learning opportunities, developing individualised packages of support and in how they approach staffing allocations to meet needs.   School and central staff are learning from what has gone well for CYPCLN when they have been learning at home to inform what will happen when they return to school. All of this is centred on wellbeing of children and young people and the formation of positive relationships with parents. School-based staff stress the importance of involving parents and finding out what is going to work for them when learning at home. Staff with specialities, for example in autism or communication, work with families using videoconferencing to reinforce school programmes and help with self-care. When planning significant transitions, for example moving from primary to secondary, additional planning is in place to respond to the current context. Transition videos are in use for some CYPCLN to orient them for the point when they start to physically come into the school. This has reduced anxiety of young people moving from one stage of education to another and increased their engagement during the transition period.  </vt:lpstr>
      <vt:lpstr>Transition back to school and ELC settings for Orkney’s Vulnerable Children and Young People (to accompany Orkney Guidance [June 2020])</vt:lpstr>
      <vt:lpstr>Overview</vt:lpstr>
      <vt:lpstr>Transition August 2020 – What are the Issues?</vt:lpstr>
      <vt:lpstr>Helping ourselves to help others…</vt:lpstr>
      <vt:lpstr>Transition August 2020 – What can we do?</vt:lpstr>
      <vt:lpstr>The five pillars of recovery </vt:lpstr>
      <vt:lpstr>Orkney 2020 Transition Guidance  Contents</vt:lpstr>
      <vt:lpstr>Orkney 2020 Transition Guidance </vt:lpstr>
      <vt:lpstr>Transition is a process…</vt:lpstr>
      <vt:lpstr>Transition for  Children and Young People with Autism</vt:lpstr>
      <vt:lpstr>Transition for  Children and Young People  with other specific conditions</vt:lpstr>
      <vt:lpstr>Orkney 2020 Transition Guidance Appendices and Supplements</vt:lpstr>
      <vt:lpstr>Continuing Focus on our own Wellbeing</vt:lpstr>
      <vt:lpstr>Discussion (to be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Transition back to school for Vulnerable Children and Young People</dc:title>
  <dc:creator>Imogen Kerr</dc:creator>
  <cp:lastModifiedBy>Stevenson J (Jeremy)</cp:lastModifiedBy>
  <cp:revision>36</cp:revision>
  <dcterms:created xsi:type="dcterms:W3CDTF">2020-08-03T12:18:03Z</dcterms:created>
  <dcterms:modified xsi:type="dcterms:W3CDTF">2021-03-19T12:46:08Z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b9399c-b69b-425c-a0d6-2bb167a54764_Enabled">
    <vt:lpwstr>True</vt:lpwstr>
  </property>
  <property fmtid="{D5CDD505-2E9C-101B-9397-08002B2CF9AE}" pid="3" name="MSIP_Label_aeb9399c-b69b-425c-a0d6-2bb167a54764_SiteId">
    <vt:lpwstr>225b5661-37a1-482c-928d-a1889552c67e</vt:lpwstr>
  </property>
  <property fmtid="{D5CDD505-2E9C-101B-9397-08002B2CF9AE}" pid="4" name="MSIP_Label_aeb9399c-b69b-425c-a0d6-2bb167a54764_Owner">
    <vt:lpwstr>Imogen.Kerr@orkney.gov.uk</vt:lpwstr>
  </property>
  <property fmtid="{D5CDD505-2E9C-101B-9397-08002B2CF9AE}" pid="5" name="MSIP_Label_aeb9399c-b69b-425c-a0d6-2bb167a54764_SetDate">
    <vt:lpwstr>2020-08-03T12:21:06.9347350Z</vt:lpwstr>
  </property>
  <property fmtid="{D5CDD505-2E9C-101B-9397-08002B2CF9AE}" pid="6" name="MSIP_Label_aeb9399c-b69b-425c-a0d6-2bb167a54764_Name">
    <vt:lpwstr>Not protectively marked</vt:lpwstr>
  </property>
  <property fmtid="{D5CDD505-2E9C-101B-9397-08002B2CF9AE}" pid="7" name="MSIP_Label_aeb9399c-b69b-425c-a0d6-2bb167a54764_Application">
    <vt:lpwstr>Microsoft Azure Information Protection</vt:lpwstr>
  </property>
  <property fmtid="{D5CDD505-2E9C-101B-9397-08002B2CF9AE}" pid="8" name="MSIP_Label_aeb9399c-b69b-425c-a0d6-2bb167a54764_ActionId">
    <vt:lpwstr>7eafafaf-133f-45d8-b54f-9e9a2287b7f5</vt:lpwstr>
  </property>
  <property fmtid="{D5CDD505-2E9C-101B-9397-08002B2CF9AE}" pid="9" name="MSIP_Label_aeb9399c-b69b-425c-a0d6-2bb167a54764_Extended_MSFT_Method">
    <vt:lpwstr>Manual</vt:lpwstr>
  </property>
  <property fmtid="{D5CDD505-2E9C-101B-9397-08002B2CF9AE}" pid="10" name="Sensitivity">
    <vt:lpwstr>Not protectively marked</vt:lpwstr>
  </property>
</Properties>
</file>